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430_58BB9E0F.xml" ContentType="application/vnd.ms-powerpoint.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42B_F39543C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726" r:id="rId5"/>
    <p:sldMasterId id="2147483747" r:id="rId6"/>
  </p:sldMasterIdLst>
  <p:notesMasterIdLst>
    <p:notesMasterId r:id="rId61"/>
  </p:notesMasterIdLst>
  <p:sldIdLst>
    <p:sldId id="271" r:id="rId7"/>
    <p:sldId id="3615" r:id="rId8"/>
    <p:sldId id="1111" r:id="rId9"/>
    <p:sldId id="1132" r:id="rId10"/>
    <p:sldId id="1149" r:id="rId11"/>
    <p:sldId id="783" r:id="rId12"/>
    <p:sldId id="3601" r:id="rId13"/>
    <p:sldId id="1147" r:id="rId14"/>
    <p:sldId id="3609" r:id="rId15"/>
    <p:sldId id="3608" r:id="rId16"/>
    <p:sldId id="3606" r:id="rId17"/>
    <p:sldId id="1025" r:id="rId18"/>
    <p:sldId id="1135" r:id="rId19"/>
    <p:sldId id="3607" r:id="rId20"/>
    <p:sldId id="1133" r:id="rId21"/>
    <p:sldId id="3602" r:id="rId22"/>
    <p:sldId id="1134" r:id="rId23"/>
    <p:sldId id="3603" r:id="rId24"/>
    <p:sldId id="3604" r:id="rId25"/>
    <p:sldId id="1137" r:id="rId26"/>
    <p:sldId id="3611" r:id="rId27"/>
    <p:sldId id="3612" r:id="rId28"/>
    <p:sldId id="3614" r:id="rId29"/>
    <p:sldId id="1060" r:id="rId30"/>
    <p:sldId id="1028" r:id="rId31"/>
    <p:sldId id="1029" r:id="rId32"/>
    <p:sldId id="3610" r:id="rId33"/>
    <p:sldId id="3576" r:id="rId34"/>
    <p:sldId id="1037" r:id="rId35"/>
    <p:sldId id="1038" r:id="rId36"/>
    <p:sldId id="1058" r:id="rId37"/>
    <p:sldId id="1140" r:id="rId38"/>
    <p:sldId id="1131" r:id="rId39"/>
    <p:sldId id="826" r:id="rId40"/>
    <p:sldId id="1113" r:id="rId41"/>
    <p:sldId id="1116" r:id="rId42"/>
    <p:sldId id="3572" r:id="rId43"/>
    <p:sldId id="1120" r:id="rId44"/>
    <p:sldId id="3573" r:id="rId45"/>
    <p:sldId id="3578" r:id="rId46"/>
    <p:sldId id="3579" r:id="rId47"/>
    <p:sldId id="3580" r:id="rId48"/>
    <p:sldId id="3581" r:id="rId49"/>
    <p:sldId id="997" r:id="rId50"/>
    <p:sldId id="1106" r:id="rId51"/>
    <p:sldId id="830" r:id="rId52"/>
    <p:sldId id="1110" r:id="rId53"/>
    <p:sldId id="999" r:id="rId54"/>
    <p:sldId id="1072" r:id="rId55"/>
    <p:sldId id="1090" r:id="rId56"/>
    <p:sldId id="3618" r:id="rId57"/>
    <p:sldId id="3617" r:id="rId58"/>
    <p:sldId id="1081" r:id="rId59"/>
    <p:sldId id="1067"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D55AA8-C49B-4136-8AC8-9E7D973943E9}">
          <p14:sldIdLst>
            <p14:sldId id="271"/>
            <p14:sldId id="3615"/>
            <p14:sldId id="1111"/>
            <p14:sldId id="1132"/>
            <p14:sldId id="1149"/>
            <p14:sldId id="783"/>
            <p14:sldId id="3601"/>
            <p14:sldId id="1147"/>
            <p14:sldId id="3609"/>
            <p14:sldId id="3608"/>
            <p14:sldId id="3606"/>
            <p14:sldId id="1025"/>
            <p14:sldId id="1135"/>
            <p14:sldId id="3607"/>
            <p14:sldId id="1133"/>
            <p14:sldId id="3602"/>
            <p14:sldId id="1134"/>
            <p14:sldId id="3603"/>
            <p14:sldId id="3604"/>
            <p14:sldId id="1137"/>
            <p14:sldId id="3611"/>
            <p14:sldId id="3612"/>
            <p14:sldId id="3614"/>
            <p14:sldId id="1060"/>
            <p14:sldId id="1028"/>
            <p14:sldId id="1029"/>
            <p14:sldId id="3610"/>
            <p14:sldId id="3576"/>
            <p14:sldId id="1037"/>
            <p14:sldId id="1038"/>
            <p14:sldId id="1058"/>
            <p14:sldId id="1140"/>
            <p14:sldId id="1131"/>
            <p14:sldId id="826"/>
            <p14:sldId id="1113"/>
            <p14:sldId id="1116"/>
            <p14:sldId id="3572"/>
            <p14:sldId id="1120"/>
            <p14:sldId id="3573"/>
            <p14:sldId id="3578"/>
            <p14:sldId id="3579"/>
            <p14:sldId id="3580"/>
            <p14:sldId id="3581"/>
            <p14:sldId id="997"/>
            <p14:sldId id="1106"/>
            <p14:sldId id="830"/>
            <p14:sldId id="1110"/>
            <p14:sldId id="999"/>
            <p14:sldId id="1072"/>
            <p14:sldId id="1090"/>
            <p14:sldId id="3618"/>
            <p14:sldId id="3617"/>
            <p14:sldId id="1081"/>
            <p14:sldId id="106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915203-21A8-44FB-5DF1-40CB6FF4290C}" name="Hoiby, Irene M" initials="" userId="S::IHoiby@usbr.gov::09ba820e-6706-4132-b0c1-90a8a411b8a6" providerId="AD"/>
  <p188:author id="{A9FAE71F-E3FF-C3A4-55CA-2E7C960C52B4}" name="de Leon, Michelle A" initials="dLMA" userId="S::mdeleon@usbr.gov::6363bcef-67c6-4219-8b71-d03086749f03" providerId="AD"/>
  <p188:author id="{AB7D1927-CB04-CE27-203D-40E3102B4173}" name="Vollmer, Ella G" initials="VE" userId="S::evollmer@usbr.gov::7f79dcfd-427b-4b00-9f0a-edbd2ce963b6" providerId="AD"/>
  <p188:author id="{141DA969-B44F-B325-19BA-DFF591981AAA}" name="Wolford, Michelle A" initials="MW" userId="S::mwolford@usbr.gov::badc30a2-de5b-46b6-9817-35f4aeb71454" providerId="AD"/>
  <p188:author id="{098164ED-99F4-7A6B-3348-598A332A4E7C}" name="Tucker, Katherine AM" initials="TKA" userId="S::ktucker@usbr.gov::63b51619-fefe-4381-b197-a5fb7af923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9F5B"/>
    <a:srgbClr val="003E51"/>
    <a:srgbClr val="244A9F"/>
    <a:srgbClr val="003E52"/>
    <a:srgbClr val="7A5F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79A3A0-53A8-A40A-E830-3311A2DF530C}" v="238" dt="2026-07-21T19:43:29.559"/>
    <p1510:client id="{35611BA4-3575-7580-0C65-4E871F0D69DF}" v="258" dt="2026-07-21T16:56:34.997"/>
    <p1510:client id="{EB283286-1960-4458-9CB2-2F6F0A6FF477}" v="2346" dt="2026-07-21T18:36:05.4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iby, Irene M" userId="09ba820e-6706-4132-b0c1-90a8a411b8a6" providerId="ADAL" clId="{DC98EB0D-29D4-4309-AE43-A9A0A4B906CF}"/>
    <pc:docChg chg="undo custSel addSld delSld modSld sldOrd addSection delSection modSection">
      <pc:chgData name="Hoiby, Irene M" userId="09ba820e-6706-4132-b0c1-90a8a411b8a6" providerId="ADAL" clId="{DC98EB0D-29D4-4309-AE43-A9A0A4B906CF}" dt="2026-07-21T18:36:05.420" v="3737" actId="20577"/>
      <pc:docMkLst>
        <pc:docMk/>
      </pc:docMkLst>
      <pc:sldChg chg="modSp mod">
        <pc:chgData name="Hoiby, Irene M" userId="09ba820e-6706-4132-b0c1-90a8a411b8a6" providerId="ADAL" clId="{DC98EB0D-29D4-4309-AE43-A9A0A4B906CF}" dt="2026-07-21T17:40:34.702" v="1392" actId="20577"/>
        <pc:sldMkLst>
          <pc:docMk/>
          <pc:sldMk cId="4152900451" sldId="271"/>
        </pc:sldMkLst>
        <pc:spChg chg="mod">
          <ac:chgData name="Hoiby, Irene M" userId="09ba820e-6706-4132-b0c1-90a8a411b8a6" providerId="ADAL" clId="{DC98EB0D-29D4-4309-AE43-A9A0A4B906CF}" dt="2026-07-21T17:40:34.702" v="1392" actId="20577"/>
          <ac:spMkLst>
            <pc:docMk/>
            <pc:sldMk cId="4152900451" sldId="271"/>
            <ac:spMk id="2" creationId="{74136F0E-2CBE-A335-8359-2FE44392BFA9}"/>
          </ac:spMkLst>
        </pc:spChg>
      </pc:sldChg>
      <pc:sldChg chg="modSp mod">
        <pc:chgData name="Hoiby, Irene M" userId="09ba820e-6706-4132-b0c1-90a8a411b8a6" providerId="ADAL" clId="{DC98EB0D-29D4-4309-AE43-A9A0A4B906CF}" dt="2026-07-21T17:45:42.736" v="1764" actId="20577"/>
        <pc:sldMkLst>
          <pc:docMk/>
          <pc:sldMk cId="427078376" sldId="783"/>
        </pc:sldMkLst>
        <pc:graphicFrameChg chg="mod modGraphic">
          <ac:chgData name="Hoiby, Irene M" userId="09ba820e-6706-4132-b0c1-90a8a411b8a6" providerId="ADAL" clId="{DC98EB0D-29D4-4309-AE43-A9A0A4B906CF}" dt="2026-07-21T17:45:42.736" v="1764" actId="20577"/>
          <ac:graphicFrameMkLst>
            <pc:docMk/>
            <pc:sldMk cId="427078376" sldId="783"/>
            <ac:graphicFrameMk id="8" creationId="{40287E9E-2D39-42FD-9EA5-3F3C245DE051}"/>
          </ac:graphicFrameMkLst>
        </pc:graphicFrameChg>
      </pc:sldChg>
      <pc:sldChg chg="del">
        <pc:chgData name="Hoiby, Irene M" userId="09ba820e-6706-4132-b0c1-90a8a411b8a6" providerId="ADAL" clId="{DC98EB0D-29D4-4309-AE43-A9A0A4B906CF}" dt="2026-07-21T14:22:43.911" v="0" actId="2696"/>
        <pc:sldMkLst>
          <pc:docMk/>
          <pc:sldMk cId="7546558" sldId="979"/>
        </pc:sldMkLst>
      </pc:sldChg>
      <pc:sldChg chg="addSp modSp mod modNotesTx">
        <pc:chgData name="Hoiby, Irene M" userId="09ba820e-6706-4132-b0c1-90a8a411b8a6" providerId="ADAL" clId="{DC98EB0D-29D4-4309-AE43-A9A0A4B906CF}" dt="2026-07-21T18:36:05.420" v="3737" actId="20577"/>
        <pc:sldMkLst>
          <pc:docMk/>
          <pc:sldMk cId="69263365" sldId="1025"/>
        </pc:sldMkLst>
        <pc:spChg chg="add mod">
          <ac:chgData name="Hoiby, Irene M" userId="09ba820e-6706-4132-b0c1-90a8a411b8a6" providerId="ADAL" clId="{DC98EB0D-29D4-4309-AE43-A9A0A4B906CF}" dt="2026-07-21T18:36:05.420" v="3737" actId="20577"/>
          <ac:spMkLst>
            <pc:docMk/>
            <pc:sldMk cId="69263365" sldId="1025"/>
            <ac:spMk id="4" creationId="{C2AD0D7E-AE9E-117A-BE76-DCE83522FED6}"/>
          </ac:spMkLst>
        </pc:spChg>
      </pc:sldChg>
      <pc:sldChg chg="modSp mod">
        <pc:chgData name="Hoiby, Irene M" userId="09ba820e-6706-4132-b0c1-90a8a411b8a6" providerId="ADAL" clId="{DC98EB0D-29D4-4309-AE43-A9A0A4B906CF}" dt="2026-07-21T14:53:30.844" v="1351" actId="12"/>
        <pc:sldMkLst>
          <pc:docMk/>
          <pc:sldMk cId="2485185542" sldId="1037"/>
        </pc:sldMkLst>
        <pc:spChg chg="mod">
          <ac:chgData name="Hoiby, Irene M" userId="09ba820e-6706-4132-b0c1-90a8a411b8a6" providerId="ADAL" clId="{DC98EB0D-29D4-4309-AE43-A9A0A4B906CF}" dt="2026-07-21T14:53:30.844" v="1351" actId="12"/>
          <ac:spMkLst>
            <pc:docMk/>
            <pc:sldMk cId="2485185542" sldId="1037"/>
            <ac:spMk id="7" creationId="{7A92DEEF-8413-4810-AA19-408ACC142194}"/>
          </ac:spMkLst>
        </pc:spChg>
      </pc:sldChg>
      <pc:sldChg chg="modSp mod">
        <pc:chgData name="Hoiby, Irene M" userId="09ba820e-6706-4132-b0c1-90a8a411b8a6" providerId="ADAL" clId="{DC98EB0D-29D4-4309-AE43-A9A0A4B906CF}" dt="2026-07-21T15:01:12.413" v="1391" actId="20578"/>
        <pc:sldMkLst>
          <pc:docMk/>
          <pc:sldMk cId="1530794028" sldId="1038"/>
        </pc:sldMkLst>
        <pc:spChg chg="mod">
          <ac:chgData name="Hoiby, Irene M" userId="09ba820e-6706-4132-b0c1-90a8a411b8a6" providerId="ADAL" clId="{DC98EB0D-29D4-4309-AE43-A9A0A4B906CF}" dt="2026-07-21T15:01:12.413" v="1391" actId="20578"/>
          <ac:spMkLst>
            <pc:docMk/>
            <pc:sldMk cId="1530794028" sldId="1038"/>
            <ac:spMk id="7" creationId="{7A92DEEF-8413-4810-AA19-408ACC142194}"/>
          </ac:spMkLst>
        </pc:spChg>
      </pc:sldChg>
      <pc:sldChg chg="modNotesTx">
        <pc:chgData name="Hoiby, Irene M" userId="09ba820e-6706-4132-b0c1-90a8a411b8a6" providerId="ADAL" clId="{DC98EB0D-29D4-4309-AE43-A9A0A4B906CF}" dt="2026-07-21T14:56:11.156" v="1355" actId="12"/>
        <pc:sldMkLst>
          <pc:docMk/>
          <pc:sldMk cId="602785565" sldId="1058"/>
        </pc:sldMkLst>
      </pc:sldChg>
      <pc:sldChg chg="ord">
        <pc:chgData name="Hoiby, Irene M" userId="09ba820e-6706-4132-b0c1-90a8a411b8a6" providerId="ADAL" clId="{DC98EB0D-29D4-4309-AE43-A9A0A4B906CF}" dt="2026-07-21T14:30:54.841" v="234"/>
        <pc:sldMkLst>
          <pc:docMk/>
          <pc:sldMk cId="4166667904" sldId="1060"/>
        </pc:sldMkLst>
      </pc:sldChg>
      <pc:sldChg chg="modNotesTx">
        <pc:chgData name="Hoiby, Irene M" userId="09ba820e-6706-4132-b0c1-90a8a411b8a6" providerId="ADAL" clId="{DC98EB0D-29D4-4309-AE43-A9A0A4B906CF}" dt="2026-07-21T18:17:31.621" v="3224" actId="20577"/>
        <pc:sldMkLst>
          <pc:docMk/>
          <pc:sldMk cId="2703028081" sldId="1133"/>
        </pc:sldMkLst>
      </pc:sldChg>
      <pc:sldChg chg="modSp mod ord">
        <pc:chgData name="Hoiby, Irene M" userId="09ba820e-6706-4132-b0c1-90a8a411b8a6" providerId="ADAL" clId="{DC98EB0D-29D4-4309-AE43-A9A0A4B906CF}" dt="2026-07-21T18:32:14.646" v="3470" actId="948"/>
        <pc:sldMkLst>
          <pc:docMk/>
          <pc:sldMk cId="1095818380" sldId="1135"/>
        </pc:sldMkLst>
        <pc:spChg chg="mod">
          <ac:chgData name="Hoiby, Irene M" userId="09ba820e-6706-4132-b0c1-90a8a411b8a6" providerId="ADAL" clId="{DC98EB0D-29D4-4309-AE43-A9A0A4B906CF}" dt="2026-07-21T18:32:14.646" v="3470" actId="948"/>
          <ac:spMkLst>
            <pc:docMk/>
            <pc:sldMk cId="1095818380" sldId="1135"/>
            <ac:spMk id="3" creationId="{49B34E48-6A95-F26A-030A-02C99A4965EF}"/>
          </ac:spMkLst>
        </pc:spChg>
        <pc:spChg chg="mod">
          <ac:chgData name="Hoiby, Irene M" userId="09ba820e-6706-4132-b0c1-90a8a411b8a6" providerId="ADAL" clId="{DC98EB0D-29D4-4309-AE43-A9A0A4B906CF}" dt="2026-07-21T18:31:04.376" v="3466" actId="6549"/>
          <ac:spMkLst>
            <pc:docMk/>
            <pc:sldMk cId="1095818380" sldId="1135"/>
            <ac:spMk id="9" creationId="{05E4E808-1193-C628-EA86-5C8706299D86}"/>
          </ac:spMkLst>
        </pc:spChg>
        <pc:picChg chg="mod">
          <ac:chgData name="Hoiby, Irene M" userId="09ba820e-6706-4132-b0c1-90a8a411b8a6" providerId="ADAL" clId="{DC98EB0D-29D4-4309-AE43-A9A0A4B906CF}" dt="2026-07-21T17:56:34.637" v="2286" actId="1076"/>
          <ac:picMkLst>
            <pc:docMk/>
            <pc:sldMk cId="1095818380" sldId="1135"/>
            <ac:picMk id="10" creationId="{71498759-F272-797B-DDC5-129085A783CF}"/>
          </ac:picMkLst>
        </pc:picChg>
      </pc:sldChg>
      <pc:sldChg chg="modNotesTx">
        <pc:chgData name="Hoiby, Irene M" userId="09ba820e-6706-4132-b0c1-90a8a411b8a6" providerId="ADAL" clId="{DC98EB0D-29D4-4309-AE43-A9A0A4B906CF}" dt="2026-07-21T17:44:43.166" v="1738" actId="6549"/>
        <pc:sldMkLst>
          <pc:docMk/>
          <pc:sldMk cId="29248359" sldId="1149"/>
        </pc:sldMkLst>
      </pc:sldChg>
      <pc:sldChg chg="addSp modSp mod">
        <pc:chgData name="Hoiby, Irene M" userId="09ba820e-6706-4132-b0c1-90a8a411b8a6" providerId="ADAL" clId="{DC98EB0D-29D4-4309-AE43-A9A0A4B906CF}" dt="2026-07-21T14:59:57.210" v="1385" actId="20577"/>
        <pc:sldMkLst>
          <pc:docMk/>
          <pc:sldMk cId="129093238" sldId="3576"/>
        </pc:sldMkLst>
        <pc:spChg chg="add mod">
          <ac:chgData name="Hoiby, Irene M" userId="09ba820e-6706-4132-b0c1-90a8a411b8a6" providerId="ADAL" clId="{DC98EB0D-29D4-4309-AE43-A9A0A4B906CF}" dt="2026-07-21T14:58:54.024" v="1362" actId="207"/>
          <ac:spMkLst>
            <pc:docMk/>
            <pc:sldMk cId="129093238" sldId="3576"/>
            <ac:spMk id="3" creationId="{B3E8332F-AFA1-EFA2-EF61-8F11F6602BF9}"/>
          </ac:spMkLst>
        </pc:spChg>
        <pc:spChg chg="mod">
          <ac:chgData name="Hoiby, Irene M" userId="09ba820e-6706-4132-b0c1-90a8a411b8a6" providerId="ADAL" clId="{DC98EB0D-29D4-4309-AE43-A9A0A4B906CF}" dt="2026-07-21T14:59:57.210" v="1385" actId="20577"/>
          <ac:spMkLst>
            <pc:docMk/>
            <pc:sldMk cId="129093238" sldId="3576"/>
            <ac:spMk id="8" creationId="{B9CD75CC-B65D-B686-0511-25EA92D16214}"/>
          </ac:spMkLst>
        </pc:spChg>
      </pc:sldChg>
      <pc:sldChg chg="modSp mod">
        <pc:chgData name="Hoiby, Irene M" userId="09ba820e-6706-4132-b0c1-90a8a411b8a6" providerId="ADAL" clId="{DC98EB0D-29D4-4309-AE43-A9A0A4B906CF}" dt="2026-07-21T18:20:31.178" v="3289" actId="948"/>
        <pc:sldMkLst>
          <pc:docMk/>
          <pc:sldMk cId="4224455448" sldId="3602"/>
        </pc:sldMkLst>
        <pc:spChg chg="mod">
          <ac:chgData name="Hoiby, Irene M" userId="09ba820e-6706-4132-b0c1-90a8a411b8a6" providerId="ADAL" clId="{DC98EB0D-29D4-4309-AE43-A9A0A4B906CF}" dt="2026-07-21T18:20:31.178" v="3289" actId="948"/>
          <ac:spMkLst>
            <pc:docMk/>
            <pc:sldMk cId="4224455448" sldId="3602"/>
            <ac:spMk id="2" creationId="{EE318C0B-1EE2-BCA5-400C-B2E0EEA620E3}"/>
          </ac:spMkLst>
        </pc:spChg>
      </pc:sldChg>
      <pc:sldChg chg="modSp mod">
        <pc:chgData name="Hoiby, Irene M" userId="09ba820e-6706-4132-b0c1-90a8a411b8a6" providerId="ADAL" clId="{DC98EB0D-29D4-4309-AE43-A9A0A4B906CF}" dt="2026-07-21T18:30:32.495" v="3420" actId="20577"/>
        <pc:sldMkLst>
          <pc:docMk/>
          <pc:sldMk cId="2216657427" sldId="3607"/>
        </pc:sldMkLst>
        <pc:spChg chg="mod">
          <ac:chgData name="Hoiby, Irene M" userId="09ba820e-6706-4132-b0c1-90a8a411b8a6" providerId="ADAL" clId="{DC98EB0D-29D4-4309-AE43-A9A0A4B906CF}" dt="2026-07-21T18:30:32.495" v="3420" actId="20577"/>
          <ac:spMkLst>
            <pc:docMk/>
            <pc:sldMk cId="2216657427" sldId="3607"/>
            <ac:spMk id="3" creationId="{372C74A8-AAEE-6A65-E4FD-BB67F2E32D9B}"/>
          </ac:spMkLst>
        </pc:spChg>
      </pc:sldChg>
      <pc:sldChg chg="modSp new mod">
        <pc:chgData name="Hoiby, Irene M" userId="09ba820e-6706-4132-b0c1-90a8a411b8a6" providerId="ADAL" clId="{DC98EB0D-29D4-4309-AE43-A9A0A4B906CF}" dt="2026-07-21T14:27:16.832" v="49" actId="14100"/>
        <pc:sldMkLst>
          <pc:docMk/>
          <pc:sldMk cId="1794821447" sldId="3611"/>
        </pc:sldMkLst>
        <pc:spChg chg="mod">
          <ac:chgData name="Hoiby, Irene M" userId="09ba820e-6706-4132-b0c1-90a8a411b8a6" providerId="ADAL" clId="{DC98EB0D-29D4-4309-AE43-A9A0A4B906CF}" dt="2026-07-21T14:27:16.832" v="49" actId="14100"/>
          <ac:spMkLst>
            <pc:docMk/>
            <pc:sldMk cId="1794821447" sldId="3611"/>
            <ac:spMk id="2" creationId="{758E8812-776C-9353-CE4C-BB4B8D88EAAA}"/>
          </ac:spMkLst>
        </pc:spChg>
        <pc:spChg chg="mod">
          <ac:chgData name="Hoiby, Irene M" userId="09ba820e-6706-4132-b0c1-90a8a411b8a6" providerId="ADAL" clId="{DC98EB0D-29D4-4309-AE43-A9A0A4B906CF}" dt="2026-07-21T14:26:56.800" v="29" actId="20577"/>
          <ac:spMkLst>
            <pc:docMk/>
            <pc:sldMk cId="1794821447" sldId="3611"/>
            <ac:spMk id="3" creationId="{04BDF091-8B50-A838-661F-21A524688E39}"/>
          </ac:spMkLst>
        </pc:spChg>
      </pc:sldChg>
      <pc:sldChg chg="new del">
        <pc:chgData name="Hoiby, Irene M" userId="09ba820e-6706-4132-b0c1-90a8a411b8a6" providerId="ADAL" clId="{DC98EB0D-29D4-4309-AE43-A9A0A4B906CF}" dt="2026-07-21T14:25:59.345" v="4" actId="680"/>
        <pc:sldMkLst>
          <pc:docMk/>
          <pc:sldMk cId="3862748698" sldId="3611"/>
        </pc:sldMkLst>
      </pc:sldChg>
      <pc:sldChg chg="modSp new mod">
        <pc:chgData name="Hoiby, Irene M" userId="09ba820e-6706-4132-b0c1-90a8a411b8a6" providerId="ADAL" clId="{DC98EB0D-29D4-4309-AE43-A9A0A4B906CF}" dt="2026-07-21T14:43:11.411" v="816" actId="255"/>
        <pc:sldMkLst>
          <pc:docMk/>
          <pc:sldMk cId="1365920203" sldId="3612"/>
        </pc:sldMkLst>
        <pc:spChg chg="mod">
          <ac:chgData name="Hoiby, Irene M" userId="09ba820e-6706-4132-b0c1-90a8a411b8a6" providerId="ADAL" clId="{DC98EB0D-29D4-4309-AE43-A9A0A4B906CF}" dt="2026-07-21T14:28:02.293" v="99" actId="20577"/>
          <ac:spMkLst>
            <pc:docMk/>
            <pc:sldMk cId="1365920203" sldId="3612"/>
            <ac:spMk id="2" creationId="{19765C0F-3FE9-99C9-58E6-07AF7B1668F4}"/>
          </ac:spMkLst>
        </pc:spChg>
        <pc:spChg chg="mod">
          <ac:chgData name="Hoiby, Irene M" userId="09ba820e-6706-4132-b0c1-90a8a411b8a6" providerId="ADAL" clId="{DC98EB0D-29D4-4309-AE43-A9A0A4B906CF}" dt="2026-07-21T14:43:11.411" v="816" actId="255"/>
          <ac:spMkLst>
            <pc:docMk/>
            <pc:sldMk cId="1365920203" sldId="3612"/>
            <ac:spMk id="3" creationId="{57628B18-61A5-B0F6-0A34-2720B2E78BC6}"/>
          </ac:spMkLst>
        </pc:spChg>
      </pc:sldChg>
      <pc:sldChg chg="modSp new del mod">
        <pc:chgData name="Hoiby, Irene M" userId="09ba820e-6706-4132-b0c1-90a8a411b8a6" providerId="ADAL" clId="{DC98EB0D-29D4-4309-AE43-A9A0A4B906CF}" dt="2026-07-21T14:31:44.445" v="260" actId="2696"/>
        <pc:sldMkLst>
          <pc:docMk/>
          <pc:sldMk cId="1839077336" sldId="3613"/>
        </pc:sldMkLst>
        <pc:spChg chg="mod">
          <ac:chgData name="Hoiby, Irene M" userId="09ba820e-6706-4132-b0c1-90a8a411b8a6" providerId="ADAL" clId="{DC98EB0D-29D4-4309-AE43-A9A0A4B906CF}" dt="2026-07-21T14:31:11.826" v="258" actId="20577"/>
          <ac:spMkLst>
            <pc:docMk/>
            <pc:sldMk cId="1839077336" sldId="3613"/>
            <ac:spMk id="2" creationId="{65BD0AA1-C6CD-43B7-B837-66A08199E4A9}"/>
          </ac:spMkLst>
        </pc:spChg>
      </pc:sldChg>
      <pc:sldChg chg="modSp new mod">
        <pc:chgData name="Hoiby, Irene M" userId="09ba820e-6706-4132-b0c1-90a8a411b8a6" providerId="ADAL" clId="{DC98EB0D-29D4-4309-AE43-A9A0A4B906CF}" dt="2026-07-21T14:51:32.753" v="1348" actId="14100"/>
        <pc:sldMkLst>
          <pc:docMk/>
          <pc:sldMk cId="2273692758" sldId="3614"/>
        </pc:sldMkLst>
        <pc:spChg chg="mod">
          <ac:chgData name="Hoiby, Irene M" userId="09ba820e-6706-4132-b0c1-90a8a411b8a6" providerId="ADAL" clId="{DC98EB0D-29D4-4309-AE43-A9A0A4B906CF}" dt="2026-07-21T14:43:34.173" v="818" actId="207"/>
          <ac:spMkLst>
            <pc:docMk/>
            <pc:sldMk cId="2273692758" sldId="3614"/>
            <ac:spMk id="2" creationId="{04A3A2BE-F699-AB6A-4DBC-DA62B22BB949}"/>
          </ac:spMkLst>
        </pc:spChg>
        <pc:spChg chg="mod">
          <ac:chgData name="Hoiby, Irene M" userId="09ba820e-6706-4132-b0c1-90a8a411b8a6" providerId="ADAL" clId="{DC98EB0D-29D4-4309-AE43-A9A0A4B906CF}" dt="2026-07-21T14:51:05.988" v="1344" actId="27636"/>
          <ac:spMkLst>
            <pc:docMk/>
            <pc:sldMk cId="2273692758" sldId="3614"/>
            <ac:spMk id="3" creationId="{CBB6A428-0B56-CAC5-ECC2-2872529A2ED0}"/>
          </ac:spMkLst>
        </pc:spChg>
        <pc:spChg chg="mod">
          <ac:chgData name="Hoiby, Irene M" userId="09ba820e-6706-4132-b0c1-90a8a411b8a6" providerId="ADAL" clId="{DC98EB0D-29D4-4309-AE43-A9A0A4B906CF}" dt="2026-07-21T14:51:32.753" v="1348" actId="14100"/>
          <ac:spMkLst>
            <pc:docMk/>
            <pc:sldMk cId="2273692758" sldId="3614"/>
            <ac:spMk id="4" creationId="{0360010A-928F-34D4-4168-E26567936B0F}"/>
          </ac:spMkLst>
        </pc:spChg>
      </pc:sldChg>
      <pc:sldChg chg="modSp new del mod">
        <pc:chgData name="Hoiby, Irene M" userId="09ba820e-6706-4132-b0c1-90a8a411b8a6" providerId="ADAL" clId="{DC98EB0D-29D4-4309-AE43-A9A0A4B906CF}" dt="2026-07-21T18:09:49.438" v="2839" actId="2696"/>
        <pc:sldMkLst>
          <pc:docMk/>
          <pc:sldMk cId="1856509047" sldId="3619"/>
        </pc:sldMkLst>
        <pc:spChg chg="mod">
          <ac:chgData name="Hoiby, Irene M" userId="09ba820e-6706-4132-b0c1-90a8a411b8a6" providerId="ADAL" clId="{DC98EB0D-29D4-4309-AE43-A9A0A4B906CF}" dt="2026-07-21T18:09:06.338" v="2838" actId="14100"/>
          <ac:spMkLst>
            <pc:docMk/>
            <pc:sldMk cId="1856509047" sldId="3619"/>
            <ac:spMk id="4" creationId="{5A4ECF4A-DF0A-00F7-DB49-95356B25EEA7}"/>
          </ac:spMkLst>
        </pc:spChg>
      </pc:sldChg>
    </pc:docChg>
  </pc:docChgLst>
  <pc:docChgLst>
    <pc:chgData name="Vollmer, Ella G" userId="S::evollmer@usbr.gov::7f79dcfd-427b-4b00-9f0a-edbd2ce963b6" providerId="AD" clId="Web-{1A79A3A0-53A8-A40A-E830-3311A2DF530C}"/>
    <pc:docChg chg="addSld delSld modSld sldOrd modSection">
      <pc:chgData name="Vollmer, Ella G" userId="S::evollmer@usbr.gov::7f79dcfd-427b-4b00-9f0a-edbd2ce963b6" providerId="AD" clId="Web-{1A79A3A0-53A8-A40A-E830-3311A2DF530C}" dt="2026-07-21T19:43:29.559" v="228" actId="20577"/>
      <pc:docMkLst>
        <pc:docMk/>
      </pc:docMkLst>
      <pc:sldChg chg="modSp">
        <pc:chgData name="Vollmer, Ella G" userId="S::evollmer@usbr.gov::7f79dcfd-427b-4b00-9f0a-edbd2ce963b6" providerId="AD" clId="Web-{1A79A3A0-53A8-A40A-E830-3311A2DF530C}" dt="2026-07-21T18:43:55.632" v="224" actId="1076"/>
        <pc:sldMkLst>
          <pc:docMk/>
          <pc:sldMk cId="3004018939" sldId="826"/>
        </pc:sldMkLst>
        <pc:spChg chg="mod">
          <ac:chgData name="Vollmer, Ella G" userId="S::evollmer@usbr.gov::7f79dcfd-427b-4b00-9f0a-edbd2ce963b6" providerId="AD" clId="Web-{1A79A3A0-53A8-A40A-E830-3311A2DF530C}" dt="2026-07-21T18:43:46.632" v="222" actId="14100"/>
          <ac:spMkLst>
            <pc:docMk/>
            <pc:sldMk cId="3004018939" sldId="826"/>
            <ac:spMk id="3" creationId="{00000000-0000-0000-0000-000000000000}"/>
          </ac:spMkLst>
        </pc:spChg>
        <pc:picChg chg="mod">
          <ac:chgData name="Vollmer, Ella G" userId="S::evollmer@usbr.gov::7f79dcfd-427b-4b00-9f0a-edbd2ce963b6" providerId="AD" clId="Web-{1A79A3A0-53A8-A40A-E830-3311A2DF530C}" dt="2026-07-21T18:43:55.632" v="224" actId="1076"/>
          <ac:picMkLst>
            <pc:docMk/>
            <pc:sldMk cId="3004018939" sldId="826"/>
            <ac:picMk id="2" creationId="{95DF9799-D60B-A15B-BFAA-ADC0D0A1D955}"/>
          </ac:picMkLst>
        </pc:picChg>
      </pc:sldChg>
      <pc:sldChg chg="modSp">
        <pc:chgData name="Vollmer, Ella G" userId="S::evollmer@usbr.gov::7f79dcfd-427b-4b00-9f0a-edbd2ce963b6" providerId="AD" clId="Web-{1A79A3A0-53A8-A40A-E830-3311A2DF530C}" dt="2026-07-21T17:54:49.444" v="190"/>
        <pc:sldMkLst>
          <pc:docMk/>
          <pc:sldMk cId="3579187409" sldId="1028"/>
        </pc:sldMkLst>
        <pc:graphicFrameChg chg="mod modGraphic">
          <ac:chgData name="Vollmer, Ella G" userId="S::evollmer@usbr.gov::7f79dcfd-427b-4b00-9f0a-edbd2ce963b6" providerId="AD" clId="Web-{1A79A3A0-53A8-A40A-E830-3311A2DF530C}" dt="2026-07-21T17:54:49.444" v="190"/>
          <ac:graphicFrameMkLst>
            <pc:docMk/>
            <pc:sldMk cId="3579187409" sldId="1028"/>
            <ac:graphicFrameMk id="2" creationId="{E3F8A6E7-1DE4-D9B1-CFF9-9CD77EA55E56}"/>
          </ac:graphicFrameMkLst>
        </pc:graphicFrameChg>
      </pc:sldChg>
      <pc:sldChg chg="modSp ord">
        <pc:chgData name="Vollmer, Ella G" userId="S::evollmer@usbr.gov::7f79dcfd-427b-4b00-9f0a-edbd2ce963b6" providerId="AD" clId="Web-{1A79A3A0-53A8-A40A-E830-3311A2DF530C}" dt="2026-07-21T18:40:11.210" v="212"/>
        <pc:sldMkLst>
          <pc:docMk/>
          <pc:sldMk cId="4038788407" sldId="1029"/>
        </pc:sldMkLst>
        <pc:spChg chg="mod">
          <ac:chgData name="Vollmer, Ella G" userId="S::evollmer@usbr.gov::7f79dcfd-427b-4b00-9f0a-edbd2ce963b6" providerId="AD" clId="Web-{1A79A3A0-53A8-A40A-E830-3311A2DF530C}" dt="2026-07-21T18:40:02.632" v="210" actId="1076"/>
          <ac:spMkLst>
            <pc:docMk/>
            <pc:sldMk cId="4038788407" sldId="1029"/>
            <ac:spMk id="6" creationId="{C9E062A3-7CCB-4CEC-B3B1-52F1AF4DAF71}"/>
          </ac:spMkLst>
        </pc:spChg>
      </pc:sldChg>
      <pc:sldChg chg="modSp">
        <pc:chgData name="Vollmer, Ella G" userId="S::evollmer@usbr.gov::7f79dcfd-427b-4b00-9f0a-edbd2ce963b6" providerId="AD" clId="Web-{1A79A3A0-53A8-A40A-E830-3311A2DF530C}" dt="2026-07-21T18:40:21.663" v="213" actId="1076"/>
        <pc:sldMkLst>
          <pc:docMk/>
          <pc:sldMk cId="2485185542" sldId="1037"/>
        </pc:sldMkLst>
        <pc:spChg chg="mod">
          <ac:chgData name="Vollmer, Ella G" userId="S::evollmer@usbr.gov::7f79dcfd-427b-4b00-9f0a-edbd2ce963b6" providerId="AD" clId="Web-{1A79A3A0-53A8-A40A-E830-3311A2DF530C}" dt="2026-07-21T18:40:21.663" v="213" actId="1076"/>
          <ac:spMkLst>
            <pc:docMk/>
            <pc:sldMk cId="2485185542" sldId="1037"/>
            <ac:spMk id="6" creationId="{C9E062A3-7CCB-4CEC-B3B1-52F1AF4DAF71}"/>
          </ac:spMkLst>
        </pc:spChg>
      </pc:sldChg>
      <pc:sldChg chg="modSp">
        <pc:chgData name="Vollmer, Ella G" userId="S::evollmer@usbr.gov::7f79dcfd-427b-4b00-9f0a-edbd2ce963b6" providerId="AD" clId="Web-{1A79A3A0-53A8-A40A-E830-3311A2DF530C}" dt="2026-07-21T18:41:30.101" v="214" actId="1076"/>
        <pc:sldMkLst>
          <pc:docMk/>
          <pc:sldMk cId="1530794028" sldId="1038"/>
        </pc:sldMkLst>
        <pc:spChg chg="mod">
          <ac:chgData name="Vollmer, Ella G" userId="S::evollmer@usbr.gov::7f79dcfd-427b-4b00-9f0a-edbd2ce963b6" providerId="AD" clId="Web-{1A79A3A0-53A8-A40A-E830-3311A2DF530C}" dt="2026-07-21T18:41:30.101" v="214" actId="1076"/>
          <ac:spMkLst>
            <pc:docMk/>
            <pc:sldMk cId="1530794028" sldId="1038"/>
            <ac:spMk id="6" creationId="{C9E062A3-7CCB-4CEC-B3B1-52F1AF4DAF71}"/>
          </ac:spMkLst>
        </pc:spChg>
        <pc:spChg chg="mod">
          <ac:chgData name="Vollmer, Ella G" userId="S::evollmer@usbr.gov::7f79dcfd-427b-4b00-9f0a-edbd2ce963b6" providerId="AD" clId="Web-{1A79A3A0-53A8-A40A-E830-3311A2DF530C}" dt="2026-07-21T17:24:51.784" v="132" actId="1076"/>
          <ac:spMkLst>
            <pc:docMk/>
            <pc:sldMk cId="1530794028" sldId="1038"/>
            <ac:spMk id="7" creationId="{7A92DEEF-8413-4810-AA19-408ACC142194}"/>
          </ac:spMkLst>
        </pc:spChg>
      </pc:sldChg>
      <pc:sldChg chg="modSp">
        <pc:chgData name="Vollmer, Ella G" userId="S::evollmer@usbr.gov::7f79dcfd-427b-4b00-9f0a-edbd2ce963b6" providerId="AD" clId="Web-{1A79A3A0-53A8-A40A-E830-3311A2DF530C}" dt="2026-07-21T19:43:29.559" v="228" actId="20577"/>
        <pc:sldMkLst>
          <pc:docMk/>
          <pc:sldMk cId="602785565" sldId="1058"/>
        </pc:sldMkLst>
        <pc:spChg chg="mod">
          <ac:chgData name="Vollmer, Ella G" userId="S::evollmer@usbr.gov::7f79dcfd-427b-4b00-9f0a-edbd2ce963b6" providerId="AD" clId="Web-{1A79A3A0-53A8-A40A-E830-3311A2DF530C}" dt="2026-07-21T19:43:29.559" v="228" actId="20577"/>
          <ac:spMkLst>
            <pc:docMk/>
            <pc:sldMk cId="602785565" sldId="1058"/>
            <ac:spMk id="7" creationId="{7A92DEEF-8413-4810-AA19-408ACC142194}"/>
          </ac:spMkLst>
        </pc:spChg>
      </pc:sldChg>
      <pc:sldChg chg="modSp">
        <pc:chgData name="Vollmer, Ella G" userId="S::evollmer@usbr.gov::7f79dcfd-427b-4b00-9f0a-edbd2ce963b6" providerId="AD" clId="Web-{1A79A3A0-53A8-A40A-E830-3311A2DF530C}" dt="2026-07-21T18:44:17.226" v="226" actId="20577"/>
        <pc:sldMkLst>
          <pc:docMk/>
          <pc:sldMk cId="4086645704" sldId="1067"/>
        </pc:sldMkLst>
        <pc:spChg chg="mod">
          <ac:chgData name="Vollmer, Ella G" userId="S::evollmer@usbr.gov::7f79dcfd-427b-4b00-9f0a-edbd2ce963b6" providerId="AD" clId="Web-{1A79A3A0-53A8-A40A-E830-3311A2DF530C}" dt="2026-07-21T18:44:17.226" v="226" actId="20577"/>
          <ac:spMkLst>
            <pc:docMk/>
            <pc:sldMk cId="4086645704" sldId="1067"/>
            <ac:spMk id="2" creationId="{00000000-0000-0000-0000-000000000000}"/>
          </ac:spMkLst>
        </pc:spChg>
        <pc:spChg chg="mod">
          <ac:chgData name="Vollmer, Ella G" userId="S::evollmer@usbr.gov::7f79dcfd-427b-4b00-9f0a-edbd2ce963b6" providerId="AD" clId="Web-{1A79A3A0-53A8-A40A-E830-3311A2DF530C}" dt="2026-07-21T17:37:59.379" v="146" actId="1076"/>
          <ac:spMkLst>
            <pc:docMk/>
            <pc:sldMk cId="4086645704" sldId="1067"/>
            <ac:spMk id="6" creationId="{A296F035-53FF-09CD-72A9-FB908CEA4992}"/>
          </ac:spMkLst>
        </pc:spChg>
        <pc:picChg chg="mod">
          <ac:chgData name="Vollmer, Ella G" userId="S::evollmer@usbr.gov::7f79dcfd-427b-4b00-9f0a-edbd2ce963b6" providerId="AD" clId="Web-{1A79A3A0-53A8-A40A-E830-3311A2DF530C}" dt="2026-07-21T17:38:04.598" v="147" actId="1076"/>
          <ac:picMkLst>
            <pc:docMk/>
            <pc:sldMk cId="4086645704" sldId="1067"/>
            <ac:picMk id="4" creationId="{FCF66701-C786-0A5A-7EAC-091E863D905F}"/>
          </ac:picMkLst>
        </pc:picChg>
      </pc:sldChg>
      <pc:sldChg chg="modSp">
        <pc:chgData name="Vollmer, Ella G" userId="S::evollmer@usbr.gov::7f79dcfd-427b-4b00-9f0a-edbd2ce963b6" providerId="AD" clId="Web-{1A79A3A0-53A8-A40A-E830-3311A2DF530C}" dt="2026-07-21T17:59:00.539" v="198" actId="14100"/>
        <pc:sldMkLst>
          <pc:docMk/>
          <pc:sldMk cId="1488690703" sldId="1072"/>
        </pc:sldMkLst>
        <pc:spChg chg="mod">
          <ac:chgData name="Vollmer, Ella G" userId="S::evollmer@usbr.gov::7f79dcfd-427b-4b00-9f0a-edbd2ce963b6" providerId="AD" clId="Web-{1A79A3A0-53A8-A40A-E830-3311A2DF530C}" dt="2026-07-21T17:59:00.539" v="198" actId="14100"/>
          <ac:spMkLst>
            <pc:docMk/>
            <pc:sldMk cId="1488690703" sldId="1072"/>
            <ac:spMk id="3" creationId="{4ED8F810-BEFB-450F-A39D-B5540180B19B}"/>
          </ac:spMkLst>
        </pc:spChg>
      </pc:sldChg>
      <pc:sldChg chg="modSp">
        <pc:chgData name="Vollmer, Ella G" userId="S::evollmer@usbr.gov::7f79dcfd-427b-4b00-9f0a-edbd2ce963b6" providerId="AD" clId="Web-{1A79A3A0-53A8-A40A-E830-3311A2DF530C}" dt="2026-07-21T17:59:37.039" v="201" actId="1076"/>
        <pc:sldMkLst>
          <pc:docMk/>
          <pc:sldMk cId="4093134271" sldId="1081"/>
        </pc:sldMkLst>
        <pc:spChg chg="mod">
          <ac:chgData name="Vollmer, Ella G" userId="S::evollmer@usbr.gov::7f79dcfd-427b-4b00-9f0a-edbd2ce963b6" providerId="AD" clId="Web-{1A79A3A0-53A8-A40A-E830-3311A2DF530C}" dt="2026-07-21T17:59:37.039" v="201" actId="1076"/>
          <ac:spMkLst>
            <pc:docMk/>
            <pc:sldMk cId="4093134271" sldId="1081"/>
            <ac:spMk id="2" creationId="{00000000-0000-0000-0000-000000000000}"/>
          </ac:spMkLst>
        </pc:spChg>
      </pc:sldChg>
      <pc:sldChg chg="addSp modSp">
        <pc:chgData name="Vollmer, Ella G" userId="S::evollmer@usbr.gov::7f79dcfd-427b-4b00-9f0a-edbd2ce963b6" providerId="AD" clId="Web-{1A79A3A0-53A8-A40A-E830-3311A2DF530C}" dt="2026-07-21T17:16:34.080" v="45" actId="1076"/>
        <pc:sldMkLst>
          <pc:docMk/>
          <pc:sldMk cId="2469700352" sldId="1090"/>
        </pc:sldMkLst>
        <pc:spChg chg="mod">
          <ac:chgData name="Vollmer, Ella G" userId="S::evollmer@usbr.gov::7f79dcfd-427b-4b00-9f0a-edbd2ce963b6" providerId="AD" clId="Web-{1A79A3A0-53A8-A40A-E830-3311A2DF530C}" dt="2026-07-21T17:16:34.080" v="45" actId="1076"/>
          <ac:spMkLst>
            <pc:docMk/>
            <pc:sldMk cId="2469700352" sldId="1090"/>
            <ac:spMk id="2" creationId="{26458397-886B-47EB-B7CF-287AE0FCBEEC}"/>
          </ac:spMkLst>
        </pc:spChg>
        <pc:picChg chg="add mod">
          <ac:chgData name="Vollmer, Ella G" userId="S::evollmer@usbr.gov::7f79dcfd-427b-4b00-9f0a-edbd2ce963b6" providerId="AD" clId="Web-{1A79A3A0-53A8-A40A-E830-3311A2DF530C}" dt="2026-07-21T17:16:12.314" v="44" actId="1076"/>
          <ac:picMkLst>
            <pc:docMk/>
            <pc:sldMk cId="2469700352" sldId="1090"/>
            <ac:picMk id="5" creationId="{870EEC5E-409F-C1FA-AB0F-05B53776FA6C}"/>
          </ac:picMkLst>
        </pc:picChg>
        <pc:picChg chg="mod ord">
          <ac:chgData name="Vollmer, Ella G" userId="S::evollmer@usbr.gov::7f79dcfd-427b-4b00-9f0a-edbd2ce963b6" providerId="AD" clId="Web-{1A79A3A0-53A8-A40A-E830-3311A2DF530C}" dt="2026-07-21T17:15:57.079" v="40"/>
          <ac:picMkLst>
            <pc:docMk/>
            <pc:sldMk cId="2469700352" sldId="1090"/>
            <ac:picMk id="12" creationId="{CC7C247A-9A32-9080-EE2C-76CA62793660}"/>
          </ac:picMkLst>
        </pc:picChg>
      </pc:sldChg>
      <pc:sldChg chg="modSp">
        <pc:chgData name="Vollmer, Ella G" userId="S::evollmer@usbr.gov::7f79dcfd-427b-4b00-9f0a-edbd2ce963b6" providerId="AD" clId="Web-{1A79A3A0-53A8-A40A-E830-3311A2DF530C}" dt="2026-07-21T18:01:00.570" v="207" actId="20577"/>
        <pc:sldMkLst>
          <pc:docMk/>
          <pc:sldMk cId="2730037589" sldId="1111"/>
        </pc:sldMkLst>
        <pc:spChg chg="mod">
          <ac:chgData name="Vollmer, Ella G" userId="S::evollmer@usbr.gov::7f79dcfd-427b-4b00-9f0a-edbd2ce963b6" providerId="AD" clId="Web-{1A79A3A0-53A8-A40A-E830-3311A2DF530C}" dt="2026-07-21T17:26:07.722" v="139" actId="1076"/>
          <ac:spMkLst>
            <pc:docMk/>
            <pc:sldMk cId="2730037589" sldId="1111"/>
            <ac:spMk id="2" creationId="{6821A650-669D-D424-C9C6-E9AC952B6B4C}"/>
          </ac:spMkLst>
        </pc:spChg>
        <pc:spChg chg="mod">
          <ac:chgData name="Vollmer, Ella G" userId="S::evollmer@usbr.gov::7f79dcfd-427b-4b00-9f0a-edbd2ce963b6" providerId="AD" clId="Web-{1A79A3A0-53A8-A40A-E830-3311A2DF530C}" dt="2026-07-21T18:01:00.570" v="207" actId="20577"/>
          <ac:spMkLst>
            <pc:docMk/>
            <pc:sldMk cId="2730037589" sldId="1111"/>
            <ac:spMk id="3" creationId="{4F370E64-6904-9051-8E27-0E2426223E1F}"/>
          </ac:spMkLst>
        </pc:spChg>
        <pc:cxnChg chg="mod">
          <ac:chgData name="Vollmer, Ella G" userId="S::evollmer@usbr.gov::7f79dcfd-427b-4b00-9f0a-edbd2ce963b6" providerId="AD" clId="Web-{1A79A3A0-53A8-A40A-E830-3311A2DF530C}" dt="2026-07-21T17:25:55.050" v="137" actId="1076"/>
          <ac:cxnSpMkLst>
            <pc:docMk/>
            <pc:sldMk cId="2730037589" sldId="1111"/>
            <ac:cxnSpMk id="6" creationId="{5A5FB9E9-536C-E63C-B128-C7F00692A23D}"/>
          </ac:cxnSpMkLst>
        </pc:cxnChg>
      </pc:sldChg>
      <pc:sldChg chg="modSp">
        <pc:chgData name="Vollmer, Ella G" userId="S::evollmer@usbr.gov::7f79dcfd-427b-4b00-9f0a-edbd2ce963b6" providerId="AD" clId="Web-{1A79A3A0-53A8-A40A-E830-3311A2DF530C}" dt="2026-07-21T18:43:28.507" v="218"/>
        <pc:sldMkLst>
          <pc:docMk/>
          <pc:sldMk cId="45754951" sldId="1113"/>
        </pc:sldMkLst>
        <pc:spChg chg="mod">
          <ac:chgData name="Vollmer, Ella G" userId="S::evollmer@usbr.gov::7f79dcfd-427b-4b00-9f0a-edbd2ce963b6" providerId="AD" clId="Web-{1A79A3A0-53A8-A40A-E830-3311A2DF530C}" dt="2026-07-21T18:43:19.866" v="216" actId="20577"/>
          <ac:spMkLst>
            <pc:docMk/>
            <pc:sldMk cId="45754951" sldId="1113"/>
            <ac:spMk id="3" creationId="{00000000-0000-0000-0000-000000000000}"/>
          </ac:spMkLst>
        </pc:spChg>
        <pc:picChg chg="mod ord">
          <ac:chgData name="Vollmer, Ella G" userId="S::evollmer@usbr.gov::7f79dcfd-427b-4b00-9f0a-edbd2ce963b6" providerId="AD" clId="Web-{1A79A3A0-53A8-A40A-E830-3311A2DF530C}" dt="2026-07-21T18:43:28.507" v="218"/>
          <ac:picMkLst>
            <pc:docMk/>
            <pc:sldMk cId="45754951" sldId="1113"/>
            <ac:picMk id="2" creationId="{A410AD23-F2B2-89FB-3900-AE9CEA5C04EE}"/>
          </ac:picMkLst>
        </pc:picChg>
      </pc:sldChg>
      <pc:sldChg chg="modSp">
        <pc:chgData name="Vollmer, Ella G" userId="S::evollmer@usbr.gov::7f79dcfd-427b-4b00-9f0a-edbd2ce963b6" providerId="AD" clId="Web-{1A79A3A0-53A8-A40A-E830-3311A2DF530C}" dt="2026-07-21T17:21:47.268" v="94" actId="1076"/>
        <pc:sldMkLst>
          <pc:docMk/>
          <pc:sldMk cId="2703028081" sldId="1133"/>
        </pc:sldMkLst>
        <pc:spChg chg="mod">
          <ac:chgData name="Vollmer, Ella G" userId="S::evollmer@usbr.gov::7f79dcfd-427b-4b00-9f0a-edbd2ce963b6" providerId="AD" clId="Web-{1A79A3A0-53A8-A40A-E830-3311A2DF530C}" dt="2026-07-21T17:21:47.268" v="94" actId="1076"/>
          <ac:spMkLst>
            <pc:docMk/>
            <pc:sldMk cId="2703028081" sldId="1133"/>
            <ac:spMk id="2" creationId="{D0479EB7-A815-B787-44C0-8C015BE8DFB8}"/>
          </ac:spMkLst>
        </pc:spChg>
      </pc:sldChg>
      <pc:sldChg chg="modSp">
        <pc:chgData name="Vollmer, Ella G" userId="S::evollmer@usbr.gov::7f79dcfd-427b-4b00-9f0a-edbd2ce963b6" providerId="AD" clId="Web-{1A79A3A0-53A8-A40A-E830-3311A2DF530C}" dt="2026-07-21T17:47:55.553" v="176" actId="20577"/>
        <pc:sldMkLst>
          <pc:docMk/>
          <pc:sldMk cId="4224455448" sldId="3602"/>
        </pc:sldMkLst>
        <pc:spChg chg="mod">
          <ac:chgData name="Vollmer, Ella G" userId="S::evollmer@usbr.gov::7f79dcfd-427b-4b00-9f0a-edbd2ce963b6" providerId="AD" clId="Web-{1A79A3A0-53A8-A40A-E830-3311A2DF530C}" dt="2026-07-21T17:47:55.553" v="176" actId="20577"/>
          <ac:spMkLst>
            <pc:docMk/>
            <pc:sldMk cId="4224455448" sldId="3602"/>
            <ac:spMk id="2" creationId="{EE318C0B-1EE2-BCA5-400C-B2E0EEA620E3}"/>
          </ac:spMkLst>
        </pc:spChg>
      </pc:sldChg>
      <pc:sldChg chg="modSp">
        <pc:chgData name="Vollmer, Ella G" userId="S::evollmer@usbr.gov::7f79dcfd-427b-4b00-9f0a-edbd2ce963b6" providerId="AD" clId="Web-{1A79A3A0-53A8-A40A-E830-3311A2DF530C}" dt="2026-07-21T18:40:08.007" v="211" actId="1076"/>
        <pc:sldMkLst>
          <pc:docMk/>
          <pc:sldMk cId="4113420119" sldId="3610"/>
        </pc:sldMkLst>
        <pc:spChg chg="mod">
          <ac:chgData name="Vollmer, Ella G" userId="S::evollmer@usbr.gov::7f79dcfd-427b-4b00-9f0a-edbd2ce963b6" providerId="AD" clId="Web-{1A79A3A0-53A8-A40A-E830-3311A2DF530C}" dt="2026-07-21T18:40:08.007" v="211" actId="1076"/>
          <ac:spMkLst>
            <pc:docMk/>
            <pc:sldMk cId="4113420119" sldId="3610"/>
            <ac:spMk id="7" creationId="{CEE82FC6-0624-B393-FB3F-DBE18B52565A}"/>
          </ac:spMkLst>
        </pc:spChg>
      </pc:sldChg>
      <pc:sldChg chg="delSp">
        <pc:chgData name="Vollmer, Ella G" userId="S::evollmer@usbr.gov::7f79dcfd-427b-4b00-9f0a-edbd2ce963b6" providerId="AD" clId="Web-{1A79A3A0-53A8-A40A-E830-3311A2DF530C}" dt="2026-07-21T18:39:25.195" v="208"/>
        <pc:sldMkLst>
          <pc:docMk/>
          <pc:sldMk cId="1794821447" sldId="3611"/>
        </pc:sldMkLst>
        <pc:spChg chg="del">
          <ac:chgData name="Vollmer, Ella G" userId="S::evollmer@usbr.gov::7f79dcfd-427b-4b00-9f0a-edbd2ce963b6" providerId="AD" clId="Web-{1A79A3A0-53A8-A40A-E830-3311A2DF530C}" dt="2026-07-21T18:39:25.195" v="208"/>
          <ac:spMkLst>
            <pc:docMk/>
            <pc:sldMk cId="1794821447" sldId="3611"/>
            <ac:spMk id="3" creationId="{04BDF091-8B50-A838-661F-21A524688E39}"/>
          </ac:spMkLst>
        </pc:spChg>
      </pc:sldChg>
      <pc:sldChg chg="modSp">
        <pc:chgData name="Vollmer, Ella G" userId="S::evollmer@usbr.gov::7f79dcfd-427b-4b00-9f0a-edbd2ce963b6" providerId="AD" clId="Web-{1A79A3A0-53A8-A40A-E830-3311A2DF530C}" dt="2026-07-21T18:39:48.788" v="209" actId="1076"/>
        <pc:sldMkLst>
          <pc:docMk/>
          <pc:sldMk cId="2273692758" sldId="3614"/>
        </pc:sldMkLst>
        <pc:spChg chg="mod">
          <ac:chgData name="Vollmer, Ella G" userId="S::evollmer@usbr.gov::7f79dcfd-427b-4b00-9f0a-edbd2ce963b6" providerId="AD" clId="Web-{1A79A3A0-53A8-A40A-E830-3311A2DF530C}" dt="2026-07-21T18:39:48.788" v="209" actId="1076"/>
          <ac:spMkLst>
            <pc:docMk/>
            <pc:sldMk cId="2273692758" sldId="3614"/>
            <ac:spMk id="4" creationId="{0360010A-928F-34D4-4168-E26567936B0F}"/>
          </ac:spMkLst>
        </pc:spChg>
      </pc:sldChg>
      <pc:sldChg chg="new del">
        <pc:chgData name="Vollmer, Ella G" userId="S::evollmer@usbr.gov::7f79dcfd-427b-4b00-9f0a-edbd2ce963b6" providerId="AD" clId="Web-{1A79A3A0-53A8-A40A-E830-3311A2DF530C}" dt="2026-07-21T17:15:12.876" v="37"/>
        <pc:sldMkLst>
          <pc:docMk/>
          <pc:sldMk cId="2033083387" sldId="3616"/>
        </pc:sldMkLst>
      </pc:sldChg>
      <pc:sldChg chg="addSp delSp modSp add">
        <pc:chgData name="Vollmer, Ella G" userId="S::evollmer@usbr.gov::7f79dcfd-427b-4b00-9f0a-edbd2ce963b6" providerId="AD" clId="Web-{1A79A3A0-53A8-A40A-E830-3311A2DF530C}" dt="2026-07-21T17:15:08.079" v="36" actId="1076"/>
        <pc:sldMkLst>
          <pc:docMk/>
          <pc:sldMk cId="3545870113" sldId="3617"/>
        </pc:sldMkLst>
        <pc:spChg chg="mod ord">
          <ac:chgData name="Vollmer, Ella G" userId="S::evollmer@usbr.gov::7f79dcfd-427b-4b00-9f0a-edbd2ce963b6" providerId="AD" clId="Web-{1A79A3A0-53A8-A40A-E830-3311A2DF530C}" dt="2026-07-21T17:14:56.204" v="33" actId="1076"/>
          <ac:spMkLst>
            <pc:docMk/>
            <pc:sldMk cId="3545870113" sldId="3617"/>
            <ac:spMk id="7" creationId="{C78D6330-E070-267A-33EF-E0060BB29610}"/>
          </ac:spMkLst>
        </pc:spChg>
        <pc:picChg chg="add mod ord">
          <ac:chgData name="Vollmer, Ella G" userId="S::evollmer@usbr.gov::7f79dcfd-427b-4b00-9f0a-edbd2ce963b6" providerId="AD" clId="Web-{1A79A3A0-53A8-A40A-E830-3311A2DF530C}" dt="2026-07-21T17:14:28.251" v="27" actId="1076"/>
          <ac:picMkLst>
            <pc:docMk/>
            <pc:sldMk cId="3545870113" sldId="3617"/>
            <ac:picMk id="3" creationId="{4EBA2C71-488E-BA9D-1C32-0573A0CE67A7}"/>
          </ac:picMkLst>
        </pc:picChg>
        <pc:picChg chg="del">
          <ac:chgData name="Vollmer, Ella G" userId="S::evollmer@usbr.gov::7f79dcfd-427b-4b00-9f0a-edbd2ce963b6" providerId="AD" clId="Web-{1A79A3A0-53A8-A40A-E830-3311A2DF530C}" dt="2026-07-21T17:12:12.876" v="4"/>
          <ac:picMkLst>
            <pc:docMk/>
            <pc:sldMk cId="3545870113" sldId="3617"/>
            <ac:picMk id="4" creationId="{345D261D-0E18-7D35-14BE-9B99AEEE9325}"/>
          </ac:picMkLst>
        </pc:picChg>
        <pc:picChg chg="add mod ord">
          <ac:chgData name="Vollmer, Ella G" userId="S::evollmer@usbr.gov::7f79dcfd-427b-4b00-9f0a-edbd2ce963b6" providerId="AD" clId="Web-{1A79A3A0-53A8-A40A-E830-3311A2DF530C}" dt="2026-07-21T17:14:34.782" v="28" actId="1076"/>
          <ac:picMkLst>
            <pc:docMk/>
            <pc:sldMk cId="3545870113" sldId="3617"/>
            <ac:picMk id="8" creationId="{498C55D4-BDE2-2450-6427-B5D79A5B132D}"/>
          </ac:picMkLst>
        </pc:picChg>
        <pc:picChg chg="del">
          <ac:chgData name="Vollmer, Ella G" userId="S::evollmer@usbr.gov::7f79dcfd-427b-4b00-9f0a-edbd2ce963b6" providerId="AD" clId="Web-{1A79A3A0-53A8-A40A-E830-3311A2DF530C}" dt="2026-07-21T17:13:53.970" v="16"/>
          <ac:picMkLst>
            <pc:docMk/>
            <pc:sldMk cId="3545870113" sldId="3617"/>
            <ac:picMk id="9" creationId="{27A9A64E-8E7E-59DB-3D9A-480962D5932A}"/>
          </ac:picMkLst>
        </pc:picChg>
        <pc:picChg chg="add del">
          <ac:chgData name="Vollmer, Ella G" userId="S::evollmer@usbr.gov::7f79dcfd-427b-4b00-9f0a-edbd2ce963b6" providerId="AD" clId="Web-{1A79A3A0-53A8-A40A-E830-3311A2DF530C}" dt="2026-07-21T17:13:51.126" v="15"/>
          <ac:picMkLst>
            <pc:docMk/>
            <pc:sldMk cId="3545870113" sldId="3617"/>
            <ac:picMk id="11" creationId="{AFFCB105-B82D-B65D-2623-7FF6D77B682B}"/>
          </ac:picMkLst>
        </pc:picChg>
        <pc:cxnChg chg="mod ord">
          <ac:chgData name="Vollmer, Ella G" userId="S::evollmer@usbr.gov::7f79dcfd-427b-4b00-9f0a-edbd2ce963b6" providerId="AD" clId="Web-{1A79A3A0-53A8-A40A-E830-3311A2DF530C}" dt="2026-07-21T17:15:08.079" v="36" actId="1076"/>
          <ac:cxnSpMkLst>
            <pc:docMk/>
            <pc:sldMk cId="3545870113" sldId="3617"/>
            <ac:cxnSpMk id="10" creationId="{96E4E2F2-48F4-4B99-9FA5-7F307223E075}"/>
          </ac:cxnSpMkLst>
        </pc:cxnChg>
      </pc:sldChg>
      <pc:sldChg chg="modSp add">
        <pc:chgData name="Vollmer, Ella G" userId="S::evollmer@usbr.gov::7f79dcfd-427b-4b00-9f0a-edbd2ce963b6" providerId="AD" clId="Web-{1A79A3A0-53A8-A40A-E830-3311A2DF530C}" dt="2026-07-21T17:19:03.064" v="62" actId="1076"/>
        <pc:sldMkLst>
          <pc:docMk/>
          <pc:sldMk cId="2901703622" sldId="3618"/>
        </pc:sldMkLst>
        <pc:picChg chg="mod">
          <ac:chgData name="Vollmer, Ella G" userId="S::evollmer@usbr.gov::7f79dcfd-427b-4b00-9f0a-edbd2ce963b6" providerId="AD" clId="Web-{1A79A3A0-53A8-A40A-E830-3311A2DF530C}" dt="2026-07-21T17:19:03.064" v="62" actId="1076"/>
          <ac:picMkLst>
            <pc:docMk/>
            <pc:sldMk cId="2901703622" sldId="3618"/>
            <ac:picMk id="4" creationId="{C955A4FD-36DF-8F95-4579-A06AE7BF1572}"/>
          </ac:picMkLst>
        </pc:picChg>
      </pc:sldChg>
    </pc:docChg>
  </pc:docChgLst>
  <pc:docChgLst>
    <pc:chgData name="Vollmer, Ella G" userId="S::evollmer@usbr.gov::7f79dcfd-427b-4b00-9f0a-edbd2ce963b6" providerId="AD" clId="Web-{35611BA4-3575-7580-0C65-4E871F0D69DF}"/>
    <pc:docChg chg="mod addSld modSld sldOrd modSection">
      <pc:chgData name="Vollmer, Ella G" userId="S::evollmer@usbr.gov::7f79dcfd-427b-4b00-9f0a-edbd2ce963b6" providerId="AD" clId="Web-{35611BA4-3575-7580-0C65-4E871F0D69DF}" dt="2026-07-21T16:56:34.997" v="196" actId="1076"/>
      <pc:docMkLst>
        <pc:docMk/>
      </pc:docMkLst>
      <pc:sldChg chg="addSp delSp modSp ord">
        <pc:chgData name="Vollmer, Ella G" userId="S::evollmer@usbr.gov::7f79dcfd-427b-4b00-9f0a-edbd2ce963b6" providerId="AD" clId="Web-{35611BA4-3575-7580-0C65-4E871F0D69DF}" dt="2026-07-21T16:56:34.997" v="196" actId="1076"/>
        <pc:sldMkLst>
          <pc:docMk/>
          <pc:sldMk cId="4086645704" sldId="1067"/>
        </pc:sldMkLst>
        <pc:spChg chg="mod">
          <ac:chgData name="Vollmer, Ella G" userId="S::evollmer@usbr.gov::7f79dcfd-427b-4b00-9f0a-edbd2ce963b6" providerId="AD" clId="Web-{35611BA4-3575-7580-0C65-4E871F0D69DF}" dt="2026-07-21T16:56:34.997" v="196" actId="1076"/>
          <ac:spMkLst>
            <pc:docMk/>
            <pc:sldMk cId="4086645704" sldId="1067"/>
            <ac:spMk id="2" creationId="{00000000-0000-0000-0000-000000000000}"/>
          </ac:spMkLst>
        </pc:spChg>
        <pc:spChg chg="add mod">
          <ac:chgData name="Vollmer, Ella G" userId="S::evollmer@usbr.gov::7f79dcfd-427b-4b00-9f0a-edbd2ce963b6" providerId="AD" clId="Web-{35611BA4-3575-7580-0C65-4E871F0D69DF}" dt="2026-07-21T16:55:14.214" v="189" actId="1076"/>
          <ac:spMkLst>
            <pc:docMk/>
            <pc:sldMk cId="4086645704" sldId="1067"/>
            <ac:spMk id="6" creationId="{A296F035-53FF-09CD-72A9-FB908CEA4992}"/>
          </ac:spMkLst>
        </pc:spChg>
        <pc:picChg chg="add del mod">
          <ac:chgData name="Vollmer, Ella G" userId="S::evollmer@usbr.gov::7f79dcfd-427b-4b00-9f0a-edbd2ce963b6" providerId="AD" clId="Web-{35611BA4-3575-7580-0C65-4E871F0D69DF}" dt="2026-07-21T16:50:57.882" v="106"/>
          <ac:picMkLst>
            <pc:docMk/>
            <pc:sldMk cId="4086645704" sldId="1067"/>
            <ac:picMk id="3" creationId="{D8ACFA72-2D84-7B71-A914-5D25CBA783CC}"/>
          </ac:picMkLst>
        </pc:picChg>
        <pc:picChg chg="add mod">
          <ac:chgData name="Vollmer, Ella G" userId="S::evollmer@usbr.gov::7f79dcfd-427b-4b00-9f0a-edbd2ce963b6" providerId="AD" clId="Web-{35611BA4-3575-7580-0C65-4E871F0D69DF}" dt="2026-07-21T16:51:18.023" v="110" actId="1076"/>
          <ac:picMkLst>
            <pc:docMk/>
            <pc:sldMk cId="4086645704" sldId="1067"/>
            <ac:picMk id="4" creationId="{FCF66701-C786-0A5A-7EAC-091E863D905F}"/>
          </ac:picMkLst>
        </pc:picChg>
        <pc:picChg chg="add del mod">
          <ac:chgData name="Vollmer, Ella G" userId="S::evollmer@usbr.gov::7f79dcfd-427b-4b00-9f0a-edbd2ce963b6" providerId="AD" clId="Web-{35611BA4-3575-7580-0C65-4E871F0D69DF}" dt="2026-07-21T16:51:46.211" v="115"/>
          <ac:picMkLst>
            <pc:docMk/>
            <pc:sldMk cId="4086645704" sldId="1067"/>
            <ac:picMk id="5" creationId="{1EAC3402-945D-52C7-A9D9-718BBC671912}"/>
          </ac:picMkLst>
        </pc:picChg>
      </pc:sldChg>
      <pc:sldChg chg="ord">
        <pc:chgData name="Vollmer, Ella G" userId="S::evollmer@usbr.gov::7f79dcfd-427b-4b00-9f0a-edbd2ce963b6" providerId="AD" clId="Web-{35611BA4-3575-7580-0C65-4E871F0D69DF}" dt="2026-07-21T15:24:20.024" v="1"/>
        <pc:sldMkLst>
          <pc:docMk/>
          <pc:sldMk cId="4093134271" sldId="1081"/>
        </pc:sldMkLst>
      </pc:sldChg>
      <pc:sldChg chg="add">
        <pc:chgData name="Vollmer, Ella G" userId="S::evollmer@usbr.gov::7f79dcfd-427b-4b00-9f0a-edbd2ce963b6" providerId="AD" clId="Web-{35611BA4-3575-7580-0C65-4E871F0D69DF}" dt="2026-07-21T15:20:23.896" v="0"/>
        <pc:sldMkLst>
          <pc:docMk/>
          <pc:sldMk cId="3616259526" sldId="3615"/>
        </pc:sldMkLst>
      </pc:sldChg>
    </pc:docChg>
  </pc:docChgLst>
</pc:chgInfo>
</file>

<file path=ppt/comments/modernComment_42B_F39543C8.xml><?xml version="1.0" encoding="utf-8"?>
<p188:cmLst xmlns:a="http://schemas.openxmlformats.org/drawingml/2006/main" xmlns:r="http://schemas.openxmlformats.org/officeDocument/2006/relationships" xmlns:p188="http://schemas.microsoft.com/office/powerpoint/2018/8/main">
  <p188:cm id="{FE307DD3-C97E-4A07-B5D6-5BE8B1EAFAB7}" authorId="{AB7D1927-CB04-CE27-203D-40E3102B4173}" status="resolved" created="2026-07-21T15:27:37.838" complete="100000">
    <ac:deMkLst xmlns:ac="http://schemas.microsoft.com/office/drawing/2013/main/command">
      <pc:docMk xmlns:pc="http://schemas.microsoft.com/office/powerpoint/2013/main/command"/>
      <pc:sldMk xmlns:pc="http://schemas.microsoft.com/office/powerpoint/2013/main/command" cId="4086645704" sldId="1067"/>
      <ac:spMk id="2" creationId="{00000000-0000-0000-0000-000000000000}"/>
    </ac:deMkLst>
    <p188:txBody>
      <a:bodyPr/>
      <a:lstStyle/>
      <a:p>
        <a:r>
          <a:rPr lang="en-US"/>
          <a:t>UPDATE</a:t>
        </a:r>
      </a:p>
    </p188:txBody>
  </p188:cm>
</p188:cmLst>
</file>

<file path=ppt/comments/modernComment_430_58BB9E0F.xml><?xml version="1.0" encoding="utf-8"?>
<p188:cmLst xmlns:a="http://schemas.openxmlformats.org/drawingml/2006/main" xmlns:r="http://schemas.openxmlformats.org/officeDocument/2006/relationships" xmlns:p188="http://schemas.microsoft.com/office/powerpoint/2018/8/main">
  <p188:cm id="{76A89C3F-302A-4CED-BFA5-7254A26DF0E6}" authorId="{098164ED-99F4-7A6B-3348-598A332A4E7C}" created="2026-06-09T20:03:42.821" startDate="2026-06-09T20:03:42.821" dueDate="2026-06-09T20:03:42.821" assignedTo="{FB915203-21A8-44FB-5DF1-40CB6FF4290C}" title="@Hoiby, Irene M to update">
    <pc:sldMkLst xmlns:pc="http://schemas.microsoft.com/office/powerpoint/2013/main/command">
      <pc:docMk/>
      <pc:sldMk cId="1488690703" sldId="1072"/>
    </pc:sldMkLst>
    <p188:txBody>
      <a:bodyPr/>
      <a:lstStyle/>
      <a:p>
        <a:r>
          <a:rPr lang="en-US"/>
          <a:t>[@Hoiby, Irene M] to update</a:t>
        </a:r>
      </a:p>
    </p188:txBody>
    <p188:extLst>
      <p:ext xmlns:p="http://schemas.openxmlformats.org/presentationml/2006/main" uri="{5BB2D875-25FF-4072-B9AC-8F64D62656EB}">
        <p228:taskDetails xmlns:p228="http://schemas.microsoft.com/office/powerpoint/2022/08/main">
          <p228:history>
            <p228:event time="2026-06-09T20:03:42.821" id="{DFA67E3D-8796-461F-92FC-69C30797ECC2}">
              <p228:atrbtn authorId="{098164ED-99F4-7A6B-3348-598A332A4E7C}"/>
              <p228:anchr>
                <p228:comment id="{76A89C3F-302A-4CED-BFA5-7254A26DF0E6}"/>
              </p228:anchr>
              <p228:add/>
            </p228:event>
            <p228:event time="2026-06-09T20:03:42.821" id="{73733947-EBEB-49E4-ADCE-6048D89ABC37}">
              <p228:atrbtn authorId="{098164ED-99F4-7A6B-3348-598A332A4E7C}"/>
              <p228:anchr>
                <p228:comment id="{76A89C3F-302A-4CED-BFA5-7254A26DF0E6}"/>
              </p228:anchr>
              <p228:asgn authorId="{FB915203-21A8-44FB-5DF1-40CB6FF4290C}"/>
            </p228:event>
            <p228:event time="2026-06-09T20:03:42.821" id="{40307AA7-ED06-46AE-9A36-BD7F349CDDBC}">
              <p228:atrbtn authorId="{098164ED-99F4-7A6B-3348-598A332A4E7C}"/>
              <p228:anchr>
                <p228:comment id="{76A89C3F-302A-4CED-BFA5-7254A26DF0E6}"/>
              </p228:anchr>
              <p228:title val="@Hoiby, Irene M to update"/>
            </p228:event>
            <p228:event time="2026-06-09T20:03:42.821" id="{0BA195DB-6472-4F00-89F1-39A73CD3F05C}">
              <p228:atrbtn authorId="{098164ED-99F4-7A6B-3348-598A332A4E7C}"/>
              <p228:anchr>
                <p228:comment id="{76A89C3F-302A-4CED-BFA5-7254A26DF0E6}"/>
              </p228:anchr>
              <p228:date stDt="2026-06-09T20:03:42.821" endDt="2026-06-09T20:03:42.821"/>
            </p228:event>
          </p228:history>
        </p228:taskDetails>
      </p:ext>
    </p188:extLst>
  </p188:cm>
</p188:cmLst>
</file>

<file path=ppt/diagrams/_rels/data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jpeg"/></Relationships>
</file>

<file path=ppt/diagrams/_rels/data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89D528-BCAF-4D03-BDEE-F2127F76423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3898187-E591-484D-9256-8B04C0CEE110}">
      <dgm:prSet phldrT="[Text]" custT="1"/>
      <dgm:spPr>
        <a:solidFill>
          <a:srgbClr val="0070C0"/>
        </a:solidFill>
      </dgm:spPr>
      <dgm:t>
        <a:bodyPr/>
        <a:lstStyle/>
        <a:p>
          <a:r>
            <a:rPr lang="en-US" sz="2800" b="1"/>
            <a:t>Increase Reliability</a:t>
          </a:r>
        </a:p>
      </dgm:t>
    </dgm:pt>
    <dgm:pt modelId="{8FF03DAE-AB89-4924-9F51-09D00FD2A63C}" type="parTrans" cxnId="{887ACE30-BA28-4A7D-B9A2-DBD053F0976F}">
      <dgm:prSet/>
      <dgm:spPr/>
      <dgm:t>
        <a:bodyPr/>
        <a:lstStyle/>
        <a:p>
          <a:endParaRPr lang="en-US"/>
        </a:p>
      </dgm:t>
    </dgm:pt>
    <dgm:pt modelId="{695B2FEA-EBE5-4EB5-BC8D-9599540EF915}" type="sibTrans" cxnId="{887ACE30-BA28-4A7D-B9A2-DBD053F0976F}">
      <dgm:prSet/>
      <dgm:spPr>
        <a:solidFill>
          <a:schemeClr val="accent1">
            <a:lumMod val="60000"/>
            <a:lumOff val="40000"/>
          </a:schemeClr>
        </a:solidFill>
        <a:ln>
          <a:solidFill>
            <a:schemeClr val="accent1">
              <a:lumMod val="60000"/>
              <a:lumOff val="40000"/>
            </a:schemeClr>
          </a:solidFill>
        </a:ln>
      </dgm:spPr>
      <dgm:t>
        <a:bodyPr/>
        <a:lstStyle/>
        <a:p>
          <a:endParaRPr lang="en-US"/>
        </a:p>
      </dgm:t>
    </dgm:pt>
    <dgm:pt modelId="{A45D6B0B-A1BB-409F-AC4E-899A41B01F54}">
      <dgm:prSet phldrT="[Text]" phldr="0" custT="1"/>
      <dgm:spPr>
        <a:solidFill>
          <a:srgbClr val="0070C0"/>
        </a:solidFill>
      </dgm:spPr>
      <dgm:t>
        <a:bodyPr/>
        <a:lstStyle/>
        <a:p>
          <a:pPr rtl="0"/>
          <a:r>
            <a:rPr lang="en-US" sz="2800" b="1">
              <a:latin typeface="Calibri" panose="020F0502020204030204" pitchFamily="34" charset="0"/>
              <a:ea typeface="Calibri" panose="020F0502020204030204" pitchFamily="34" charset="0"/>
              <a:cs typeface="Calibri" panose="020F0502020204030204" pitchFamily="34" charset="0"/>
            </a:rPr>
            <a:t>Competing Demands</a:t>
          </a:r>
        </a:p>
      </dgm:t>
    </dgm:pt>
    <dgm:pt modelId="{2CD69A65-0712-48E6-B19C-95C0076876D3}" type="parTrans" cxnId="{A2604268-4B70-480B-9854-8BD6FD0CE8BA}">
      <dgm:prSet/>
      <dgm:spPr/>
      <dgm:t>
        <a:bodyPr/>
        <a:lstStyle/>
        <a:p>
          <a:endParaRPr lang="en-US"/>
        </a:p>
      </dgm:t>
    </dgm:pt>
    <dgm:pt modelId="{12491C62-0420-4326-83D7-71A58B7E7FD5}" type="sibTrans" cxnId="{A2604268-4B70-480B-9854-8BD6FD0CE8BA}">
      <dgm:prSet/>
      <dgm:spPr/>
      <dgm:t>
        <a:bodyPr/>
        <a:lstStyle/>
        <a:p>
          <a:endParaRPr lang="en-US"/>
        </a:p>
      </dgm:t>
    </dgm:pt>
    <dgm:pt modelId="{52AA2F3E-D04C-4A54-ACA3-F63773FC076E}">
      <dgm:prSet phldrT="[Text]" custT="1"/>
      <dgm:spPr>
        <a:solidFill>
          <a:srgbClr val="0070C0"/>
        </a:solidFill>
      </dgm:spPr>
      <dgm:t>
        <a:bodyPr/>
        <a:lstStyle/>
        <a:p>
          <a:r>
            <a:rPr lang="en-US" sz="3200" b="1"/>
            <a:t>Drought</a:t>
          </a:r>
        </a:p>
      </dgm:t>
    </dgm:pt>
    <dgm:pt modelId="{A2120F53-4EA8-4D42-918A-CC97CBD9B0AA}" type="parTrans" cxnId="{23898D4D-BD8F-4E57-B0A6-DF954A4F0F7C}">
      <dgm:prSet/>
      <dgm:spPr/>
      <dgm:t>
        <a:bodyPr/>
        <a:lstStyle/>
        <a:p>
          <a:endParaRPr lang="en-US"/>
        </a:p>
      </dgm:t>
    </dgm:pt>
    <dgm:pt modelId="{6499EDCF-5001-4227-AD91-5E91D771744B}" type="sibTrans" cxnId="{23898D4D-BD8F-4E57-B0A6-DF954A4F0F7C}">
      <dgm:prSet/>
      <dgm:spPr/>
      <dgm:t>
        <a:bodyPr/>
        <a:lstStyle/>
        <a:p>
          <a:endParaRPr lang="en-US"/>
        </a:p>
      </dgm:t>
    </dgm:pt>
    <dgm:pt modelId="{D5878707-E964-48ED-B386-67ABE5FE82F9}" type="pres">
      <dgm:prSet presAssocID="{4F89D528-BCAF-4D03-BDEE-F2127F76423C}" presName="Name0" presStyleCnt="0">
        <dgm:presLayoutVars>
          <dgm:chMax val="7"/>
          <dgm:chPref val="7"/>
          <dgm:dir/>
        </dgm:presLayoutVars>
      </dgm:prSet>
      <dgm:spPr/>
    </dgm:pt>
    <dgm:pt modelId="{43EEC073-958D-452B-8968-1C6E29D8C22F}" type="pres">
      <dgm:prSet presAssocID="{4F89D528-BCAF-4D03-BDEE-F2127F76423C}" presName="Name1" presStyleCnt="0"/>
      <dgm:spPr/>
    </dgm:pt>
    <dgm:pt modelId="{2A2D0104-4228-421C-B037-CE04C9A9E344}" type="pres">
      <dgm:prSet presAssocID="{4F89D528-BCAF-4D03-BDEE-F2127F76423C}" presName="cycle" presStyleCnt="0"/>
      <dgm:spPr/>
    </dgm:pt>
    <dgm:pt modelId="{78A2D61F-1B74-421C-99E0-861516F77E23}" type="pres">
      <dgm:prSet presAssocID="{4F89D528-BCAF-4D03-BDEE-F2127F76423C}" presName="srcNode" presStyleLbl="node1" presStyleIdx="0" presStyleCnt="3"/>
      <dgm:spPr/>
    </dgm:pt>
    <dgm:pt modelId="{0723115E-ED17-4C55-9D9C-04A7D2F370C2}" type="pres">
      <dgm:prSet presAssocID="{4F89D528-BCAF-4D03-BDEE-F2127F76423C}" presName="conn" presStyleLbl="parChTrans1D2" presStyleIdx="0" presStyleCnt="1"/>
      <dgm:spPr/>
    </dgm:pt>
    <dgm:pt modelId="{A70B9C65-BB4F-4B08-8F83-682E06B3F8DD}" type="pres">
      <dgm:prSet presAssocID="{4F89D528-BCAF-4D03-BDEE-F2127F76423C}" presName="extraNode" presStyleLbl="node1" presStyleIdx="0" presStyleCnt="3"/>
      <dgm:spPr/>
    </dgm:pt>
    <dgm:pt modelId="{FBCA6992-92B2-4578-B51D-B9325D2802BB}" type="pres">
      <dgm:prSet presAssocID="{4F89D528-BCAF-4D03-BDEE-F2127F76423C}" presName="dstNode" presStyleLbl="node1" presStyleIdx="0" presStyleCnt="3"/>
      <dgm:spPr/>
    </dgm:pt>
    <dgm:pt modelId="{58C024E9-13B7-42CE-95DF-7534F602DEA8}" type="pres">
      <dgm:prSet presAssocID="{C3898187-E591-484D-9256-8B04C0CEE110}" presName="text_1" presStyleLbl="node1" presStyleIdx="0" presStyleCnt="3">
        <dgm:presLayoutVars>
          <dgm:bulletEnabled val="1"/>
        </dgm:presLayoutVars>
      </dgm:prSet>
      <dgm:spPr/>
    </dgm:pt>
    <dgm:pt modelId="{674A1F41-0DBF-4660-B887-170077024FB0}" type="pres">
      <dgm:prSet presAssocID="{C3898187-E591-484D-9256-8B04C0CEE110}" presName="accent_1" presStyleCnt="0"/>
      <dgm:spPr/>
    </dgm:pt>
    <dgm:pt modelId="{35A89593-CD33-4783-B9F0-765D22B6E11B}" type="pres">
      <dgm:prSet presAssocID="{C3898187-E591-484D-9256-8B04C0CEE110}" presName="accentRepeatNode" presStyleLbl="solidFgAcc1" presStyleIdx="0" presStyleCnt="3"/>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8575">
          <a:solidFill>
            <a:schemeClr val="accent1">
              <a:lumMod val="60000"/>
              <a:lumOff val="40000"/>
            </a:schemeClr>
          </a:solidFill>
        </a:ln>
      </dgm:spPr>
    </dgm:pt>
    <dgm:pt modelId="{808AB451-FB93-4C26-B595-C402FDBE323C}" type="pres">
      <dgm:prSet presAssocID="{A45D6B0B-A1BB-409F-AC4E-899A41B01F54}" presName="text_2" presStyleLbl="node1" presStyleIdx="1" presStyleCnt="3">
        <dgm:presLayoutVars>
          <dgm:bulletEnabled val="1"/>
        </dgm:presLayoutVars>
      </dgm:prSet>
      <dgm:spPr/>
    </dgm:pt>
    <dgm:pt modelId="{12D145BF-DF90-4379-9201-EB7212584BA0}" type="pres">
      <dgm:prSet presAssocID="{A45D6B0B-A1BB-409F-AC4E-899A41B01F54}" presName="accent_2" presStyleCnt="0"/>
      <dgm:spPr/>
    </dgm:pt>
    <dgm:pt modelId="{6E3CFAAA-2716-4C73-A63B-EFA486F82108}" type="pres">
      <dgm:prSet presAssocID="{A45D6B0B-A1BB-409F-AC4E-899A41B01F54}" presName="accentRepeatNode" presStyleLbl="solidFgAcc1" presStyleIdx="1" presStyleCnt="3"/>
      <dgm:spPr>
        <a:blipFill rotWithShape="0">
          <a:blip xmlns:r="http://schemas.openxmlformats.org/officeDocument/2006/relationships" r:embed="rId2">
            <a:alphaModFix/>
          </a:blip>
          <a:srcRect/>
          <a:stretch>
            <a:fillRect l="-25000" r="-25000"/>
          </a:stretch>
        </a:blipFill>
        <a:ln w="28575">
          <a:solidFill>
            <a:schemeClr val="accent1">
              <a:lumMod val="60000"/>
              <a:lumOff val="40000"/>
            </a:schemeClr>
          </a:solidFill>
        </a:ln>
      </dgm:spPr>
    </dgm:pt>
    <dgm:pt modelId="{0596091F-EAD5-442D-8D49-4001AA076F80}" type="pres">
      <dgm:prSet presAssocID="{52AA2F3E-D04C-4A54-ACA3-F63773FC076E}" presName="text_3" presStyleLbl="node1" presStyleIdx="2" presStyleCnt="3">
        <dgm:presLayoutVars>
          <dgm:bulletEnabled val="1"/>
        </dgm:presLayoutVars>
      </dgm:prSet>
      <dgm:spPr/>
    </dgm:pt>
    <dgm:pt modelId="{7122BD79-B3BC-456C-B4B9-3ED9C516C1F5}" type="pres">
      <dgm:prSet presAssocID="{52AA2F3E-D04C-4A54-ACA3-F63773FC076E}" presName="accent_3" presStyleCnt="0"/>
      <dgm:spPr/>
    </dgm:pt>
    <dgm:pt modelId="{521741CD-B39E-4057-8338-113386625BEF}" type="pres">
      <dgm:prSet presAssocID="{52AA2F3E-D04C-4A54-ACA3-F63773FC076E}" presName="accentRepeatNode" presStyleLbl="solidFgAcc1" presStyleIdx="2" presStyleCnt="3"/>
      <dgm:spPr/>
    </dgm:pt>
  </dgm:ptLst>
  <dgm:cxnLst>
    <dgm:cxn modelId="{FB66640A-9DD6-4691-81A2-A4686DABA76D}" type="presOf" srcId="{A45D6B0B-A1BB-409F-AC4E-899A41B01F54}" destId="{808AB451-FB93-4C26-B595-C402FDBE323C}" srcOrd="0" destOrd="0" presId="urn:microsoft.com/office/officeart/2008/layout/VerticalCurvedList"/>
    <dgm:cxn modelId="{887ACE30-BA28-4A7D-B9A2-DBD053F0976F}" srcId="{4F89D528-BCAF-4D03-BDEE-F2127F76423C}" destId="{C3898187-E591-484D-9256-8B04C0CEE110}" srcOrd="0" destOrd="0" parTransId="{8FF03DAE-AB89-4924-9F51-09D00FD2A63C}" sibTransId="{695B2FEA-EBE5-4EB5-BC8D-9599540EF915}"/>
    <dgm:cxn modelId="{A2604268-4B70-480B-9854-8BD6FD0CE8BA}" srcId="{4F89D528-BCAF-4D03-BDEE-F2127F76423C}" destId="{A45D6B0B-A1BB-409F-AC4E-899A41B01F54}" srcOrd="1" destOrd="0" parTransId="{2CD69A65-0712-48E6-B19C-95C0076876D3}" sibTransId="{12491C62-0420-4326-83D7-71A58B7E7FD5}"/>
    <dgm:cxn modelId="{23898D4D-BD8F-4E57-B0A6-DF954A4F0F7C}" srcId="{4F89D528-BCAF-4D03-BDEE-F2127F76423C}" destId="{52AA2F3E-D04C-4A54-ACA3-F63773FC076E}" srcOrd="2" destOrd="0" parTransId="{A2120F53-4EA8-4D42-918A-CC97CBD9B0AA}" sibTransId="{6499EDCF-5001-4227-AD91-5E91D771744B}"/>
    <dgm:cxn modelId="{0E84018D-88CD-4CE6-B3AE-BA248E0336FB}" type="presOf" srcId="{52AA2F3E-D04C-4A54-ACA3-F63773FC076E}" destId="{0596091F-EAD5-442D-8D49-4001AA076F80}" srcOrd="0" destOrd="0" presId="urn:microsoft.com/office/officeart/2008/layout/VerticalCurvedList"/>
    <dgm:cxn modelId="{0D82EC92-A380-49D0-A09F-4F7823F39AE3}" type="presOf" srcId="{4F89D528-BCAF-4D03-BDEE-F2127F76423C}" destId="{D5878707-E964-48ED-B386-67ABE5FE82F9}" srcOrd="0" destOrd="0" presId="urn:microsoft.com/office/officeart/2008/layout/VerticalCurvedList"/>
    <dgm:cxn modelId="{E395E2A9-387A-40C4-870E-807E7A6A3822}" type="presOf" srcId="{695B2FEA-EBE5-4EB5-BC8D-9599540EF915}" destId="{0723115E-ED17-4C55-9D9C-04A7D2F370C2}" srcOrd="0" destOrd="0" presId="urn:microsoft.com/office/officeart/2008/layout/VerticalCurvedList"/>
    <dgm:cxn modelId="{659BE2E4-A829-4993-A2A9-309B83EBB96C}" type="presOf" srcId="{C3898187-E591-484D-9256-8B04C0CEE110}" destId="{58C024E9-13B7-42CE-95DF-7534F602DEA8}" srcOrd="0" destOrd="0" presId="urn:microsoft.com/office/officeart/2008/layout/VerticalCurvedList"/>
    <dgm:cxn modelId="{D36CF07A-9C74-4F95-8FA7-7C7D92CA6B1D}" type="presParOf" srcId="{D5878707-E964-48ED-B386-67ABE5FE82F9}" destId="{43EEC073-958D-452B-8968-1C6E29D8C22F}" srcOrd="0" destOrd="0" presId="urn:microsoft.com/office/officeart/2008/layout/VerticalCurvedList"/>
    <dgm:cxn modelId="{F5E0A3A9-3CDC-46FB-985D-3FADF2D2E090}" type="presParOf" srcId="{43EEC073-958D-452B-8968-1C6E29D8C22F}" destId="{2A2D0104-4228-421C-B037-CE04C9A9E344}" srcOrd="0" destOrd="0" presId="urn:microsoft.com/office/officeart/2008/layout/VerticalCurvedList"/>
    <dgm:cxn modelId="{FDA5F1BD-836B-4EA5-9C92-686E8B32C34A}" type="presParOf" srcId="{2A2D0104-4228-421C-B037-CE04C9A9E344}" destId="{78A2D61F-1B74-421C-99E0-861516F77E23}" srcOrd="0" destOrd="0" presId="urn:microsoft.com/office/officeart/2008/layout/VerticalCurvedList"/>
    <dgm:cxn modelId="{1DDDD4D4-84F1-4E28-B497-7DD3B9D50CEA}" type="presParOf" srcId="{2A2D0104-4228-421C-B037-CE04C9A9E344}" destId="{0723115E-ED17-4C55-9D9C-04A7D2F370C2}" srcOrd="1" destOrd="0" presId="urn:microsoft.com/office/officeart/2008/layout/VerticalCurvedList"/>
    <dgm:cxn modelId="{71F7E0E5-4358-4031-9495-DBB6F6AD8522}" type="presParOf" srcId="{2A2D0104-4228-421C-B037-CE04C9A9E344}" destId="{A70B9C65-BB4F-4B08-8F83-682E06B3F8DD}" srcOrd="2" destOrd="0" presId="urn:microsoft.com/office/officeart/2008/layout/VerticalCurvedList"/>
    <dgm:cxn modelId="{57D1B6BE-71AD-4904-A8E7-BA54C186CCFF}" type="presParOf" srcId="{2A2D0104-4228-421C-B037-CE04C9A9E344}" destId="{FBCA6992-92B2-4578-B51D-B9325D2802BB}" srcOrd="3" destOrd="0" presId="urn:microsoft.com/office/officeart/2008/layout/VerticalCurvedList"/>
    <dgm:cxn modelId="{4E3F3D15-D282-4480-B509-38F25415EA97}" type="presParOf" srcId="{43EEC073-958D-452B-8968-1C6E29D8C22F}" destId="{58C024E9-13B7-42CE-95DF-7534F602DEA8}" srcOrd="1" destOrd="0" presId="urn:microsoft.com/office/officeart/2008/layout/VerticalCurvedList"/>
    <dgm:cxn modelId="{ED4D754A-A142-48CF-9C35-7E0D69D8CF91}" type="presParOf" srcId="{43EEC073-958D-452B-8968-1C6E29D8C22F}" destId="{674A1F41-0DBF-4660-B887-170077024FB0}" srcOrd="2" destOrd="0" presId="urn:microsoft.com/office/officeart/2008/layout/VerticalCurvedList"/>
    <dgm:cxn modelId="{4E3DAB68-DB4C-4157-A18C-87CDF83C2E40}" type="presParOf" srcId="{674A1F41-0DBF-4660-B887-170077024FB0}" destId="{35A89593-CD33-4783-B9F0-765D22B6E11B}" srcOrd="0" destOrd="0" presId="urn:microsoft.com/office/officeart/2008/layout/VerticalCurvedList"/>
    <dgm:cxn modelId="{BF080D67-7057-4A50-9446-9EADF3DD6764}" type="presParOf" srcId="{43EEC073-958D-452B-8968-1C6E29D8C22F}" destId="{808AB451-FB93-4C26-B595-C402FDBE323C}" srcOrd="3" destOrd="0" presId="urn:microsoft.com/office/officeart/2008/layout/VerticalCurvedList"/>
    <dgm:cxn modelId="{B767568A-FEA4-41C0-AD5F-2094914B30AB}" type="presParOf" srcId="{43EEC073-958D-452B-8968-1C6E29D8C22F}" destId="{12D145BF-DF90-4379-9201-EB7212584BA0}" srcOrd="4" destOrd="0" presId="urn:microsoft.com/office/officeart/2008/layout/VerticalCurvedList"/>
    <dgm:cxn modelId="{6BF339CA-DF1F-4841-9687-2659AA9EAE40}" type="presParOf" srcId="{12D145BF-DF90-4379-9201-EB7212584BA0}" destId="{6E3CFAAA-2716-4C73-A63B-EFA486F82108}" srcOrd="0" destOrd="0" presId="urn:microsoft.com/office/officeart/2008/layout/VerticalCurvedList"/>
    <dgm:cxn modelId="{808CEEC8-3A03-46E0-B228-7B7AE4487981}" type="presParOf" srcId="{43EEC073-958D-452B-8968-1C6E29D8C22F}" destId="{0596091F-EAD5-442D-8D49-4001AA076F80}" srcOrd="5" destOrd="0" presId="urn:microsoft.com/office/officeart/2008/layout/VerticalCurvedList"/>
    <dgm:cxn modelId="{7CF71C1E-0681-4DB5-BF97-84AEC0B50443}" type="presParOf" srcId="{43EEC073-958D-452B-8968-1C6E29D8C22F}" destId="{7122BD79-B3BC-456C-B4B9-3ED9C516C1F5}" srcOrd="6" destOrd="0" presId="urn:microsoft.com/office/officeart/2008/layout/VerticalCurvedList"/>
    <dgm:cxn modelId="{1A628CE2-5330-4AF6-94A1-60AA85B104EB}" type="presParOf" srcId="{7122BD79-B3BC-456C-B4B9-3ED9C516C1F5}" destId="{521741CD-B39E-4057-8338-113386625BE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4DC2EA-B617-4298-97A9-AD4C6D362BB9}"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8672D4D3-D31C-4529-8F72-0B09BE463779}">
      <dgm:prSet custT="1"/>
      <dgm:spPr/>
      <dgm:t>
        <a:bodyPr/>
        <a:lstStyle/>
        <a:p>
          <a:pPr marL="0" lvl="0" indent="0" algn="ctr" defTabSz="977900">
            <a:lnSpc>
              <a:spcPct val="90000"/>
            </a:lnSpc>
            <a:spcBef>
              <a:spcPct val="0"/>
            </a:spcBef>
            <a:spcAft>
              <a:spcPct val="35000"/>
            </a:spcAft>
            <a:buNone/>
          </a:pPr>
          <a:r>
            <a:rPr lang="en-US" sz="2200" b="0" i="0" kern="1200">
              <a:solidFill>
                <a:srgbClr val="003E51"/>
              </a:solidFill>
              <a:latin typeface="Segoe UI" panose="020B0502040204020203" pitchFamily="34" charset="0"/>
              <a:ea typeface="+mn-ea"/>
              <a:cs typeface="Segoe UI" panose="020B0502040204020203" pitchFamily="34" charset="0"/>
            </a:rPr>
            <a:t>Most WaterSMART activities are competitive grant programs with funds allocated annually.</a:t>
          </a:r>
        </a:p>
      </dgm:t>
    </dgm:pt>
    <dgm:pt modelId="{DF38A952-15DA-4D70-B5EF-02F5324B3F65}" type="parTrans" cxnId="{88AC328E-9F4F-4613-8C43-EB2D9C474D7B}">
      <dgm:prSet/>
      <dgm:spPr/>
      <dgm:t>
        <a:bodyPr/>
        <a:lstStyle/>
        <a:p>
          <a:endParaRPr lang="en-US"/>
        </a:p>
      </dgm:t>
    </dgm:pt>
    <dgm:pt modelId="{0BB0F4BB-C3FE-4F47-8359-6335AFB52622}" type="sibTrans" cxnId="{88AC328E-9F4F-4613-8C43-EB2D9C474D7B}">
      <dgm:prSet/>
      <dgm:spPr/>
      <dgm:t>
        <a:bodyPr/>
        <a:lstStyle/>
        <a:p>
          <a:endParaRPr lang="en-US"/>
        </a:p>
      </dgm:t>
    </dgm:pt>
    <dgm:pt modelId="{2BA0E1CC-C201-4C63-9B4F-59E9F8B10D0E}">
      <dgm:prSet custT="1"/>
      <dgm:spPr/>
      <dgm:t>
        <a:bodyPr/>
        <a:lstStyle/>
        <a:p>
          <a:pPr marL="0" lvl="0" indent="0" algn="ctr" defTabSz="977900">
            <a:lnSpc>
              <a:spcPct val="90000"/>
            </a:lnSpc>
            <a:spcBef>
              <a:spcPct val="0"/>
            </a:spcBef>
            <a:spcAft>
              <a:spcPct val="35000"/>
            </a:spcAft>
            <a:buNone/>
          </a:pPr>
          <a:r>
            <a:rPr lang="en-US" sz="2200" b="0" i="0" kern="1200">
              <a:solidFill>
                <a:srgbClr val="003E51"/>
              </a:solidFill>
              <a:latin typeface="Segoe UI" panose="020B0502040204020203" pitchFamily="34" charset="0"/>
              <a:ea typeface="+mn-ea"/>
              <a:cs typeface="Segoe UI" panose="020B0502040204020203" pitchFamily="34" charset="0"/>
            </a:rPr>
            <a:t>Generally, a 50% non-Federal cost share is required for grants under WaterSMART. This opportunity does not have a non-Federal cost share requirement.</a:t>
          </a:r>
        </a:p>
      </dgm:t>
    </dgm:pt>
    <dgm:pt modelId="{AEA27490-380B-4BB2-8967-B63A115151EA}" type="parTrans" cxnId="{5A5DB70D-7515-4A7F-B617-B3CFA7E45123}">
      <dgm:prSet/>
      <dgm:spPr/>
      <dgm:t>
        <a:bodyPr/>
        <a:lstStyle/>
        <a:p>
          <a:endParaRPr lang="en-US"/>
        </a:p>
      </dgm:t>
    </dgm:pt>
    <dgm:pt modelId="{DA2118ED-3ED8-4366-9FD8-720493B1012C}" type="sibTrans" cxnId="{5A5DB70D-7515-4A7F-B617-B3CFA7E45123}">
      <dgm:prSet/>
      <dgm:spPr/>
      <dgm:t>
        <a:bodyPr/>
        <a:lstStyle/>
        <a:p>
          <a:endParaRPr lang="en-US"/>
        </a:p>
      </dgm:t>
    </dgm:pt>
    <dgm:pt modelId="{F53FD9E1-7024-4C5C-8E66-5E641064ADB5}">
      <dgm:prSet custT="1"/>
      <dgm:spPr/>
      <dgm:t>
        <a:bodyPr/>
        <a:lstStyle/>
        <a:p>
          <a:r>
            <a:rPr lang="en-US" sz="2200" b="0" i="0">
              <a:solidFill>
                <a:srgbClr val="003E51"/>
              </a:solidFill>
              <a:latin typeface="Segoe UI" panose="020B0502040204020203" pitchFamily="34" charset="0"/>
              <a:cs typeface="Segoe UI" panose="020B0502040204020203" pitchFamily="34" charset="0"/>
            </a:rPr>
            <a:t>Eligibility is determined by the authorizing statute. Generally, includes States, Tribes, entities with water or power delivery authority and non-profit conservation entities.</a:t>
          </a:r>
          <a:endParaRPr lang="en-US" sz="2200" b="0">
            <a:solidFill>
              <a:srgbClr val="003E51"/>
            </a:solidFill>
            <a:latin typeface="Segoe UI" panose="020B0502040204020203" pitchFamily="34" charset="0"/>
            <a:cs typeface="Segoe UI" panose="020B0502040204020203" pitchFamily="34" charset="0"/>
          </a:endParaRPr>
        </a:p>
      </dgm:t>
    </dgm:pt>
    <dgm:pt modelId="{950DF3C3-5FFE-45B5-A0F8-636861BBBDAE}" type="parTrans" cxnId="{55093AFE-D24F-497B-B53F-1A161E32E406}">
      <dgm:prSet/>
      <dgm:spPr/>
      <dgm:t>
        <a:bodyPr/>
        <a:lstStyle/>
        <a:p>
          <a:endParaRPr lang="en-US"/>
        </a:p>
      </dgm:t>
    </dgm:pt>
    <dgm:pt modelId="{354E146D-8493-4F6F-A099-4225F56A7349}" type="sibTrans" cxnId="{55093AFE-D24F-497B-B53F-1A161E32E406}">
      <dgm:prSet/>
      <dgm:spPr/>
      <dgm:t>
        <a:bodyPr/>
        <a:lstStyle/>
        <a:p>
          <a:endParaRPr lang="en-US"/>
        </a:p>
      </dgm:t>
    </dgm:pt>
    <dgm:pt modelId="{50E1B710-9AE3-42C0-8DE7-9808B3CEB506}" type="pres">
      <dgm:prSet presAssocID="{964DC2EA-B617-4298-97A9-AD4C6D362BB9}" presName="Name0" presStyleCnt="0">
        <dgm:presLayoutVars>
          <dgm:dir/>
          <dgm:resizeHandles val="exact"/>
        </dgm:presLayoutVars>
      </dgm:prSet>
      <dgm:spPr/>
    </dgm:pt>
    <dgm:pt modelId="{CB4D03B6-23D6-4984-83F5-1260A267F214}" type="pres">
      <dgm:prSet presAssocID="{8672D4D3-D31C-4529-8F72-0B09BE463779}" presName="compNode" presStyleCnt="0"/>
      <dgm:spPr/>
    </dgm:pt>
    <dgm:pt modelId="{B12B2CA7-4A46-4B02-AED0-DE4C4D5B45AB}" type="pres">
      <dgm:prSet presAssocID="{8672D4D3-D31C-4529-8F72-0B09BE463779}" presName="pictRect" presStyleLbl="node1" presStyleIdx="0" presStyleCnt="3"/>
      <dgm:spPr>
        <a:blipFill dpi="0" rotWithShape="1">
          <a:blip xmlns:r="http://schemas.openxmlformats.org/officeDocument/2006/relationships">
            <a:extLst>
              <a:ext uri="{96DAC541-7B7A-43D3-8B79-37D633B846F1}">
                <asvg:svgBlip xmlns:asvg="http://schemas.microsoft.com/office/drawing/2016/SVG/main" r:embed="rId1"/>
              </a:ext>
            </a:extLst>
          </a:blip>
          <a:srcRect/>
          <a:stretch>
            <a:fillRect l="25474" t="15212" r="27990" b="16848"/>
          </a:stretch>
        </a:blipFill>
      </dgm:spPr>
      <dgm:extLst>
        <a:ext uri="{E40237B7-FDA0-4F09-8148-C483321AD2D9}">
          <dgm14:cNvPr xmlns:dgm14="http://schemas.microsoft.com/office/drawing/2010/diagram" id="0" name="" descr="Document outline"/>
        </a:ext>
      </dgm:extLst>
    </dgm:pt>
    <dgm:pt modelId="{9E29067D-1916-479A-B0BC-02453F8137C8}" type="pres">
      <dgm:prSet presAssocID="{8672D4D3-D31C-4529-8F72-0B09BE463779}" presName="textRect" presStyleLbl="revTx" presStyleIdx="0" presStyleCnt="3" custLinFactNeighborX="552" custLinFactNeighborY="-13406">
        <dgm:presLayoutVars>
          <dgm:bulletEnabled val="1"/>
        </dgm:presLayoutVars>
      </dgm:prSet>
      <dgm:spPr/>
    </dgm:pt>
    <dgm:pt modelId="{3ABE9BF0-E95D-4F3B-A83B-903A8EF26BBE}" type="pres">
      <dgm:prSet presAssocID="{0BB0F4BB-C3FE-4F47-8359-6335AFB52622}" presName="sibTrans" presStyleLbl="sibTrans2D1" presStyleIdx="0" presStyleCnt="0"/>
      <dgm:spPr/>
    </dgm:pt>
    <dgm:pt modelId="{FF9365DE-DFCA-4D29-A23B-F4DFFD781EF8}" type="pres">
      <dgm:prSet presAssocID="{F53FD9E1-7024-4C5C-8E66-5E641064ADB5}" presName="compNode" presStyleCnt="0"/>
      <dgm:spPr/>
    </dgm:pt>
    <dgm:pt modelId="{7C240B09-A9D2-4EEC-BFD0-421666FEFC01}" type="pres">
      <dgm:prSet presAssocID="{F53FD9E1-7024-4C5C-8E66-5E641064ADB5}" presName="pictRect" presStyleLbl="node1" presStyleIdx="1" presStyleCnt="3" custScaleX="66388" custScaleY="56942" custLinFactNeighborY="5615"/>
      <dgm:spPr>
        <a:blipFill>
          <a:blip xmlns:r="http://schemas.openxmlformats.org/officeDocument/2006/relationships">
            <a:extLst>
              <a:ext uri="{96DAC541-7B7A-43D3-8B79-37D633B846F1}">
                <asvg:svgBlip xmlns:asvg="http://schemas.microsoft.com/office/drawing/2016/SVG/main" r:embed="rId2"/>
              </a:ext>
            </a:extLst>
          </a:blip>
          <a:srcRect/>
          <a:stretch>
            <a:fillRect t="-35000" b="-35000"/>
          </a:stretch>
        </a:blipFill>
      </dgm:spPr>
      <dgm:extLst>
        <a:ext uri="{E40237B7-FDA0-4F09-8148-C483321AD2D9}">
          <dgm14:cNvPr xmlns:dgm14="http://schemas.microsoft.com/office/drawing/2010/diagram" id="0" name="" descr="Children with solid fill"/>
        </a:ext>
      </dgm:extLst>
    </dgm:pt>
    <dgm:pt modelId="{C59A6CEC-D072-48C9-9198-B33057A3154C}" type="pres">
      <dgm:prSet presAssocID="{F53FD9E1-7024-4C5C-8E66-5E641064ADB5}" presName="textRect" presStyleLbl="revTx" presStyleIdx="1" presStyleCnt="3">
        <dgm:presLayoutVars>
          <dgm:bulletEnabled val="1"/>
        </dgm:presLayoutVars>
      </dgm:prSet>
      <dgm:spPr/>
    </dgm:pt>
    <dgm:pt modelId="{96B74062-F6FB-4AA5-A541-D9F5F2DEEFFF}" type="pres">
      <dgm:prSet presAssocID="{354E146D-8493-4F6F-A099-4225F56A7349}" presName="sibTrans" presStyleLbl="sibTrans2D1" presStyleIdx="0" presStyleCnt="0"/>
      <dgm:spPr/>
    </dgm:pt>
    <dgm:pt modelId="{520F05C1-F845-4CB7-A893-FCB32A29D3C0}" type="pres">
      <dgm:prSet presAssocID="{2BA0E1CC-C201-4C63-9B4F-59E9F8B10D0E}" presName="compNode" presStyleCnt="0"/>
      <dgm:spPr/>
    </dgm:pt>
    <dgm:pt modelId="{484253B3-736E-4C73-8FFC-92E974E6F598}" type="pres">
      <dgm:prSet presAssocID="{2BA0E1CC-C201-4C63-9B4F-59E9F8B10D0E}" presName="pictRect" presStyleLbl="node1" presStyleIdx="2" presStyleCnt="3" custScaleX="48117" custScaleY="59982" custLinFactNeighborX="-2548" custLinFactNeighborY="9011"/>
      <dgm:spPr>
        <a:blipFill>
          <a:blip xmlns:r="http://schemas.openxmlformats.org/officeDocument/2006/relationships">
            <a:extLst>
              <a:ext uri="{96DAC541-7B7A-43D3-8B79-37D633B846F1}">
                <asvg:svgBlip xmlns:asvg="http://schemas.microsoft.com/office/drawing/2016/SVG/main" r:embed="rId3"/>
              </a:ext>
            </a:extLst>
          </a:blip>
          <a:srcRect/>
          <a:stretch>
            <a:fillRect t="-23000" b="-23000"/>
          </a:stretch>
        </a:blipFill>
      </dgm:spPr>
      <dgm:extLst>
        <a:ext uri="{E40237B7-FDA0-4F09-8148-C483321AD2D9}">
          <dgm14:cNvPr xmlns:dgm14="http://schemas.microsoft.com/office/drawing/2010/diagram" id="0" name="" descr="Handshake with solid fill"/>
        </a:ext>
      </dgm:extLst>
    </dgm:pt>
    <dgm:pt modelId="{7BE7C157-3190-4909-8FFE-C7715913DA6C}" type="pres">
      <dgm:prSet presAssocID="{2BA0E1CC-C201-4C63-9B4F-59E9F8B10D0E}" presName="textRect" presStyleLbl="revTx" presStyleIdx="2" presStyleCnt="3">
        <dgm:presLayoutVars>
          <dgm:bulletEnabled val="1"/>
        </dgm:presLayoutVars>
      </dgm:prSet>
      <dgm:spPr/>
    </dgm:pt>
  </dgm:ptLst>
  <dgm:cxnLst>
    <dgm:cxn modelId="{5A5DB70D-7515-4A7F-B617-B3CFA7E45123}" srcId="{964DC2EA-B617-4298-97A9-AD4C6D362BB9}" destId="{2BA0E1CC-C201-4C63-9B4F-59E9F8B10D0E}" srcOrd="2" destOrd="0" parTransId="{AEA27490-380B-4BB2-8967-B63A115151EA}" sibTransId="{DA2118ED-3ED8-4366-9FD8-720493B1012C}"/>
    <dgm:cxn modelId="{2AC24B14-C0BA-468C-95D6-CDCB0749D230}" type="presOf" srcId="{2BA0E1CC-C201-4C63-9B4F-59E9F8B10D0E}" destId="{7BE7C157-3190-4909-8FFE-C7715913DA6C}" srcOrd="0" destOrd="0" presId="urn:microsoft.com/office/officeart/2005/8/layout/pList1"/>
    <dgm:cxn modelId="{63364A27-BD15-45C2-A773-506221D3AAFA}" type="presOf" srcId="{8672D4D3-D31C-4529-8F72-0B09BE463779}" destId="{9E29067D-1916-479A-B0BC-02453F8137C8}" srcOrd="0" destOrd="0" presId="urn:microsoft.com/office/officeart/2005/8/layout/pList1"/>
    <dgm:cxn modelId="{29A0D232-F79E-4507-90DD-4E2F56D3E97F}" type="presOf" srcId="{964DC2EA-B617-4298-97A9-AD4C6D362BB9}" destId="{50E1B710-9AE3-42C0-8DE7-9808B3CEB506}" srcOrd="0" destOrd="0" presId="urn:microsoft.com/office/officeart/2005/8/layout/pList1"/>
    <dgm:cxn modelId="{88AC328E-9F4F-4613-8C43-EB2D9C474D7B}" srcId="{964DC2EA-B617-4298-97A9-AD4C6D362BB9}" destId="{8672D4D3-D31C-4529-8F72-0B09BE463779}" srcOrd="0" destOrd="0" parTransId="{DF38A952-15DA-4D70-B5EF-02F5324B3F65}" sibTransId="{0BB0F4BB-C3FE-4F47-8359-6335AFB52622}"/>
    <dgm:cxn modelId="{367AB9E2-7E56-46A3-B27B-144BE3917D3A}" type="presOf" srcId="{F53FD9E1-7024-4C5C-8E66-5E641064ADB5}" destId="{C59A6CEC-D072-48C9-9198-B33057A3154C}" srcOrd="0" destOrd="0" presId="urn:microsoft.com/office/officeart/2005/8/layout/pList1"/>
    <dgm:cxn modelId="{0B893EF1-FDE3-4190-946D-A6A26B742C1A}" type="presOf" srcId="{0BB0F4BB-C3FE-4F47-8359-6335AFB52622}" destId="{3ABE9BF0-E95D-4F3B-A83B-903A8EF26BBE}" srcOrd="0" destOrd="0" presId="urn:microsoft.com/office/officeart/2005/8/layout/pList1"/>
    <dgm:cxn modelId="{A048F4F3-19E0-48A8-8BBA-353B30C33933}" type="presOf" srcId="{354E146D-8493-4F6F-A099-4225F56A7349}" destId="{96B74062-F6FB-4AA5-A541-D9F5F2DEEFFF}" srcOrd="0" destOrd="0" presId="urn:microsoft.com/office/officeart/2005/8/layout/pList1"/>
    <dgm:cxn modelId="{55093AFE-D24F-497B-B53F-1A161E32E406}" srcId="{964DC2EA-B617-4298-97A9-AD4C6D362BB9}" destId="{F53FD9E1-7024-4C5C-8E66-5E641064ADB5}" srcOrd="1" destOrd="0" parTransId="{950DF3C3-5FFE-45B5-A0F8-636861BBBDAE}" sibTransId="{354E146D-8493-4F6F-A099-4225F56A7349}"/>
    <dgm:cxn modelId="{3EC3F32D-6C0E-441A-87C3-E5193262A0BB}" type="presParOf" srcId="{50E1B710-9AE3-42C0-8DE7-9808B3CEB506}" destId="{CB4D03B6-23D6-4984-83F5-1260A267F214}" srcOrd="0" destOrd="0" presId="urn:microsoft.com/office/officeart/2005/8/layout/pList1"/>
    <dgm:cxn modelId="{8FC64EDE-1061-4E0C-9541-21E33BEA8C09}" type="presParOf" srcId="{CB4D03B6-23D6-4984-83F5-1260A267F214}" destId="{B12B2CA7-4A46-4B02-AED0-DE4C4D5B45AB}" srcOrd="0" destOrd="0" presId="urn:microsoft.com/office/officeart/2005/8/layout/pList1"/>
    <dgm:cxn modelId="{FFAB59BD-D036-4B82-A470-06C07493E243}" type="presParOf" srcId="{CB4D03B6-23D6-4984-83F5-1260A267F214}" destId="{9E29067D-1916-479A-B0BC-02453F8137C8}" srcOrd="1" destOrd="0" presId="urn:microsoft.com/office/officeart/2005/8/layout/pList1"/>
    <dgm:cxn modelId="{0E462189-5281-4311-B693-415A8EA4D334}" type="presParOf" srcId="{50E1B710-9AE3-42C0-8DE7-9808B3CEB506}" destId="{3ABE9BF0-E95D-4F3B-A83B-903A8EF26BBE}" srcOrd="1" destOrd="0" presId="urn:microsoft.com/office/officeart/2005/8/layout/pList1"/>
    <dgm:cxn modelId="{BD9ACC0A-DCCF-4669-9148-BDDA87282F53}" type="presParOf" srcId="{50E1B710-9AE3-42C0-8DE7-9808B3CEB506}" destId="{FF9365DE-DFCA-4D29-A23B-F4DFFD781EF8}" srcOrd="2" destOrd="0" presId="urn:microsoft.com/office/officeart/2005/8/layout/pList1"/>
    <dgm:cxn modelId="{A033408C-04C3-4799-9238-E8DB89D74AA8}" type="presParOf" srcId="{FF9365DE-DFCA-4D29-A23B-F4DFFD781EF8}" destId="{7C240B09-A9D2-4EEC-BFD0-421666FEFC01}" srcOrd="0" destOrd="0" presId="urn:microsoft.com/office/officeart/2005/8/layout/pList1"/>
    <dgm:cxn modelId="{05AA54FE-22B3-4A34-81C2-994214FE2EFF}" type="presParOf" srcId="{FF9365DE-DFCA-4D29-A23B-F4DFFD781EF8}" destId="{C59A6CEC-D072-48C9-9198-B33057A3154C}" srcOrd="1" destOrd="0" presId="urn:microsoft.com/office/officeart/2005/8/layout/pList1"/>
    <dgm:cxn modelId="{CF960086-0352-49E6-92BA-EE19811851E5}" type="presParOf" srcId="{50E1B710-9AE3-42C0-8DE7-9808B3CEB506}" destId="{96B74062-F6FB-4AA5-A541-D9F5F2DEEFFF}" srcOrd="3" destOrd="0" presId="urn:microsoft.com/office/officeart/2005/8/layout/pList1"/>
    <dgm:cxn modelId="{2AB2DC88-ED48-4ACD-9626-9DBFD3301D0D}" type="presParOf" srcId="{50E1B710-9AE3-42C0-8DE7-9808B3CEB506}" destId="{520F05C1-F845-4CB7-A893-FCB32A29D3C0}" srcOrd="4" destOrd="0" presId="urn:microsoft.com/office/officeart/2005/8/layout/pList1"/>
    <dgm:cxn modelId="{AD8EF831-E7F8-44D0-AE37-CF8301B2C3A8}" type="presParOf" srcId="{520F05C1-F845-4CB7-A893-FCB32A29D3C0}" destId="{484253B3-736E-4C73-8FFC-92E974E6F598}" srcOrd="0" destOrd="0" presId="urn:microsoft.com/office/officeart/2005/8/layout/pList1"/>
    <dgm:cxn modelId="{5C2E41D0-155F-4F4D-A093-9250D8F98B4A}" type="presParOf" srcId="{520F05C1-F845-4CB7-A893-FCB32A29D3C0}" destId="{7BE7C157-3190-4909-8FFE-C7715913DA6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3115E-ED17-4C55-9D9C-04A7D2F370C2}">
      <dsp:nvSpPr>
        <dsp:cNvPr id="0" name=""/>
        <dsp:cNvSpPr/>
      </dsp:nvSpPr>
      <dsp:spPr>
        <a:xfrm>
          <a:off x="-5915503" y="-864292"/>
          <a:ext cx="7043972" cy="7043972"/>
        </a:xfrm>
        <a:prstGeom prst="blockArc">
          <a:avLst>
            <a:gd name="adj1" fmla="val 18900000"/>
            <a:gd name="adj2" fmla="val 2700000"/>
            <a:gd name="adj3" fmla="val 307"/>
          </a:avLst>
        </a:prstGeom>
        <a:solidFill>
          <a:schemeClr val="accent1">
            <a:lumMod val="60000"/>
            <a:lumOff val="40000"/>
          </a:schemeClr>
        </a:solidFill>
        <a:ln w="12700" cap="flat" cmpd="sng" algn="ctr">
          <a:solidFill>
            <a:schemeClr val="accent1">
              <a:lumMod val="60000"/>
              <a:lumOff val="40000"/>
            </a:schemeClr>
          </a:solidFill>
          <a:prstDash val="solid"/>
          <a:miter lim="800000"/>
        </a:ln>
        <a:effectLst/>
      </dsp:spPr>
      <dsp:style>
        <a:lnRef idx="2">
          <a:scrgbClr r="0" g="0" b="0"/>
        </a:lnRef>
        <a:fillRef idx="0">
          <a:scrgbClr r="0" g="0" b="0"/>
        </a:fillRef>
        <a:effectRef idx="0">
          <a:scrgbClr r="0" g="0" b="0"/>
        </a:effectRef>
        <a:fontRef idx="minor"/>
      </dsp:style>
    </dsp:sp>
    <dsp:sp modelId="{58C024E9-13B7-42CE-95DF-7534F602DEA8}">
      <dsp:nvSpPr>
        <dsp:cNvPr id="0" name=""/>
        <dsp:cNvSpPr/>
      </dsp:nvSpPr>
      <dsp:spPr>
        <a:xfrm>
          <a:off x="726342" y="564487"/>
          <a:ext cx="3387853" cy="104660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741" tIns="71120" rIns="71120" bIns="71120" numCol="1" spcCol="1270" anchor="ctr" anchorCtr="0">
          <a:noAutofit/>
        </a:bodyPr>
        <a:lstStyle/>
        <a:p>
          <a:pPr marL="0" lvl="0" indent="0" algn="l" defTabSz="1244600">
            <a:lnSpc>
              <a:spcPct val="90000"/>
            </a:lnSpc>
            <a:spcBef>
              <a:spcPct val="0"/>
            </a:spcBef>
            <a:spcAft>
              <a:spcPct val="35000"/>
            </a:spcAft>
            <a:buNone/>
          </a:pPr>
          <a:r>
            <a:rPr lang="en-US" sz="2800" b="1" kern="1200"/>
            <a:t>Increase Reliability</a:t>
          </a:r>
        </a:p>
      </dsp:txBody>
      <dsp:txXfrm>
        <a:off x="726342" y="564487"/>
        <a:ext cx="3387853" cy="1046603"/>
      </dsp:txXfrm>
    </dsp:sp>
    <dsp:sp modelId="{35A89593-CD33-4783-B9F0-765D22B6E11B}">
      <dsp:nvSpPr>
        <dsp:cNvPr id="0" name=""/>
        <dsp:cNvSpPr/>
      </dsp:nvSpPr>
      <dsp:spPr>
        <a:xfrm>
          <a:off x="72215" y="433662"/>
          <a:ext cx="1308253" cy="1308253"/>
        </a:xfrm>
        <a:prstGeom prst="ellipse">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8575" cap="flat" cmpd="sng" algn="ctr">
          <a:solidFill>
            <a:schemeClr val="accent1">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808AB451-FB93-4C26-B595-C402FDBE323C}">
      <dsp:nvSpPr>
        <dsp:cNvPr id="0" name=""/>
        <dsp:cNvSpPr/>
      </dsp:nvSpPr>
      <dsp:spPr>
        <a:xfrm>
          <a:off x="1106782" y="2134392"/>
          <a:ext cx="3007413" cy="104660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741" tIns="71120" rIns="71120" bIns="71120" numCol="1" spcCol="1270" anchor="ctr" anchorCtr="0">
          <a:noAutofit/>
        </a:bodyPr>
        <a:lstStyle/>
        <a:p>
          <a:pPr marL="0" lvl="0" indent="0" algn="l" defTabSz="1244600" rtl="0">
            <a:lnSpc>
              <a:spcPct val="90000"/>
            </a:lnSpc>
            <a:spcBef>
              <a:spcPct val="0"/>
            </a:spcBef>
            <a:spcAft>
              <a:spcPct val="35000"/>
            </a:spcAft>
            <a:buNone/>
          </a:pPr>
          <a:r>
            <a:rPr lang="en-US" sz="2800" b="1" kern="1200">
              <a:latin typeface="Calibri" panose="020F0502020204030204" pitchFamily="34" charset="0"/>
              <a:ea typeface="Calibri" panose="020F0502020204030204" pitchFamily="34" charset="0"/>
              <a:cs typeface="Calibri" panose="020F0502020204030204" pitchFamily="34" charset="0"/>
            </a:rPr>
            <a:t>Competing Demands</a:t>
          </a:r>
        </a:p>
      </dsp:txBody>
      <dsp:txXfrm>
        <a:off x="1106782" y="2134392"/>
        <a:ext cx="3007413" cy="1046603"/>
      </dsp:txXfrm>
    </dsp:sp>
    <dsp:sp modelId="{6E3CFAAA-2716-4C73-A63B-EFA486F82108}">
      <dsp:nvSpPr>
        <dsp:cNvPr id="0" name=""/>
        <dsp:cNvSpPr/>
      </dsp:nvSpPr>
      <dsp:spPr>
        <a:xfrm>
          <a:off x="452655" y="2003566"/>
          <a:ext cx="1308253" cy="1308253"/>
        </a:xfrm>
        <a:prstGeom prst="ellipse">
          <a:avLst/>
        </a:prstGeom>
        <a:blipFill rotWithShape="0">
          <a:blip xmlns:r="http://schemas.openxmlformats.org/officeDocument/2006/relationships" r:embed="rId2">
            <a:alphaModFix/>
          </a:blip>
          <a:srcRect/>
          <a:stretch>
            <a:fillRect l="-25000" r="-25000"/>
          </a:stretch>
        </a:blipFill>
        <a:ln w="28575" cap="flat" cmpd="sng" algn="ctr">
          <a:solidFill>
            <a:schemeClr val="accent1">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0596091F-EAD5-442D-8D49-4001AA076F80}">
      <dsp:nvSpPr>
        <dsp:cNvPr id="0" name=""/>
        <dsp:cNvSpPr/>
      </dsp:nvSpPr>
      <dsp:spPr>
        <a:xfrm>
          <a:off x="726342" y="3704296"/>
          <a:ext cx="3387853" cy="1046603"/>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0741" tIns="81280" rIns="81280" bIns="81280" numCol="1" spcCol="1270" anchor="ctr" anchorCtr="0">
          <a:noAutofit/>
        </a:bodyPr>
        <a:lstStyle/>
        <a:p>
          <a:pPr marL="0" lvl="0" indent="0" algn="l" defTabSz="1422400">
            <a:lnSpc>
              <a:spcPct val="90000"/>
            </a:lnSpc>
            <a:spcBef>
              <a:spcPct val="0"/>
            </a:spcBef>
            <a:spcAft>
              <a:spcPct val="35000"/>
            </a:spcAft>
            <a:buNone/>
          </a:pPr>
          <a:r>
            <a:rPr lang="en-US" sz="3200" b="1" kern="1200"/>
            <a:t>Drought</a:t>
          </a:r>
        </a:p>
      </dsp:txBody>
      <dsp:txXfrm>
        <a:off x="726342" y="3704296"/>
        <a:ext cx="3387853" cy="1046603"/>
      </dsp:txXfrm>
    </dsp:sp>
    <dsp:sp modelId="{521741CD-B39E-4057-8338-113386625BEF}">
      <dsp:nvSpPr>
        <dsp:cNvPr id="0" name=""/>
        <dsp:cNvSpPr/>
      </dsp:nvSpPr>
      <dsp:spPr>
        <a:xfrm>
          <a:off x="72215" y="3573471"/>
          <a:ext cx="1308253" cy="1308253"/>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2B2CA7-4A46-4B02-AED0-DE4C4D5B45AB}">
      <dsp:nvSpPr>
        <dsp:cNvPr id="0" name=""/>
        <dsp:cNvSpPr/>
      </dsp:nvSpPr>
      <dsp:spPr>
        <a:xfrm>
          <a:off x="2230" y="1092397"/>
          <a:ext cx="3538472" cy="2438007"/>
        </a:xfrm>
        <a:prstGeom prst="roundRect">
          <a:avLst/>
        </a:prstGeom>
        <a:blipFill dpi="0" rotWithShape="1">
          <a:blip xmlns:r="http://schemas.openxmlformats.org/officeDocument/2006/relationships">
            <a:extLst>
              <a:ext uri="{96DAC541-7B7A-43D3-8B79-37D633B846F1}">
                <asvg:svgBlip xmlns:asvg="http://schemas.microsoft.com/office/drawing/2016/SVG/main" r:embed="rId1"/>
              </a:ext>
            </a:extLst>
          </a:blip>
          <a:srcRect/>
          <a:stretch>
            <a:fillRect l="25474" t="15212" r="27990" b="1684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29067D-1916-479A-B0BC-02453F8137C8}">
      <dsp:nvSpPr>
        <dsp:cNvPr id="0" name=""/>
        <dsp:cNvSpPr/>
      </dsp:nvSpPr>
      <dsp:spPr>
        <a:xfrm>
          <a:off x="21762" y="3354414"/>
          <a:ext cx="3538472" cy="131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b="0" i="0" kern="1200">
              <a:solidFill>
                <a:srgbClr val="003E51"/>
              </a:solidFill>
              <a:latin typeface="Segoe UI" panose="020B0502040204020203" pitchFamily="34" charset="0"/>
              <a:ea typeface="+mn-ea"/>
              <a:cs typeface="Segoe UI" panose="020B0502040204020203" pitchFamily="34" charset="0"/>
            </a:rPr>
            <a:t>Most WaterSMART activities are competitive grant programs with funds allocated annually.</a:t>
          </a:r>
        </a:p>
      </dsp:txBody>
      <dsp:txXfrm>
        <a:off x="21762" y="3354414"/>
        <a:ext cx="3538472" cy="1312773"/>
      </dsp:txXfrm>
    </dsp:sp>
    <dsp:sp modelId="{7C240B09-A9D2-4EEC-BFD0-421666FEFC01}">
      <dsp:nvSpPr>
        <dsp:cNvPr id="0" name=""/>
        <dsp:cNvSpPr/>
      </dsp:nvSpPr>
      <dsp:spPr>
        <a:xfrm>
          <a:off x="4489374" y="1491730"/>
          <a:ext cx="2349121" cy="1388250"/>
        </a:xfrm>
        <a:prstGeom prst="roundRect">
          <a:avLst/>
        </a:prstGeom>
        <a:blipFill>
          <a:blip xmlns:r="http://schemas.openxmlformats.org/officeDocument/2006/relationships">
            <a:extLst>
              <a:ext uri="{96DAC541-7B7A-43D3-8B79-37D633B846F1}">
                <asvg:svgBlip xmlns:asvg="http://schemas.microsoft.com/office/drawing/2016/SVG/main" r:embed="rId2"/>
              </a:ext>
            </a:extLst>
          </a:blip>
          <a:srcRect/>
          <a:stretch>
            <a:fillRect t="-35000" b="-3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9A6CEC-D072-48C9-9198-B33057A3154C}">
      <dsp:nvSpPr>
        <dsp:cNvPr id="0" name=""/>
        <dsp:cNvSpPr/>
      </dsp:nvSpPr>
      <dsp:spPr>
        <a:xfrm>
          <a:off x="3894698" y="3267965"/>
          <a:ext cx="3538472" cy="131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b="0" i="0" kern="1200">
              <a:solidFill>
                <a:srgbClr val="003E51"/>
              </a:solidFill>
              <a:latin typeface="Segoe UI" panose="020B0502040204020203" pitchFamily="34" charset="0"/>
              <a:cs typeface="Segoe UI" panose="020B0502040204020203" pitchFamily="34" charset="0"/>
            </a:rPr>
            <a:t>Eligibility is determined by the authorizing statute. Generally, includes States, Tribes, entities with water or power delivery authority and non-profit conservation entities.</a:t>
          </a:r>
          <a:endParaRPr lang="en-US" sz="2200" b="0" kern="1200">
            <a:solidFill>
              <a:srgbClr val="003E51"/>
            </a:solidFill>
            <a:latin typeface="Segoe UI" panose="020B0502040204020203" pitchFamily="34" charset="0"/>
            <a:cs typeface="Segoe UI" panose="020B0502040204020203" pitchFamily="34" charset="0"/>
          </a:endParaRPr>
        </a:p>
      </dsp:txBody>
      <dsp:txXfrm>
        <a:off x="3894698" y="3267965"/>
        <a:ext cx="3538472" cy="1312773"/>
      </dsp:txXfrm>
    </dsp:sp>
    <dsp:sp modelId="{484253B3-736E-4C73-8FFC-92E974E6F598}">
      <dsp:nvSpPr>
        <dsp:cNvPr id="0" name=""/>
        <dsp:cNvSpPr/>
      </dsp:nvSpPr>
      <dsp:spPr>
        <a:xfrm>
          <a:off x="8614939" y="1555996"/>
          <a:ext cx="1702606" cy="1462365"/>
        </a:xfrm>
        <a:prstGeom prst="roundRect">
          <a:avLst/>
        </a:prstGeom>
        <a:blipFill>
          <a:blip xmlns:r="http://schemas.openxmlformats.org/officeDocument/2006/relationships">
            <a:extLst>
              <a:ext uri="{96DAC541-7B7A-43D3-8B79-37D633B846F1}">
                <asvg:svgBlip xmlns:asvg="http://schemas.microsoft.com/office/drawing/2016/SVG/main" r:embed="rId3"/>
              </a:ext>
            </a:extLst>
          </a:blip>
          <a:srcRect/>
          <a:stretch>
            <a:fillRect t="-23000" b="-2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7C157-3190-4909-8FFE-C7715913DA6C}">
      <dsp:nvSpPr>
        <dsp:cNvPr id="0" name=""/>
        <dsp:cNvSpPr/>
      </dsp:nvSpPr>
      <dsp:spPr>
        <a:xfrm>
          <a:off x="7787167" y="3286494"/>
          <a:ext cx="3538472" cy="1312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0" numCol="1" spcCol="1270" anchor="t" anchorCtr="0">
          <a:noAutofit/>
        </a:bodyPr>
        <a:lstStyle/>
        <a:p>
          <a:pPr marL="0" lvl="0" indent="0" algn="ctr" defTabSz="977900">
            <a:lnSpc>
              <a:spcPct val="90000"/>
            </a:lnSpc>
            <a:spcBef>
              <a:spcPct val="0"/>
            </a:spcBef>
            <a:spcAft>
              <a:spcPct val="35000"/>
            </a:spcAft>
            <a:buNone/>
          </a:pPr>
          <a:r>
            <a:rPr lang="en-US" sz="2200" b="0" i="0" kern="1200">
              <a:solidFill>
                <a:srgbClr val="003E51"/>
              </a:solidFill>
              <a:latin typeface="Segoe UI" panose="020B0502040204020203" pitchFamily="34" charset="0"/>
              <a:ea typeface="+mn-ea"/>
              <a:cs typeface="Segoe UI" panose="020B0502040204020203" pitchFamily="34" charset="0"/>
            </a:rPr>
            <a:t>Generally, a 50% non-Federal cost share is required for grants under WaterSMART. This opportunity does not have a non-Federal cost share requirement.</a:t>
          </a:r>
        </a:p>
      </dsp:txBody>
      <dsp:txXfrm>
        <a:off x="7787167" y="3286494"/>
        <a:ext cx="3538472" cy="131277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19A9F-38AC-6D41-A3AB-063BEB6D85DE}" type="datetimeFigureOut">
              <a:rPr lang="en-US" smtClean="0"/>
              <a:t>7/21/2026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DD3B3B-75AC-574E-A42F-AEFC8DAFA0D7}" type="slidenum">
              <a:rPr lang="en-US" smtClean="0"/>
              <a:t>‹#›</a:t>
            </a:fld>
            <a:endParaRPr lang="en-US"/>
          </a:p>
        </p:txBody>
      </p:sp>
    </p:spTree>
    <p:extLst>
      <p:ext uri="{BB962C8B-B14F-4D97-AF65-F5344CB8AC3E}">
        <p14:creationId xmlns:p14="http://schemas.microsoft.com/office/powerpoint/2010/main" val="1749192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2</a:t>
            </a:fld>
            <a:endParaRPr lang="en-US"/>
          </a:p>
        </p:txBody>
      </p:sp>
    </p:spTree>
    <p:extLst>
      <p:ext uri="{BB962C8B-B14F-4D97-AF65-F5344CB8AC3E}">
        <p14:creationId xmlns:p14="http://schemas.microsoft.com/office/powerpoint/2010/main" val="2427584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3DE64-A689-17F8-F2C6-80734B601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41B9F9-A2BA-CC52-FA2C-D6F3452BDD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F236CC-BEDC-90F5-44AE-E4E9C9872CD2}"/>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C6680DBF-FA6E-2DF7-C037-DD6C743E5A7A}"/>
              </a:ext>
            </a:extLst>
          </p:cNvPr>
          <p:cNvSpPr>
            <a:spLocks noGrp="1"/>
          </p:cNvSpPr>
          <p:nvPr>
            <p:ph type="sldNum" sz="quarter" idx="5"/>
          </p:nvPr>
        </p:nvSpPr>
        <p:spPr/>
        <p:txBody>
          <a:bodyPr/>
          <a:lstStyle/>
          <a:p>
            <a:fld id="{7B732128-98AE-466D-94E6-020A3F126C99}" type="slidenum">
              <a:rPr lang="en-US" smtClean="0"/>
              <a:t>16</a:t>
            </a:fld>
            <a:endParaRPr lang="en-US"/>
          </a:p>
        </p:txBody>
      </p:sp>
    </p:spTree>
    <p:extLst>
      <p:ext uri="{BB962C8B-B14F-4D97-AF65-F5344CB8AC3E}">
        <p14:creationId xmlns:p14="http://schemas.microsoft.com/office/powerpoint/2010/main" val="212114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17</a:t>
            </a:fld>
            <a:endParaRPr lang="en-US"/>
          </a:p>
        </p:txBody>
      </p:sp>
    </p:spTree>
    <p:extLst>
      <p:ext uri="{BB962C8B-B14F-4D97-AF65-F5344CB8AC3E}">
        <p14:creationId xmlns:p14="http://schemas.microsoft.com/office/powerpoint/2010/main" val="6673505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62EBF-DE44-7E96-F4B3-E613A873A9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34448-CCC0-988E-4216-7EF0A54C1EB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7B402A-4E7E-2699-F020-BF9A5052E3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766DAA-DA4C-147F-0897-F8A5E549450C}"/>
              </a:ext>
            </a:extLst>
          </p:cNvPr>
          <p:cNvSpPr>
            <a:spLocks noGrp="1"/>
          </p:cNvSpPr>
          <p:nvPr>
            <p:ph type="sldNum" sz="quarter" idx="5"/>
          </p:nvPr>
        </p:nvSpPr>
        <p:spPr/>
        <p:txBody>
          <a:bodyPr/>
          <a:lstStyle/>
          <a:p>
            <a:fld id="{06DD3B3B-75AC-574E-A42F-AEFC8DAFA0D7}" type="slidenum">
              <a:rPr lang="en-US" smtClean="0"/>
              <a:t>18</a:t>
            </a:fld>
            <a:endParaRPr lang="en-US"/>
          </a:p>
        </p:txBody>
      </p:sp>
    </p:spTree>
    <p:extLst>
      <p:ext uri="{BB962C8B-B14F-4D97-AF65-F5344CB8AC3E}">
        <p14:creationId xmlns:p14="http://schemas.microsoft.com/office/powerpoint/2010/main" val="1985895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81C85-31F1-F806-64BF-2E1D3A132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0E0F1-3EDF-A348-D97A-CC40A3F142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4053796-1DAC-F42A-B7C5-6F94C9718C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9D2F4F2-03BA-3163-7939-352BFCDF9EDA}"/>
              </a:ext>
            </a:extLst>
          </p:cNvPr>
          <p:cNvSpPr>
            <a:spLocks noGrp="1"/>
          </p:cNvSpPr>
          <p:nvPr>
            <p:ph type="sldNum" sz="quarter" idx="5"/>
          </p:nvPr>
        </p:nvSpPr>
        <p:spPr/>
        <p:txBody>
          <a:bodyPr/>
          <a:lstStyle/>
          <a:p>
            <a:fld id="{06DD3B3B-75AC-574E-A42F-AEFC8DAFA0D7}" type="slidenum">
              <a:rPr lang="en-US" smtClean="0"/>
              <a:t>19</a:t>
            </a:fld>
            <a:endParaRPr lang="en-US"/>
          </a:p>
        </p:txBody>
      </p:sp>
    </p:spTree>
    <p:extLst>
      <p:ext uri="{BB962C8B-B14F-4D97-AF65-F5344CB8AC3E}">
        <p14:creationId xmlns:p14="http://schemas.microsoft.com/office/powerpoint/2010/main" val="348597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AE850-1893-7809-0534-E581E9494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6407E4-61BD-A568-8343-D157AEB11A7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475F5F3-982F-3584-C387-B79F9756D09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93A900-BAC0-178A-1AF4-6B0442C7866E}"/>
              </a:ext>
            </a:extLst>
          </p:cNvPr>
          <p:cNvSpPr>
            <a:spLocks noGrp="1"/>
          </p:cNvSpPr>
          <p:nvPr>
            <p:ph type="sldNum" sz="quarter" idx="5"/>
          </p:nvPr>
        </p:nvSpPr>
        <p:spPr/>
        <p:txBody>
          <a:bodyPr/>
          <a:lstStyle/>
          <a:p>
            <a:fld id="{06DD3B3B-75AC-574E-A42F-AEFC8DAFA0D7}" type="slidenum">
              <a:rPr lang="en-US" smtClean="0"/>
              <a:t>20</a:t>
            </a:fld>
            <a:endParaRPr lang="en-US"/>
          </a:p>
        </p:txBody>
      </p:sp>
    </p:spTree>
    <p:extLst>
      <p:ext uri="{BB962C8B-B14F-4D97-AF65-F5344CB8AC3E}">
        <p14:creationId xmlns:p14="http://schemas.microsoft.com/office/powerpoint/2010/main" val="3874421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22</a:t>
            </a:fld>
            <a:endParaRPr lang="en-US"/>
          </a:p>
        </p:txBody>
      </p:sp>
    </p:spTree>
    <p:extLst>
      <p:ext uri="{BB962C8B-B14F-4D97-AF65-F5344CB8AC3E}">
        <p14:creationId xmlns:p14="http://schemas.microsoft.com/office/powerpoint/2010/main" val="14495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24</a:t>
            </a:fld>
            <a:endParaRPr lang="en-US"/>
          </a:p>
        </p:txBody>
      </p:sp>
    </p:spTree>
    <p:extLst>
      <p:ext uri="{BB962C8B-B14F-4D97-AF65-F5344CB8AC3E}">
        <p14:creationId xmlns:p14="http://schemas.microsoft.com/office/powerpoint/2010/main" val="454413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Up to 40 points may be awarded based on the evaluation of the benefits that are expected to result from the proposed restoration project. </a:t>
            </a:r>
          </a:p>
          <a:p>
            <a:endParaRPr lang="en-US"/>
          </a:p>
          <a:p>
            <a:r>
              <a:rPr lang="en-US"/>
              <a:t>Note: In addressing this criterion, you must clearly describe the components of your restoration project, and link the benefits to those components. Projects that clearly describe the specific restoration work and the benefits of that work will score higher under this criterion.</a:t>
            </a:r>
            <a:endParaRPr lang="en-US">
              <a:ea typeface="Calibri"/>
              <a:cs typeface="Calibri"/>
            </a:endParaRPr>
          </a:p>
          <a:p>
            <a:endParaRPr lang="en-US">
              <a:ea typeface="Calibri"/>
              <a:cs typeface="Calibri"/>
            </a:endParaRPr>
          </a:p>
          <a:p>
            <a:r>
              <a:rPr lang="en-US">
                <a:ea typeface="Calibri"/>
                <a:cs typeface="Calibri"/>
              </a:rPr>
              <a:t>Projects that have a defined restoration project already defined will score best as we expect applicants to have done some prior planning even if you are a Task A: Study and Design Applicant. Otherwise very difficult to quantify the benefits </a:t>
            </a:r>
          </a:p>
          <a:p>
            <a:endParaRPr lang="en-US" b="1"/>
          </a:p>
          <a:p>
            <a:r>
              <a:rPr lang="en-US" b="1"/>
              <a:t>Provide documentation and support for each of your responses.</a:t>
            </a:r>
            <a:endParaRPr lang="en-US" b="1">
              <a:ea typeface="Calibri"/>
              <a:cs typeface="Calibri"/>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26</a:t>
            </a:fld>
            <a:endParaRPr lang="en-US"/>
          </a:p>
        </p:txBody>
      </p:sp>
    </p:spTree>
    <p:extLst>
      <p:ext uri="{BB962C8B-B14F-4D97-AF65-F5344CB8AC3E}">
        <p14:creationId xmlns:p14="http://schemas.microsoft.com/office/powerpoint/2010/main" val="1030672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40CB7-076D-128F-E9A2-F91D749069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9772A-61E5-86FB-55C1-2C7EF300E8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592DD52-5EAF-008A-CCCE-7569D022FBD0}"/>
              </a:ext>
            </a:extLst>
          </p:cNvPr>
          <p:cNvSpPr>
            <a:spLocks noGrp="1"/>
          </p:cNvSpPr>
          <p:nvPr>
            <p:ph type="body" idx="1"/>
          </p:nvPr>
        </p:nvSpPr>
        <p:spPr/>
        <p:txBody>
          <a:bodyPr/>
          <a:lstStyle/>
          <a:p>
            <a:r>
              <a:rPr lang="en-US" b="1">
                <a:ea typeface="Calibri"/>
                <a:cs typeface="Calibri"/>
              </a:rPr>
              <a:t>New</a:t>
            </a:r>
          </a:p>
          <a:p>
            <a:pPr marL="628650" lvl="1" indent="-171450">
              <a:buFont typeface="Arial" panose="020B0604020202020204" pitchFamily="34" charset="0"/>
              <a:buChar char="•"/>
            </a:pPr>
            <a:endParaRPr lang="en-US" b="1">
              <a:ea typeface="Calibri"/>
              <a:cs typeface="Calibri"/>
            </a:endParaRPr>
          </a:p>
          <a:p>
            <a:endParaRPr lang="en-US" b="1">
              <a:ea typeface="Calibri"/>
              <a:cs typeface="Calibri"/>
            </a:endParaRPr>
          </a:p>
          <a:p>
            <a:r>
              <a:rPr lang="en-US" b="1">
                <a:ea typeface="Calibri"/>
                <a:cs typeface="Calibri"/>
              </a:rPr>
              <a:t>Existing</a:t>
            </a:r>
          </a:p>
          <a:p>
            <a:pPr marL="628650" lvl="1" indent="-171450">
              <a:buFont typeface="Arial" panose="020B0604020202020204" pitchFamily="34" charset="0"/>
              <a:buChar char="•"/>
            </a:pPr>
            <a:r>
              <a:rPr lang="en-US" b="0">
                <a:ea typeface="Calibri"/>
                <a:cs typeface="Calibri"/>
              </a:rPr>
              <a:t>If there are stakeholders that are not or under-represented in your watershed group, how will you engage with them or expand future outreach efforts?</a:t>
            </a:r>
          </a:p>
          <a:p>
            <a:pPr marL="628650" lvl="1" indent="-171450">
              <a:buFont typeface="Arial" panose="020B0604020202020204" pitchFamily="34" charset="0"/>
              <a:buChar char="•"/>
            </a:pPr>
            <a:endParaRPr lang="en-US" b="0">
              <a:ea typeface="Calibri"/>
              <a:cs typeface="Calibri"/>
            </a:endParaRPr>
          </a:p>
        </p:txBody>
      </p:sp>
      <p:sp>
        <p:nvSpPr>
          <p:cNvPr id="4" name="Slide Number Placeholder 3">
            <a:extLst>
              <a:ext uri="{FF2B5EF4-FFF2-40B4-BE49-F238E27FC236}">
                <a16:creationId xmlns:a16="http://schemas.microsoft.com/office/drawing/2014/main" id="{19D8B630-0B9D-5FFE-586E-41333A81A20C}"/>
              </a:ext>
            </a:extLst>
          </p:cNvPr>
          <p:cNvSpPr>
            <a:spLocks noGrp="1"/>
          </p:cNvSpPr>
          <p:nvPr>
            <p:ph type="sldNum" sz="quarter" idx="5"/>
          </p:nvPr>
        </p:nvSpPr>
        <p:spPr/>
        <p:txBody>
          <a:bodyPr/>
          <a:lstStyle/>
          <a:p>
            <a:fld id="{06DD3B3B-75AC-574E-A42F-AEFC8DAFA0D7}" type="slidenum">
              <a:rPr lang="en-US" smtClean="0"/>
              <a:t>27</a:t>
            </a:fld>
            <a:endParaRPr lang="en-US"/>
          </a:p>
        </p:txBody>
      </p:sp>
    </p:spTree>
    <p:extLst>
      <p:ext uri="{BB962C8B-B14F-4D97-AF65-F5344CB8AC3E}">
        <p14:creationId xmlns:p14="http://schemas.microsoft.com/office/powerpoint/2010/main" val="1249413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“Related Documents” tab is where you will find all the details needed to complete your application, in addition to other information and resources such as Frequently asked questions and Guidance on how to complete the Budget Narrative. Use the dropdown arrows on the left to open the folders and see each file.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a:t>They can all be downloaded to a zip file, or you can choose which documents you want to download individually. </a:t>
            </a:r>
          </a:p>
          <a:p>
            <a:endParaRPr lang="en-US"/>
          </a:p>
          <a:p>
            <a:r>
              <a:rPr lang="en-US"/>
              <a:t>If a modification has been made to the NOFO then the new version will be uploaded here, and you can see the Last Updated Date/time. Currently this announcement has not been modified.</a:t>
            </a:r>
          </a:p>
          <a:p>
            <a:endParaRPr lang="en-US"/>
          </a:p>
          <a:p>
            <a:r>
              <a:rPr lang="en-US" b="1"/>
              <a:t>Next slide please…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45026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Composed of multiple funding opportunities with different statutory authorities</a:t>
            </a:r>
          </a:p>
          <a:p>
            <a:endParaRPr lang="en-US"/>
          </a:p>
          <a:p>
            <a:r>
              <a:rPr lang="en-US"/>
              <a:t>Supports projects in various stages of development, including general planning activities, project specific studies, as well as design and construction.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32128-98AE-466D-94E6-020A3F126C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33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29</a:t>
            </a:fld>
            <a:endParaRPr lang="en-US"/>
          </a:p>
        </p:txBody>
      </p:sp>
    </p:spTree>
    <p:extLst>
      <p:ext uri="{BB962C8B-B14F-4D97-AF65-F5344CB8AC3E}">
        <p14:creationId xmlns:p14="http://schemas.microsoft.com/office/powerpoint/2010/main" val="756156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Include a preliminary project schedule that shows:</a:t>
            </a:r>
          </a:p>
          <a:p>
            <a:r>
              <a:rPr lang="en-US"/>
              <a:t>•	The major milestones for accomplishing the activities included in your technical project description.</a:t>
            </a:r>
          </a:p>
          <a:p>
            <a:r>
              <a:rPr lang="en-US"/>
              <a:t>•	The stages and duration of these activities including major tasks and dates.</a:t>
            </a:r>
          </a:p>
          <a:p>
            <a:r>
              <a:rPr lang="en-US"/>
              <a:t>•	The party primarily responsible for completion of each task and milestone.</a:t>
            </a:r>
          </a:p>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30</a:t>
            </a:fld>
            <a:endParaRPr lang="en-US"/>
          </a:p>
        </p:txBody>
      </p:sp>
    </p:spTree>
    <p:extLst>
      <p:ext uri="{BB962C8B-B14F-4D97-AF65-F5344CB8AC3E}">
        <p14:creationId xmlns:p14="http://schemas.microsoft.com/office/powerpoint/2010/main" val="2908754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D.1. </a:t>
            </a:r>
            <a:r>
              <a:rPr lang="en-US"/>
              <a:t>Points will be allocated based on the degree to which the project supports one or more of the priorities listed, and whether the connection to the priority(ies) is well supported in the application.  provide factual support, including data and site maps</a:t>
            </a:r>
          </a:p>
          <a:p>
            <a:endParaRPr lang="en-US"/>
          </a:p>
          <a:p>
            <a:r>
              <a:rPr lang="en-US"/>
              <a:t>Natural resources, natural resource management</a:t>
            </a:r>
          </a:p>
          <a:p>
            <a:endParaRPr lang="en-US"/>
          </a:p>
          <a:p>
            <a:r>
              <a:rPr lang="en-US"/>
              <a:t>Projects that could lead to wet water being conserved in Lake Mead or any of the Colorado River Storage Project Initial Units</a:t>
            </a:r>
          </a:p>
          <a:p>
            <a:r>
              <a:rPr lang="en-US"/>
              <a:t>There are four initial storage units built as part of the CRSP:</a:t>
            </a:r>
          </a:p>
          <a:p>
            <a:pPr marL="171450" indent="-171450">
              <a:buFont typeface="Arial" panose="020B0604020202020204" pitchFamily="34" charset="0"/>
              <a:buChar char="•"/>
            </a:pPr>
            <a:r>
              <a:rPr lang="en-US"/>
              <a:t>Wayne N. Aspinall Unit in Colorado (Blue Mesa, Crystal, and Morrow Point Dams),</a:t>
            </a:r>
          </a:p>
          <a:p>
            <a:pPr marL="171450" indent="-171450">
              <a:buFont typeface="Arial" panose="020B0604020202020204" pitchFamily="34" charset="0"/>
              <a:buChar char="•"/>
            </a:pPr>
            <a:r>
              <a:rPr lang="en-US"/>
              <a:t>Flaming Gorge Unit in Utah,</a:t>
            </a:r>
          </a:p>
          <a:p>
            <a:pPr marL="171450" indent="-171450">
              <a:buFont typeface="Arial" panose="020B0604020202020204" pitchFamily="34" charset="0"/>
              <a:buChar char="•"/>
            </a:pPr>
            <a:r>
              <a:rPr lang="en-US"/>
              <a:t>Navajo Unit in New Mexico,</a:t>
            </a:r>
          </a:p>
          <a:p>
            <a:pPr marL="171450" indent="-171450">
              <a:buFont typeface="Arial" panose="020B0604020202020204" pitchFamily="34" charset="0"/>
              <a:buChar char="•"/>
            </a:pPr>
            <a:r>
              <a:rPr lang="en-US"/>
              <a:t>Glen Canyon Unit in Arizona;</a:t>
            </a:r>
          </a:p>
        </p:txBody>
      </p:sp>
      <p:sp>
        <p:nvSpPr>
          <p:cNvPr id="4" name="Slide Number Placeholder 3"/>
          <p:cNvSpPr>
            <a:spLocks noGrp="1"/>
          </p:cNvSpPr>
          <p:nvPr>
            <p:ph type="sldNum" sz="quarter" idx="5"/>
          </p:nvPr>
        </p:nvSpPr>
        <p:spPr/>
        <p:txBody>
          <a:bodyPr/>
          <a:lstStyle/>
          <a:p>
            <a:fld id="{06DD3B3B-75AC-574E-A42F-AEFC8DAFA0D7}" type="slidenum">
              <a:rPr lang="en-US" smtClean="0"/>
              <a:t>31</a:t>
            </a:fld>
            <a:endParaRPr lang="en-US"/>
          </a:p>
        </p:txBody>
      </p:sp>
    </p:spTree>
    <p:extLst>
      <p:ext uri="{BB962C8B-B14F-4D97-AF65-F5344CB8AC3E}">
        <p14:creationId xmlns:p14="http://schemas.microsoft.com/office/powerpoint/2010/main" val="17117923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EB1BD-F0D9-57A7-0FE7-A8C001D566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E09199-F841-129A-EACD-409FD19638B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E7F7C4C-D6C4-CD43-4717-9CE911AAD7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52C07C7-1C74-EC59-AEF3-43A0E71699CC}"/>
              </a:ext>
            </a:extLst>
          </p:cNvPr>
          <p:cNvSpPr>
            <a:spLocks noGrp="1"/>
          </p:cNvSpPr>
          <p:nvPr>
            <p:ph type="sldNum" sz="quarter" idx="5"/>
          </p:nvPr>
        </p:nvSpPr>
        <p:spPr/>
        <p:txBody>
          <a:bodyPr/>
          <a:lstStyle/>
          <a:p>
            <a:fld id="{06DD3B3B-75AC-574E-A42F-AEFC8DAFA0D7}" type="slidenum">
              <a:rPr lang="en-US" smtClean="0"/>
              <a:t>32</a:t>
            </a:fld>
            <a:endParaRPr lang="en-US"/>
          </a:p>
        </p:txBody>
      </p:sp>
    </p:spTree>
    <p:extLst>
      <p:ext uri="{BB962C8B-B14F-4D97-AF65-F5344CB8AC3E}">
        <p14:creationId xmlns:p14="http://schemas.microsoft.com/office/powerpoint/2010/main" val="4257046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33</a:t>
            </a:fld>
            <a:endParaRPr lang="en-US"/>
          </a:p>
        </p:txBody>
      </p:sp>
    </p:spTree>
    <p:extLst>
      <p:ext uri="{BB962C8B-B14F-4D97-AF65-F5344CB8AC3E}">
        <p14:creationId xmlns:p14="http://schemas.microsoft.com/office/powerpoint/2010/main" val="2042978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Even study and design projects should include a line item</a:t>
            </a:r>
          </a:p>
          <a:p>
            <a:endParaRPr lang="en-US">
              <a:ea typeface="Calibri"/>
              <a:cs typeface="Calibri"/>
            </a:endParaRPr>
          </a:p>
          <a:p>
            <a:r>
              <a:rPr lang="en-US">
                <a:ea typeface="Calibri"/>
                <a:cs typeface="Calibri"/>
              </a:rPr>
              <a:t>Task A projects will require compliance whether you think so or not so contact your local reclamation office – may have some activities that will require a higher level of compliance than you may think </a:t>
            </a: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4366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Reclamation offices have differing levels of capacity to take on compliance activities </a:t>
            </a:r>
          </a:p>
        </p:txBody>
      </p:sp>
      <p:sp>
        <p:nvSpPr>
          <p:cNvPr id="4" name="Slide Number Placeholder 3"/>
          <p:cNvSpPr>
            <a:spLocks noGrp="1"/>
          </p:cNvSpPr>
          <p:nvPr>
            <p:ph type="sldNum" sz="quarter" idx="5"/>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3633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Good afternoon!</a:t>
            </a:r>
          </a:p>
          <a:p>
            <a:endParaRPr lang="en-US">
              <a:ea typeface="Calibri"/>
              <a:cs typeface="Calibri"/>
            </a:endParaRPr>
          </a:p>
          <a:p>
            <a:r>
              <a:rPr lang="en-US">
                <a:ea typeface="Calibri"/>
                <a:cs typeface="Calibri"/>
              </a:rPr>
              <a:t>My name is Randy Harris, and I’m a Grant Management Specialist with the Department of the Interior Office of Grants Management and I specifically work on Notice of Funding Opportunities Team.</a:t>
            </a:r>
          </a:p>
          <a:p>
            <a:endParaRPr lang="en-US">
              <a:ea typeface="Calibri"/>
              <a:cs typeface="Calibri"/>
            </a:endParaRPr>
          </a:p>
          <a:p>
            <a:r>
              <a:rPr lang="en-US">
                <a:ea typeface="Calibri"/>
                <a:cs typeface="Calibri"/>
              </a:rPr>
              <a:t>Next, we’re going to talk about some things you’ll need to submit your application, go over the review process and what to expect if/when you are selected.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06DD3B3B-75AC-574E-A42F-AEFC8DAFA0D7}" type="slidenum">
              <a:rPr lang="en-US" smtClean="0"/>
              <a:t>36</a:t>
            </a:fld>
            <a:endParaRPr lang="en-US"/>
          </a:p>
        </p:txBody>
      </p:sp>
    </p:spTree>
    <p:extLst>
      <p:ext uri="{BB962C8B-B14F-4D97-AF65-F5344CB8AC3E}">
        <p14:creationId xmlns:p14="http://schemas.microsoft.com/office/powerpoint/2010/main" val="454413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b="0" i="0" kern="1200">
                <a:solidFill>
                  <a:schemeClr val="tx1"/>
                </a:solidFill>
                <a:effectLst/>
                <a:latin typeface="+mn-lt"/>
                <a:ea typeface="+mn-ea"/>
                <a:cs typeface="+mn-cs"/>
              </a:rPr>
              <a:t>The Financial Assistance Teams main role is to Answer questions about financial assistance requirements during the application process. </a:t>
            </a:r>
          </a:p>
          <a:p>
            <a:pPr defTabSz="933237">
              <a:defRPr/>
            </a:pPr>
            <a:endParaRPr lang="en-US" sz="1200" b="0" i="0" kern="1200">
              <a:solidFill>
                <a:schemeClr val="tx1"/>
              </a:solidFill>
              <a:effectLst/>
              <a:latin typeface="+mn-lt"/>
              <a:ea typeface="+mn-ea"/>
              <a:cs typeface="+mn-cs"/>
            </a:endParaRPr>
          </a:p>
          <a:p>
            <a:pPr defTabSz="933237">
              <a:defRPr/>
            </a:pPr>
            <a:r>
              <a:rPr lang="en-US" sz="1200" b="0" i="0" kern="1200">
                <a:solidFill>
                  <a:schemeClr val="tx1"/>
                </a:solidFill>
                <a:effectLst/>
                <a:latin typeface="+mn-lt"/>
                <a:ea typeface="+mn-ea"/>
                <a:cs typeface="+mn-cs"/>
              </a:rPr>
              <a:t>We conduct the Eligibility Review and remove Applications that do not meet the submission requirements listed in the NOFO.</a:t>
            </a:r>
          </a:p>
          <a:p>
            <a:pPr defTabSz="933237">
              <a:defRPr/>
            </a:pPr>
            <a:endParaRPr lang="en-US" sz="1200" b="0" i="0" kern="1200">
              <a:solidFill>
                <a:schemeClr val="tx1"/>
              </a:solidFill>
              <a:effectLst/>
              <a:latin typeface="+mn-lt"/>
              <a:ea typeface="+mn-ea"/>
              <a:cs typeface="+mn-cs"/>
            </a:endParaRPr>
          </a:p>
          <a:p>
            <a:pPr defTabSz="933237">
              <a:defRPr/>
            </a:pPr>
            <a:r>
              <a:rPr lang="en-US" sz="1200" b="0" i="0" kern="1200">
                <a:solidFill>
                  <a:schemeClr val="tx1"/>
                </a:solidFill>
                <a:effectLst/>
                <a:latin typeface="+mn-lt"/>
                <a:ea typeface="+mn-ea"/>
                <a:cs typeface="+mn-cs"/>
              </a:rPr>
              <a:t> We also notify applicants of their selection status based on the contact information provided on the SF-424 Form. Please make sure that the information submitted in the SF-424 Form is current and correct to ensure you receive all notifications.</a:t>
            </a:r>
          </a:p>
          <a:p>
            <a:pPr defTabSz="933237">
              <a:defRPr/>
            </a:pPr>
            <a:endParaRPr lang="en-US" sz="1200" b="0" i="0" kern="1200">
              <a:solidFill>
                <a:schemeClr val="tx1"/>
              </a:solidFill>
              <a:effectLst/>
              <a:latin typeface="+mn-lt"/>
              <a:ea typeface="+mn-ea"/>
              <a:cs typeface="+mn-cs"/>
            </a:endParaRPr>
          </a:p>
          <a:p>
            <a:pPr defTabSz="933237">
              <a:defRPr/>
            </a:pPr>
            <a:r>
              <a:rPr lang="en-US" sz="1200" b="0" i="0" kern="1200">
                <a:solidFill>
                  <a:schemeClr val="tx1"/>
                </a:solidFill>
                <a:effectLst/>
                <a:latin typeface="+mn-lt"/>
                <a:ea typeface="+mn-ea"/>
                <a:cs typeface="+mn-cs"/>
              </a:rPr>
              <a:t> Next slide please…</a:t>
            </a:r>
            <a:endParaRPr lang="en-US" sz="1800">
              <a:effectLst/>
              <a:latin typeface="Helvetica"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759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Start your application process by visiting the </a:t>
            </a:r>
            <a:r>
              <a:rPr lang="en-US" sz="1200" b="0" i="1" kern="1200">
                <a:solidFill>
                  <a:schemeClr val="tx1"/>
                </a:solidFill>
                <a:effectLst/>
                <a:latin typeface="+mn-lt"/>
                <a:ea typeface="+mn-ea"/>
                <a:cs typeface="+mn-cs"/>
              </a:rPr>
              <a:t>System for Award Management (SAM.gov)</a:t>
            </a:r>
            <a:r>
              <a:rPr lang="en-US" sz="1200" b="0" i="0" kern="1200">
                <a:solidFill>
                  <a:schemeClr val="tx1"/>
                </a:solidFill>
                <a:effectLst/>
                <a:latin typeface="+mn-lt"/>
                <a:ea typeface="+mn-ea"/>
                <a:cs typeface="+mn-cs"/>
              </a:rPr>
              <a:t>—the official, free U.S. Government registration website for Financial Assistance.</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 won’t walk through each step today, however, completing SAM.gov registration is required to be eligible for federal grants and cooperative agreements.</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Once registered, your organization will receive a </a:t>
            </a:r>
            <a:r>
              <a:rPr lang="en-US" sz="1200" b="1" i="0" kern="1200">
                <a:solidFill>
                  <a:schemeClr val="tx1"/>
                </a:solidFill>
                <a:effectLst/>
                <a:latin typeface="+mn-lt"/>
                <a:ea typeface="+mn-ea"/>
                <a:cs typeface="+mn-cs"/>
              </a:rPr>
              <a:t>Unique Entity Identifier (UEI)</a:t>
            </a:r>
            <a:r>
              <a:rPr lang="en-US" sz="1200" b="0" i="0" kern="1200">
                <a:solidFill>
                  <a:schemeClr val="tx1"/>
                </a:solidFill>
                <a:effectLst/>
                <a:latin typeface="+mn-lt"/>
                <a:ea typeface="+mn-ea"/>
                <a:cs typeface="+mn-cs"/>
              </a:rPr>
              <a:t>. This 12‑digit alphanumeric code, which replaces the former DUNS number, is mandatory to apply for all USBR Funding Opportunities (NOFOs)</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During registration, your organization must designate an </a:t>
            </a:r>
            <a:r>
              <a:rPr lang="en-US" sz="1200" b="1" i="0" kern="1200">
                <a:solidFill>
                  <a:schemeClr val="tx1"/>
                </a:solidFill>
                <a:effectLst/>
                <a:latin typeface="+mn-lt"/>
                <a:ea typeface="+mn-ea"/>
                <a:cs typeface="+mn-cs"/>
              </a:rPr>
              <a:t>E‑Business Point of Contact</a:t>
            </a:r>
            <a:r>
              <a:rPr lang="en-US" sz="1200" b="0" i="0" kern="1200">
                <a:solidFill>
                  <a:schemeClr val="tx1"/>
                </a:solidFill>
                <a:effectLst/>
                <a:latin typeface="+mn-lt"/>
                <a:ea typeface="+mn-ea"/>
                <a:cs typeface="+mn-cs"/>
              </a:rPr>
              <a:t>, which will also be used when registering in Grants.gov.</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Website addresses to the registration page and help desk resources are provided on-screen.</a:t>
            </a:r>
            <a:br>
              <a:rPr lang="en-US" sz="1200" b="0" i="0" kern="1200">
                <a:solidFill>
                  <a:schemeClr val="tx1"/>
                </a:solidFill>
                <a:effectLst/>
                <a:latin typeface="+mn-lt"/>
                <a:ea typeface="+mn-ea"/>
                <a:cs typeface="+mn-cs"/>
              </a:rPr>
            </a:br>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Keep in mind: </a:t>
            </a:r>
            <a:r>
              <a:rPr lang="en-US" sz="1200" b="1" i="0" kern="1200">
                <a:solidFill>
                  <a:schemeClr val="tx1"/>
                </a:solidFill>
                <a:effectLst/>
                <a:latin typeface="+mn-lt"/>
                <a:ea typeface="+mn-ea"/>
                <a:cs typeface="+mn-cs"/>
              </a:rPr>
              <a:t>SAM.gov registration can take up to 10 business days</a:t>
            </a:r>
            <a:r>
              <a:rPr lang="en-US" sz="1200" b="0" i="0" kern="1200">
                <a:solidFill>
                  <a:schemeClr val="tx1"/>
                </a:solidFill>
                <a:effectLst/>
                <a:latin typeface="+mn-lt"/>
                <a:ea typeface="+mn-ea"/>
                <a:cs typeface="+mn-cs"/>
              </a:rPr>
              <a:t>, so plan ahead.</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a:solidFill>
                  <a:schemeClr val="tx1"/>
                </a:solidFill>
                <a:effectLst/>
                <a:latin typeface="+mn-lt"/>
                <a:ea typeface="+mn-ea"/>
                <a:cs typeface="+mn-cs"/>
              </a:rPr>
              <a:t>Next slide please…</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endParaRPr lang="en-US">
              <a:solidFill>
                <a:srgbClr val="111111"/>
              </a:solidFill>
            </a:endParaRPr>
          </a:p>
          <a:p>
            <a:endParaRPr lang="en-US">
              <a:solidFill>
                <a:srgbClr val="111111"/>
              </a:solidFill>
              <a:ea typeface="Calibri"/>
              <a:cs typeface="Calibri"/>
            </a:endParaRPr>
          </a:p>
          <a:p>
            <a:r>
              <a:rPr lang="en-US">
                <a:solidFill>
                  <a:srgbClr val="111111"/>
                </a:solidFill>
              </a:rPr>
              <a:t>NEXT SLIDE</a:t>
            </a:r>
            <a:endParaRPr lang="en-US"/>
          </a:p>
        </p:txBody>
      </p:sp>
      <p:sp>
        <p:nvSpPr>
          <p:cNvPr id="4" name="Slide Number Placeholder 3"/>
          <p:cNvSpPr>
            <a:spLocks noGrp="1"/>
          </p:cNvSpPr>
          <p:nvPr>
            <p:ph type="sldNum" sz="quarter" idx="5"/>
          </p:nvPr>
        </p:nvSpPr>
        <p:spPr/>
        <p:txBody>
          <a:bodyPr/>
          <a:lstStyle/>
          <a:p>
            <a:pPr marL="0" marR="0" lvl="0" indent="0" algn="r" defTabSz="966554" rtl="0" eaLnBrk="1" fontAlgn="auto" latinLnBrk="0" hangingPunct="1">
              <a:lnSpc>
                <a:spcPct val="100000"/>
              </a:lnSpc>
              <a:spcBef>
                <a:spcPts val="0"/>
              </a:spcBef>
              <a:spcAft>
                <a:spcPts val="0"/>
              </a:spcAft>
              <a:buClrTx/>
              <a:buSzTx/>
              <a:buFontTx/>
              <a:buNone/>
              <a:tabLst/>
              <a:defRPr/>
            </a:pPr>
            <a:fld id="{7B732128-98AE-466D-94E6-020A3F126C9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54"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943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87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Once your organization has received a </a:t>
            </a:r>
            <a:r>
              <a:rPr lang="en-US" sz="1200" b="1" i="0" kern="1200">
                <a:solidFill>
                  <a:schemeClr val="tx1"/>
                </a:solidFill>
                <a:effectLst/>
                <a:latin typeface="+mn-lt"/>
                <a:ea typeface="+mn-ea"/>
                <a:cs typeface="+mn-cs"/>
              </a:rPr>
              <a:t>UEI number</a:t>
            </a:r>
            <a:r>
              <a:rPr lang="en-US" sz="1200" b="0" i="0" kern="1200">
                <a:solidFill>
                  <a:schemeClr val="tx1"/>
                </a:solidFill>
                <a:effectLst/>
                <a:latin typeface="+mn-lt"/>
                <a:ea typeface="+mn-ea"/>
                <a:cs typeface="+mn-cs"/>
              </a:rPr>
              <a:t>, you can begin the registration process in </a:t>
            </a:r>
            <a:r>
              <a:rPr lang="en-US" sz="1200" b="1" i="0" kern="1200">
                <a:solidFill>
                  <a:schemeClr val="tx1"/>
                </a:solidFill>
                <a:effectLst/>
                <a:latin typeface="+mn-lt"/>
                <a:ea typeface="+mn-ea"/>
                <a:cs typeface="+mn-cs"/>
              </a:rPr>
              <a:t>Grants.gov</a:t>
            </a:r>
            <a:r>
              <a:rPr lang="en-US" sz="1200" b="0" i="0" kern="1200">
                <a:solidFill>
                  <a:schemeClr val="tx1"/>
                </a:solidFill>
                <a:effectLst/>
                <a:latin typeface="+mn-lt"/>
                <a:ea typeface="+mn-ea"/>
                <a:cs typeface="+mn-cs"/>
              </a:rPr>
              <a:t>.</a:t>
            </a:r>
          </a:p>
          <a:p>
            <a:pPr fontAlgn="t"/>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If you are a first‑time applicant, you will need to set up a new account. On the Grants.gov homepage, select </a:t>
            </a:r>
            <a:r>
              <a:rPr lang="en-US" sz="1200" b="1" i="0" kern="1200">
                <a:solidFill>
                  <a:schemeClr val="tx1"/>
                </a:solidFill>
                <a:effectLst/>
                <a:latin typeface="+mn-lt"/>
                <a:ea typeface="+mn-ea"/>
                <a:cs typeface="+mn-cs"/>
              </a:rPr>
              <a:t>“Register”</a:t>
            </a:r>
            <a:r>
              <a:rPr lang="en-US" sz="1200" b="0" i="0" kern="1200">
                <a:solidFill>
                  <a:schemeClr val="tx1"/>
                </a:solidFill>
                <a:effectLst/>
                <a:latin typeface="+mn-lt"/>
                <a:ea typeface="+mn-ea"/>
                <a:cs typeface="+mn-cs"/>
              </a:rPr>
              <a:t> in the upper‑right corner to begin.</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Ensure the </a:t>
            </a:r>
            <a:r>
              <a:rPr lang="en-US" sz="1200" b="1" i="0" kern="1200">
                <a:solidFill>
                  <a:schemeClr val="tx1"/>
                </a:solidFill>
                <a:effectLst/>
                <a:latin typeface="+mn-lt"/>
                <a:ea typeface="+mn-ea"/>
                <a:cs typeface="+mn-cs"/>
              </a:rPr>
              <a:t>organization name and contact information</a:t>
            </a:r>
            <a:r>
              <a:rPr lang="en-US" sz="1200" b="0" i="0" kern="1200">
                <a:solidFill>
                  <a:schemeClr val="tx1"/>
                </a:solidFill>
                <a:effectLst/>
                <a:latin typeface="+mn-lt"/>
                <a:ea typeface="+mn-ea"/>
                <a:cs typeface="+mn-cs"/>
              </a:rPr>
              <a:t> you register with in Grants.gov is the same name and information you registered with in </a:t>
            </a:r>
            <a:r>
              <a:rPr lang="en-US" sz="1200" b="1" i="0" kern="1200">
                <a:solidFill>
                  <a:schemeClr val="tx1"/>
                </a:solidFill>
                <a:effectLst/>
                <a:latin typeface="+mn-lt"/>
                <a:ea typeface="+mn-ea"/>
                <a:cs typeface="+mn-cs"/>
              </a:rPr>
              <a:t>SAM.gov</a:t>
            </a:r>
            <a:r>
              <a:rPr lang="en-US" sz="1200" b="0" i="0" kern="1200">
                <a:solidFill>
                  <a:schemeClr val="tx1"/>
                </a:solidFill>
                <a:effectLst/>
                <a:latin typeface="+mn-lt"/>
                <a:ea typeface="+mn-ea"/>
                <a:cs typeface="+mn-cs"/>
              </a:rPr>
              <a:t>. Grants.gov validates information against you SAM.gov registration, and inconsistencies can cause delays or issues during application submission.</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Registration and workspace account setup can take </a:t>
            </a:r>
            <a:r>
              <a:rPr lang="en-US" sz="1200" b="1" i="0" kern="1200">
                <a:solidFill>
                  <a:schemeClr val="tx1"/>
                </a:solidFill>
                <a:effectLst/>
                <a:latin typeface="+mn-lt"/>
                <a:ea typeface="+mn-ea"/>
                <a:cs typeface="+mn-cs"/>
              </a:rPr>
              <a:t>up to 30 days</a:t>
            </a:r>
            <a:r>
              <a:rPr lang="en-US" sz="1200" b="0" i="0" kern="1200">
                <a:solidFill>
                  <a:schemeClr val="tx1"/>
                </a:solidFill>
                <a:effectLst/>
                <a:latin typeface="+mn-lt"/>
                <a:ea typeface="+mn-ea"/>
                <a:cs typeface="+mn-cs"/>
              </a:rPr>
              <a:t>, so plan ahead.</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Because Grants.gov is external to Reclamation, our ability to assist is limited. If you encounter technical issues, contact the </a:t>
            </a:r>
            <a:r>
              <a:rPr lang="en-US" sz="1200" b="1" i="0" kern="1200">
                <a:solidFill>
                  <a:schemeClr val="tx1"/>
                </a:solidFill>
                <a:effectLst/>
                <a:latin typeface="+mn-lt"/>
                <a:ea typeface="+mn-ea"/>
                <a:cs typeface="+mn-cs"/>
              </a:rPr>
              <a:t>Grants.gov Help Desk</a:t>
            </a:r>
            <a:r>
              <a:rPr lang="en-US" sz="1200" b="0" i="0" kern="1200">
                <a:solidFill>
                  <a:schemeClr val="tx1"/>
                </a:solidFill>
                <a:effectLst/>
                <a:latin typeface="+mn-lt"/>
                <a:ea typeface="+mn-ea"/>
                <a:cs typeface="+mn-cs"/>
              </a:rPr>
              <a:t>. If a problem is due to a system issue (not user error), document it and include the documentation with your application.</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fontAlgn="t"/>
            <a:endParaRPr lang="en-US" sz="1200" b="0" i="0" kern="1200">
              <a:solidFill>
                <a:schemeClr val="tx1"/>
              </a:solidFill>
              <a:effectLst/>
              <a:latin typeface="+mn-lt"/>
              <a:ea typeface="+mn-ea"/>
              <a:cs typeface="+mn-cs"/>
            </a:endParaRPr>
          </a:p>
          <a:p>
            <a:pPr defTabSz="933237">
              <a:defRPr/>
            </a:pPr>
            <a:r>
              <a:rPr lang="en-US" sz="1800" b="1">
                <a:effectLst/>
                <a:latin typeface="Helvetica" panose="020B0604020202020204" pitchFamily="34" charset="0"/>
                <a:ea typeface="Calibri" panose="020F0502020204030204" pitchFamily="34" charset="0"/>
                <a:cs typeface="Calibri" panose="020F0502020204030204" pitchFamily="34" charset="0"/>
              </a:rPr>
              <a:t>Next slide please…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97898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3237" rtl="0" eaLnBrk="1" fontAlgn="auto" latinLnBrk="0" hangingPunct="1">
              <a:lnSpc>
                <a:spcPct val="100000"/>
              </a:lnSpc>
              <a:spcBef>
                <a:spcPts val="0"/>
              </a:spcBef>
              <a:spcAft>
                <a:spcPts val="0"/>
              </a:spcAft>
              <a:buClrTx/>
              <a:buSzTx/>
              <a:buFontTx/>
              <a:buNone/>
              <a:tabLst/>
              <a:defRPr/>
            </a:pPr>
            <a:endParaRPr lang="en-US" sz="1200" b="1">
              <a:effectLst/>
              <a:latin typeface="Helvetica" panose="020B0604020202020204" pitchFamily="34" charset="0"/>
              <a:ea typeface="Calibri" panose="020F0502020204030204" pitchFamily="34" charset="0"/>
              <a:cs typeface="Calibri" panose="020F0502020204030204" pitchFamily="34" charset="0"/>
            </a:endParaRPr>
          </a:p>
          <a:p>
            <a:pPr fontAlgn="t"/>
            <a:r>
              <a:rPr lang="en-US" sz="1200" b="1" i="0" kern="1200">
                <a:solidFill>
                  <a:schemeClr val="tx1"/>
                </a:solidFill>
                <a:effectLst/>
                <a:latin typeface="+mn-lt"/>
                <a:ea typeface="+mn-ea"/>
                <a:cs typeface="+mn-cs"/>
              </a:rPr>
              <a:t>Preparing Your Budget</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The </a:t>
            </a:r>
            <a:r>
              <a:rPr lang="en-US" sz="1200" b="1" i="0" kern="1200">
                <a:solidFill>
                  <a:schemeClr val="tx1"/>
                </a:solidFill>
                <a:effectLst/>
                <a:latin typeface="+mn-lt"/>
                <a:ea typeface="+mn-ea"/>
                <a:cs typeface="+mn-cs"/>
              </a:rPr>
              <a:t>Budget Narrative is required</a:t>
            </a:r>
            <a:r>
              <a:rPr lang="en-US" sz="1200" b="0" i="0" kern="1200">
                <a:solidFill>
                  <a:schemeClr val="tx1"/>
                </a:solidFill>
                <a:effectLst/>
                <a:latin typeface="+mn-lt"/>
                <a:ea typeface="+mn-ea"/>
                <a:cs typeface="+mn-cs"/>
              </a:rPr>
              <a:t>. Without it, we cannot process your application.</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While there is </a:t>
            </a:r>
            <a:r>
              <a:rPr lang="en-US" sz="1200" b="1" i="0" kern="1200">
                <a:solidFill>
                  <a:schemeClr val="tx1"/>
                </a:solidFill>
                <a:effectLst/>
                <a:latin typeface="+mn-lt"/>
                <a:ea typeface="+mn-ea"/>
                <a:cs typeface="+mn-cs"/>
              </a:rPr>
              <a:t>no mandated format</a:t>
            </a:r>
            <a:r>
              <a:rPr lang="en-US" sz="1200" b="0" i="0" kern="1200">
                <a:solidFill>
                  <a:schemeClr val="tx1"/>
                </a:solidFill>
                <a:effectLst/>
                <a:latin typeface="+mn-lt"/>
                <a:ea typeface="+mn-ea"/>
                <a:cs typeface="+mn-cs"/>
              </a:rPr>
              <a:t>, any custom narrative must follow the guidance provided in </a:t>
            </a:r>
            <a:r>
              <a:rPr lang="en-US" sz="1200" b="1" i="0" kern="1200">
                <a:solidFill>
                  <a:schemeClr val="tx1"/>
                </a:solidFill>
                <a:effectLst/>
                <a:latin typeface="+mn-lt"/>
                <a:ea typeface="+mn-ea"/>
                <a:cs typeface="+mn-cs"/>
              </a:rPr>
              <a:t>Attachment B – Budget Narrative Guidance</a:t>
            </a:r>
            <a:r>
              <a:rPr lang="en-US" sz="1200" b="0" i="0" kern="1200">
                <a:solidFill>
                  <a:schemeClr val="tx1"/>
                </a:solidFill>
                <a:effectLst/>
                <a:latin typeface="+mn-lt"/>
                <a:ea typeface="+mn-ea"/>
                <a:cs typeface="+mn-cs"/>
              </a:rPr>
              <a:t>. This resource offers step‑by‑step direction on building a complete and defensible budget proposal.</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We also provide </a:t>
            </a:r>
            <a:r>
              <a:rPr lang="en-US" sz="1200" b="1" i="0" kern="1200">
                <a:solidFill>
                  <a:schemeClr val="tx1"/>
                </a:solidFill>
                <a:effectLst/>
                <a:latin typeface="+mn-lt"/>
                <a:ea typeface="+mn-ea"/>
                <a:cs typeface="+mn-cs"/>
              </a:rPr>
              <a:t>Attachment A – Budget Detail and Narrative</a:t>
            </a:r>
            <a:r>
              <a:rPr lang="en-US" sz="1200" b="0" i="0" kern="1200">
                <a:solidFill>
                  <a:schemeClr val="tx1"/>
                </a:solidFill>
                <a:effectLst/>
                <a:latin typeface="+mn-lt"/>
                <a:ea typeface="+mn-ea"/>
                <a:cs typeface="+mn-cs"/>
              </a:rPr>
              <a:t>, which we strongly encourage you to use.</a:t>
            </a:r>
          </a:p>
          <a:p>
            <a:pPr fontAlgn="t"/>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Even if you choose not to use the Excel workbook as your official submission, it is still a helpful tool for understanding how to identify and justify project costs.</a:t>
            </a:r>
          </a:p>
          <a:p>
            <a:pPr fontAlgn="t"/>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If you </a:t>
            </a:r>
            <a:r>
              <a:rPr lang="en-US" sz="1200" b="1" i="0" kern="1200">
                <a:solidFill>
                  <a:schemeClr val="tx1"/>
                </a:solidFill>
                <a:effectLst/>
                <a:latin typeface="+mn-lt"/>
                <a:ea typeface="+mn-ea"/>
                <a:cs typeface="+mn-cs"/>
              </a:rPr>
              <a:t>do</a:t>
            </a:r>
            <a:r>
              <a:rPr lang="en-US" sz="1200" b="0" i="0" kern="1200">
                <a:solidFill>
                  <a:schemeClr val="tx1"/>
                </a:solidFill>
                <a:effectLst/>
                <a:latin typeface="+mn-lt"/>
                <a:ea typeface="+mn-ea"/>
                <a:cs typeface="+mn-cs"/>
              </a:rPr>
              <a:t> complete Attachment A in full, you </a:t>
            </a:r>
            <a:r>
              <a:rPr lang="en-US" sz="1200" b="1" i="0" kern="1200">
                <a:solidFill>
                  <a:schemeClr val="tx1"/>
                </a:solidFill>
                <a:effectLst/>
                <a:latin typeface="+mn-lt"/>
                <a:ea typeface="+mn-ea"/>
                <a:cs typeface="+mn-cs"/>
              </a:rPr>
              <a:t>do not</a:t>
            </a:r>
            <a:r>
              <a:rPr lang="en-US" sz="1200" b="0" i="0" kern="1200">
                <a:solidFill>
                  <a:schemeClr val="tx1"/>
                </a:solidFill>
                <a:effectLst/>
                <a:latin typeface="+mn-lt"/>
                <a:ea typeface="+mn-ea"/>
                <a:cs typeface="+mn-cs"/>
              </a:rPr>
              <a:t> need to submit a separate Budget Narrative.</a:t>
            </a:r>
          </a:p>
          <a:p>
            <a:pPr fontAlgn="t"/>
            <a:endParaRPr lang="en-US" sz="1200" b="0" i="0" kern="1200">
              <a:solidFill>
                <a:schemeClr val="tx1"/>
              </a:solidFill>
              <a:effectLst/>
              <a:latin typeface="+mn-lt"/>
              <a:ea typeface="+mn-ea"/>
              <a:cs typeface="+mn-cs"/>
            </a:endParaRP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200"/>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200"/>
          </a:p>
          <a:p>
            <a:pPr marL="0" marR="0" lvl="0" indent="0" algn="l" defTabSz="933237" rtl="0" eaLnBrk="1" fontAlgn="auto" latinLnBrk="0" hangingPunct="1">
              <a:lnSpc>
                <a:spcPct val="100000"/>
              </a:lnSpc>
              <a:spcBef>
                <a:spcPts val="0"/>
              </a:spcBef>
              <a:spcAft>
                <a:spcPts val="0"/>
              </a:spcAft>
              <a:buClrTx/>
              <a:buSzTx/>
              <a:buFontTx/>
              <a:buNone/>
              <a:tabLst/>
              <a:defRPr/>
            </a:pPr>
            <a:r>
              <a:rPr lang="en-US" sz="1200" b="1"/>
              <a:t>Next slide please…</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200" b="0">
              <a:effectLst/>
              <a:latin typeface="Helvetica"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20499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 Once the NOFO closes (</a:t>
            </a:r>
            <a:r>
              <a:rPr lang="en-US" sz="1200" b="1" i="0" kern="1200">
                <a:solidFill>
                  <a:schemeClr val="tx1"/>
                </a:solidFill>
                <a:effectLst/>
                <a:latin typeface="+mn-lt"/>
                <a:ea typeface="+mn-ea"/>
                <a:cs typeface="+mn-cs"/>
              </a:rPr>
              <a:t>First Round Deadline: October 7, 2026, at 4:00 p.m. Mountain Time</a:t>
            </a:r>
            <a:r>
              <a:rPr lang="en-US" sz="1200" b="0" i="0" kern="1200">
                <a:solidFill>
                  <a:schemeClr val="tx1"/>
                </a:solidFill>
                <a:effectLst/>
                <a:latin typeface="+mn-lt"/>
                <a:ea typeface="+mn-ea"/>
                <a:cs typeface="+mn-cs"/>
              </a:rPr>
              <a:t>), applications will be retrieved from Grants.gov and reviewed to ensure all requirements are met.</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During the </a:t>
            </a:r>
            <a:r>
              <a:rPr lang="en-US" sz="1200" b="1" i="0" kern="1200">
                <a:solidFill>
                  <a:schemeClr val="tx1"/>
                </a:solidFill>
                <a:effectLst/>
                <a:latin typeface="+mn-lt"/>
                <a:ea typeface="+mn-ea"/>
                <a:cs typeface="+mn-cs"/>
              </a:rPr>
              <a:t>Eligibility Review</a:t>
            </a:r>
            <a:r>
              <a:rPr lang="en-US" sz="1200" b="0" i="0" kern="1200">
                <a:solidFill>
                  <a:schemeClr val="tx1"/>
                </a:solidFill>
                <a:effectLst/>
                <a:latin typeface="+mn-lt"/>
                <a:ea typeface="+mn-ea"/>
                <a:cs typeface="+mn-cs"/>
              </a:rPr>
              <a:t>, each application is checked for:</a:t>
            </a:r>
          </a:p>
          <a:p>
            <a:pPr fontAlgn="t"/>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Timely submission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A complete application package</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Applicant eligibility based on NOFO criteria</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The financial assistance office will also verify:</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The applicant’s </a:t>
            </a:r>
            <a:r>
              <a:rPr lang="en-US" sz="1200" b="1" i="0" kern="1200">
                <a:solidFill>
                  <a:schemeClr val="tx1"/>
                </a:solidFill>
                <a:effectLst/>
                <a:latin typeface="+mn-lt"/>
                <a:ea typeface="+mn-ea"/>
                <a:cs typeface="+mn-cs"/>
              </a:rPr>
              <a:t>UEI</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a:t>
            </a:r>
            <a:r>
              <a:rPr lang="en-US" sz="1200" b="1" i="0" kern="1200">
                <a:solidFill>
                  <a:schemeClr val="tx1"/>
                </a:solidFill>
                <a:effectLst/>
                <a:latin typeface="+mn-lt"/>
                <a:ea typeface="+mn-ea"/>
                <a:cs typeface="+mn-cs"/>
              </a:rPr>
              <a:t>Active SAM registration</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Completion and signature of all mandatory forms</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Applications that </a:t>
            </a:r>
            <a:r>
              <a:rPr lang="en-US" sz="1200" b="1" i="0" kern="1200">
                <a:solidFill>
                  <a:schemeClr val="tx1"/>
                </a:solidFill>
                <a:effectLst/>
                <a:latin typeface="+mn-lt"/>
                <a:ea typeface="+mn-ea"/>
                <a:cs typeface="+mn-cs"/>
              </a:rPr>
              <a:t>do not meet the published requirements</a:t>
            </a:r>
            <a:r>
              <a:rPr lang="en-US" sz="1200" b="0" i="0" kern="1200">
                <a:solidFill>
                  <a:schemeClr val="tx1"/>
                </a:solidFill>
                <a:effectLst/>
                <a:latin typeface="+mn-lt"/>
                <a:ea typeface="+mn-ea"/>
                <a:cs typeface="+mn-cs"/>
              </a:rPr>
              <a:t> will be removed from consideration.</a:t>
            </a:r>
          </a:p>
          <a:p>
            <a:pPr fontAlgn="t"/>
            <a:endParaRPr lang="en-US" sz="1200" b="0" i="0" kern="1200">
              <a:solidFill>
                <a:schemeClr val="tx1"/>
              </a:solidFill>
              <a:effectLst/>
              <a:latin typeface="+mn-lt"/>
              <a:ea typeface="+mn-ea"/>
              <a:cs typeface="+mn-cs"/>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n-US" sz="1200" b="1">
                <a:effectLst/>
                <a:latin typeface="Helvetica" panose="020B0604020202020204" pitchFamily="34" charset="0"/>
                <a:ea typeface="Calibri" panose="020F0502020204030204" pitchFamily="34" charset="0"/>
                <a:cs typeface="Calibri" panose="020F0502020204030204" pitchFamily="34" charset="0"/>
              </a:rPr>
              <a:t>Next slide please…</a:t>
            </a:r>
          </a:p>
          <a:p>
            <a:pPr marL="0" marR="0" lvl="0" indent="0" algn="l" defTabSz="933237" rtl="0" eaLnBrk="1" fontAlgn="auto" latinLnBrk="0" hangingPunct="1">
              <a:lnSpc>
                <a:spcPct val="100000"/>
              </a:lnSpc>
              <a:spcBef>
                <a:spcPts val="0"/>
              </a:spcBef>
              <a:spcAft>
                <a:spcPts val="0"/>
              </a:spcAft>
              <a:buClrTx/>
              <a:buSzTx/>
              <a:buFontTx/>
              <a:buNone/>
              <a:tabLst/>
              <a:defRPr/>
            </a:pPr>
            <a:endParaRPr lang="en-US" sz="1200" b="1">
              <a:effectLst/>
              <a:latin typeface="Helvetica" panose="020B0604020202020204" pitchFamily="34" charset="0"/>
              <a:ea typeface="Calibri" panose="020F0502020204030204" pitchFamily="34" charset="0"/>
              <a:cs typeface="Calibri" panose="020F0502020204030204" pitchFamily="34" charset="0"/>
            </a:endParaRPr>
          </a:p>
          <a:p>
            <a:pPr defTabSz="933237">
              <a:defRPr/>
            </a:pPr>
            <a:endParaRPr lang="en-US">
              <a:solidFill>
                <a:schemeClr val="dk1"/>
              </a:solidFill>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99448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sz="1200" b="0" i="0" kern="1200">
                <a:solidFill>
                  <a:schemeClr val="tx1"/>
                </a:solidFill>
                <a:effectLst/>
                <a:latin typeface="+mn-lt"/>
                <a:ea typeface="+mn-ea"/>
                <a:cs typeface="+mn-cs"/>
              </a:rPr>
              <a:t>• After the initial screening is completed, </a:t>
            </a:r>
            <a:r>
              <a:rPr lang="en-US" sz="1200" b="1" i="0" kern="1200">
                <a:solidFill>
                  <a:schemeClr val="tx1"/>
                </a:solidFill>
                <a:effectLst/>
                <a:latin typeface="+mn-lt"/>
                <a:ea typeface="+mn-ea"/>
                <a:cs typeface="+mn-cs"/>
              </a:rPr>
              <a:t>ineligible applicants will be notified via email</a:t>
            </a:r>
            <a:r>
              <a:rPr lang="en-US" sz="1200" b="0" i="0" kern="1200">
                <a:solidFill>
                  <a:schemeClr val="tx1"/>
                </a:solidFill>
                <a:effectLst/>
                <a:latin typeface="+mn-lt"/>
                <a:ea typeface="+mn-ea"/>
                <a:cs typeface="+mn-cs"/>
              </a:rPr>
              <a:t>, and </a:t>
            </a:r>
            <a:r>
              <a:rPr lang="en-US" sz="1200" b="1" i="0" kern="1200">
                <a:solidFill>
                  <a:schemeClr val="tx1"/>
                </a:solidFill>
                <a:effectLst/>
                <a:latin typeface="+mn-lt"/>
                <a:ea typeface="+mn-ea"/>
                <a:cs typeface="+mn-cs"/>
              </a:rPr>
              <a:t>eligible applications will advance to Merit Review</a:t>
            </a:r>
            <a:r>
              <a:rPr lang="en-US" sz="1200" b="0" i="0" kern="1200">
                <a:solidFill>
                  <a:schemeClr val="tx1"/>
                </a:solidFill>
                <a:effectLst/>
                <a:latin typeface="+mn-lt"/>
                <a:ea typeface="+mn-ea"/>
                <a:cs typeface="+mn-cs"/>
              </a:rPr>
              <a:t>.</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All notifications are sent using the </a:t>
            </a:r>
            <a:r>
              <a:rPr lang="en-US" sz="1200" b="1" i="0" kern="1200">
                <a:solidFill>
                  <a:schemeClr val="tx1"/>
                </a:solidFill>
                <a:effectLst/>
                <a:latin typeface="+mn-lt"/>
                <a:ea typeface="+mn-ea"/>
                <a:cs typeface="+mn-cs"/>
              </a:rPr>
              <a:t>contact information provided on the SF‑424 Application Form</a:t>
            </a:r>
            <a:r>
              <a:rPr lang="en-US" sz="1200" b="0" i="0" kern="1200">
                <a:solidFill>
                  <a:schemeClr val="tx1"/>
                </a:solidFill>
                <a:effectLst/>
                <a:latin typeface="+mn-lt"/>
                <a:ea typeface="+mn-ea"/>
                <a:cs typeface="+mn-cs"/>
              </a:rPr>
              <a:t>.</a:t>
            </a:r>
            <a:br>
              <a:rPr lang="en-US" sz="1200" b="0" i="0" kern="1200">
                <a:solidFill>
                  <a:schemeClr val="tx1"/>
                </a:solidFill>
                <a:effectLst/>
                <a:latin typeface="+mn-lt"/>
                <a:ea typeface="+mn-ea"/>
                <a:cs typeface="+mn-cs"/>
              </a:rPr>
            </a:br>
            <a:r>
              <a:rPr lang="en-US" sz="1200" b="0" i="0" kern="1200">
                <a:solidFill>
                  <a:schemeClr val="tx1"/>
                </a:solidFill>
                <a:effectLst/>
                <a:latin typeface="+mn-lt"/>
                <a:ea typeface="+mn-ea"/>
                <a:cs typeface="+mn-cs"/>
              </a:rPr>
              <a:t>      – If you have submitted an application and your contact information has changed, please email us so we can update our records.</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Once the </a:t>
            </a:r>
            <a:r>
              <a:rPr lang="en-US" sz="1200" b="1" i="0" kern="1200">
                <a:solidFill>
                  <a:schemeClr val="tx1"/>
                </a:solidFill>
                <a:effectLst/>
                <a:latin typeface="+mn-lt"/>
                <a:ea typeface="+mn-ea"/>
                <a:cs typeface="+mn-cs"/>
              </a:rPr>
              <a:t>Merit Review Stage</a:t>
            </a:r>
            <a:r>
              <a:rPr lang="en-US" sz="1200" b="0" i="0" kern="1200">
                <a:solidFill>
                  <a:schemeClr val="tx1"/>
                </a:solidFill>
                <a:effectLst/>
                <a:latin typeface="+mn-lt"/>
                <a:ea typeface="+mn-ea"/>
                <a:cs typeface="+mn-cs"/>
              </a:rPr>
              <a:t> is completed by the Program Office, the Financial Assistance staff will notify applicants </a:t>
            </a:r>
            <a:r>
              <a:rPr lang="en-US" sz="1200" b="1" i="0" kern="1200">
                <a:solidFill>
                  <a:schemeClr val="tx1"/>
                </a:solidFill>
                <a:effectLst/>
                <a:latin typeface="+mn-lt"/>
                <a:ea typeface="+mn-ea"/>
                <a:cs typeface="+mn-cs"/>
              </a:rPr>
              <a:t>whether or not they were selected for funding</a:t>
            </a:r>
            <a:r>
              <a:rPr lang="en-US" sz="1200" b="0" i="0" kern="1200">
                <a:solidFill>
                  <a:schemeClr val="tx1"/>
                </a:solidFill>
                <a:effectLst/>
                <a:latin typeface="+mn-lt"/>
                <a:ea typeface="+mn-ea"/>
                <a:cs typeface="+mn-cs"/>
              </a:rPr>
              <a:t>.</a:t>
            </a:r>
          </a:p>
          <a:p>
            <a:pPr fontAlgn="t"/>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 To ensure you receive all communications, we recommend adding the NOFO Team email address (shown on the screen) to your </a:t>
            </a:r>
            <a:r>
              <a:rPr lang="en-US" sz="1200" b="1" i="0" kern="1200">
                <a:solidFill>
                  <a:schemeClr val="tx1"/>
                </a:solidFill>
                <a:effectLst/>
                <a:latin typeface="+mn-lt"/>
                <a:ea typeface="+mn-ea"/>
                <a:cs typeface="+mn-cs"/>
              </a:rPr>
              <a:t>safe senders list</a:t>
            </a:r>
            <a:r>
              <a:rPr lang="en-US" sz="1200" b="0" i="0" kern="1200">
                <a:solidFill>
                  <a:schemeClr val="tx1"/>
                </a:solidFill>
                <a:effectLst/>
                <a:latin typeface="+mn-lt"/>
                <a:ea typeface="+mn-ea"/>
                <a:cs typeface="+mn-cs"/>
              </a:rPr>
              <a:t>.</a:t>
            </a:r>
          </a:p>
          <a:p>
            <a:pPr defTabSz="933237">
              <a:defRPr/>
            </a:pPr>
            <a:endParaRPr lang="en-US">
              <a:solidFill>
                <a:schemeClr val="dk1"/>
              </a:solidFill>
              <a:ea typeface="Calibri"/>
              <a:cs typeface="Calibri"/>
              <a:sym typeface="Calibri"/>
            </a:endParaRPr>
          </a:p>
          <a:p>
            <a:pPr defTabSz="933237">
              <a:defRPr/>
            </a:pPr>
            <a:endParaRPr lang="en-US">
              <a:solidFill>
                <a:schemeClr val="dk1"/>
              </a:solidFill>
              <a:ea typeface="Calibri"/>
              <a:cs typeface="Calibri"/>
              <a:sym typeface="Calibri"/>
            </a:endParaRPr>
          </a:p>
          <a:p>
            <a:pPr marL="0" marR="0" lvl="0" indent="0" algn="l" defTabSz="933237" rtl="0" eaLnBrk="1" fontAlgn="auto" latinLnBrk="0" hangingPunct="1">
              <a:lnSpc>
                <a:spcPct val="100000"/>
              </a:lnSpc>
              <a:spcBef>
                <a:spcPts val="0"/>
              </a:spcBef>
              <a:spcAft>
                <a:spcPts val="0"/>
              </a:spcAft>
              <a:buClrTx/>
              <a:buSzTx/>
              <a:buFontTx/>
              <a:buNone/>
              <a:tabLst/>
              <a:defRPr/>
            </a:pPr>
            <a:r>
              <a:rPr lang="en-US" sz="1200" b="1">
                <a:effectLst/>
                <a:latin typeface="Helvetica" panose="020B0604020202020204" pitchFamily="34" charset="0"/>
                <a:ea typeface="Calibri" panose="020F0502020204030204" pitchFamily="34" charset="0"/>
                <a:cs typeface="Calibri" panose="020F0502020204030204" pitchFamily="34" charset="0"/>
              </a:rPr>
              <a:t>Next slide please…</a:t>
            </a:r>
          </a:p>
          <a:p>
            <a:pPr defTabSz="933237">
              <a:defRPr/>
            </a:pPr>
            <a:endParaRPr lang="en-US">
              <a:solidFill>
                <a:schemeClr val="dk1"/>
              </a:solidFill>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63964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lnSpc>
                <a:spcPts val="1500"/>
              </a:lnSpc>
              <a:buNone/>
            </a:pPr>
            <a:r>
              <a:rPr lang="en-US" b="0" i="0">
                <a:effectLst/>
                <a:latin typeface="Segoe UI" panose="020B0502040204020203" pitchFamily="34" charset="0"/>
              </a:rPr>
              <a:t>• If you are selected for funding, you will receive a </a:t>
            </a:r>
            <a:r>
              <a:rPr lang="en-US" b="1" i="0">
                <a:effectLst/>
                <a:latin typeface="Segoe UI" panose="020B0502040204020203" pitchFamily="34" charset="0"/>
              </a:rPr>
              <a:t>notification letter</a:t>
            </a:r>
            <a:r>
              <a:rPr lang="en-US" b="0" i="0">
                <a:effectLst/>
                <a:latin typeface="Segoe UI" panose="020B0502040204020203" pitchFamily="34" charset="0"/>
              </a:rPr>
              <a:t> outlining detailed next steps.</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 A Financial Assistance Specialist will follow up to request any </a:t>
            </a:r>
            <a:r>
              <a:rPr lang="en-US" b="1" i="0">
                <a:effectLst/>
                <a:latin typeface="Segoe UI" panose="020B0502040204020203" pitchFamily="34" charset="0"/>
              </a:rPr>
              <a:t>additional information</a:t>
            </a:r>
            <a:r>
              <a:rPr lang="en-US" b="0" i="0">
                <a:effectLst/>
                <a:latin typeface="Segoe UI" panose="020B0502040204020203" pitchFamily="34" charset="0"/>
              </a:rPr>
              <a:t> needed to move toward a Financial Assistance Agreement.</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 You may be asked to provide:</a:t>
            </a:r>
            <a:br>
              <a:rPr lang="en-US" b="0" i="0">
                <a:effectLst/>
                <a:latin typeface="Segoe UI" panose="020B0502040204020203" pitchFamily="34" charset="0"/>
              </a:rPr>
            </a:br>
            <a:r>
              <a:rPr lang="en-US" b="0" i="0">
                <a:effectLst/>
                <a:latin typeface="Segoe UI" panose="020B0502040204020203" pitchFamily="34" charset="0"/>
              </a:rPr>
              <a:t>	– </a:t>
            </a:r>
            <a:r>
              <a:rPr lang="en-US" b="1" i="0">
                <a:effectLst/>
                <a:latin typeface="Segoe UI" panose="020B0502040204020203" pitchFamily="34" charset="0"/>
              </a:rPr>
              <a:t>Budget clarifications</a:t>
            </a:r>
            <a:r>
              <a:rPr lang="en-US" b="0" i="0">
                <a:effectLst/>
                <a:latin typeface="Segoe UI" panose="020B0502040204020203" pitchFamily="34" charset="0"/>
              </a:rPr>
              <a:t>, and/or</a:t>
            </a:r>
            <a:br>
              <a:rPr lang="en-US" b="0" i="0">
                <a:effectLst/>
                <a:latin typeface="Segoe UI" panose="020B0502040204020203" pitchFamily="34" charset="0"/>
              </a:rPr>
            </a:br>
            <a:r>
              <a:rPr lang="en-US" b="0" i="0">
                <a:effectLst/>
                <a:latin typeface="Segoe UI" panose="020B0502040204020203" pitchFamily="34" charset="0"/>
              </a:rPr>
              <a:t>	– </a:t>
            </a:r>
            <a:r>
              <a:rPr lang="en-US" b="1" i="0">
                <a:effectLst/>
                <a:latin typeface="Segoe UI" panose="020B0502040204020203" pitchFamily="34" charset="0"/>
              </a:rPr>
              <a:t>Cost‑share documentation</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 </a:t>
            </a:r>
            <a:r>
              <a:rPr lang="en-US" b="1" i="0">
                <a:effectLst/>
                <a:latin typeface="Segoe UI" panose="020B0502040204020203" pitchFamily="34" charset="0"/>
              </a:rPr>
              <a:t>Pre‑award costs</a:t>
            </a:r>
            <a:r>
              <a:rPr lang="en-US" b="0" i="0">
                <a:effectLst/>
                <a:latin typeface="Segoe UI" panose="020B0502040204020203" pitchFamily="34" charset="0"/>
              </a:rPr>
              <a:t> are only eligible if they were incurred </a:t>
            </a:r>
            <a:r>
              <a:rPr lang="en-US" b="1" i="0">
                <a:effectLst/>
                <a:latin typeface="Segoe UI" panose="020B0502040204020203" pitchFamily="34" charset="0"/>
              </a:rPr>
              <a:t>after the NOFO posting date</a:t>
            </a:r>
            <a:r>
              <a:rPr lang="en-US" b="0" i="0">
                <a:effectLst/>
                <a:latin typeface="Segoe UI" panose="020B0502040204020203" pitchFamily="34" charset="0"/>
              </a:rPr>
              <a:t> and require </a:t>
            </a:r>
            <a:r>
              <a:rPr lang="en-US" b="1" i="0">
                <a:effectLst/>
                <a:latin typeface="Segoe UI" panose="020B0502040204020203" pitchFamily="34" charset="0"/>
              </a:rPr>
              <a:t>written approval from the Grants Officer</a:t>
            </a:r>
            <a:r>
              <a:rPr lang="en-US" b="0" i="0">
                <a:effectLst/>
                <a:latin typeface="Segoe UI" panose="020B0502040204020203" pitchFamily="34" charset="0"/>
              </a:rPr>
              <a:t>.</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 If you have any </a:t>
            </a:r>
            <a:r>
              <a:rPr lang="en-US" b="1" i="0">
                <a:effectLst/>
                <a:latin typeface="Segoe UI" panose="020B0502040204020203" pitchFamily="34" charset="0"/>
              </a:rPr>
              <a:t>active DOI grants</a:t>
            </a:r>
            <a:r>
              <a:rPr lang="en-US" b="0" i="0">
                <a:effectLst/>
                <a:latin typeface="Segoe UI" panose="020B0502040204020203" pitchFamily="34" charset="0"/>
              </a:rPr>
              <a:t>, all required reports must be </a:t>
            </a:r>
            <a:r>
              <a:rPr lang="en-US" b="1" i="0">
                <a:effectLst/>
                <a:latin typeface="Segoe UI" panose="020B0502040204020203" pitchFamily="34" charset="0"/>
              </a:rPr>
              <a:t>current</a:t>
            </a:r>
            <a:r>
              <a:rPr lang="en-US" b="0" i="0">
                <a:effectLst/>
                <a:latin typeface="Segoe UI" panose="020B0502040204020203" pitchFamily="34" charset="0"/>
              </a:rPr>
              <a:t> before an award can be issued.</a:t>
            </a:r>
          </a:p>
          <a:p>
            <a:pPr fontAlgn="t">
              <a:lnSpc>
                <a:spcPts val="1500"/>
              </a:lnSpc>
              <a:buNone/>
            </a:pPr>
            <a:endParaRPr lang="en-US" b="0" i="0">
              <a:effectLst/>
              <a:latin typeface="Segoe UI" panose="020B0502040204020203" pitchFamily="34" charset="0"/>
            </a:endParaRPr>
          </a:p>
          <a:p>
            <a:pPr fontAlgn="t">
              <a:lnSpc>
                <a:spcPts val="1500"/>
              </a:lnSpc>
              <a:buNone/>
            </a:pPr>
            <a:r>
              <a:rPr lang="en-US" b="0" i="0">
                <a:effectLst/>
                <a:latin typeface="Segoe UI" panose="020B0502040204020203" pitchFamily="34" charset="0"/>
              </a:rPr>
              <a:t>• An agreement may be finalized </a:t>
            </a:r>
            <a:r>
              <a:rPr lang="en-US" b="1" i="0">
                <a:effectLst/>
                <a:latin typeface="Segoe UI" panose="020B0502040204020203" pitchFamily="34" charset="0"/>
              </a:rPr>
              <a:t>within 60 days of selection</a:t>
            </a:r>
            <a:r>
              <a:rPr lang="en-US" b="0" i="0">
                <a:effectLst/>
                <a:latin typeface="Segoe UI" panose="020B0502040204020203" pitchFamily="34" charset="0"/>
              </a:rPr>
              <a:t>, provided the applicant responds promptly and submits all requested documentation.</a:t>
            </a:r>
          </a:p>
          <a:p>
            <a:pPr lvl="0"/>
            <a:endParaRPr lang="en-US" sz="2600" b="0">
              <a:latin typeface="Segoe UI Semibold"/>
              <a:cs typeface="Segoe UI Semibold"/>
            </a:endParaRPr>
          </a:p>
          <a:p>
            <a:pPr lvl="0"/>
            <a:endParaRPr lang="en-US" sz="2600" b="0">
              <a:latin typeface="Segoe UI Semibold"/>
              <a:cs typeface="Segoe UI Semi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Helvetica" panose="020B0604020202020204" pitchFamily="34" charset="0"/>
                <a:ea typeface="Calibri" panose="020F0502020204030204" pitchFamily="34" charset="0"/>
                <a:cs typeface="Calibri" panose="020F0502020204030204" pitchFamily="34" charset="0"/>
              </a:rPr>
              <a:t>Next slide please…</a:t>
            </a:r>
          </a:p>
          <a:p>
            <a:pPr lvl="0"/>
            <a:endParaRPr lang="en-US" sz="1200" b="0">
              <a:latin typeface="Segoe UI Semibold"/>
              <a:cs typeface="Segoe UI Semibold"/>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732128-98AE-466D-94E6-020A3F126C9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37256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44</a:t>
            </a:fld>
            <a:endParaRPr lang="en-US"/>
          </a:p>
        </p:txBody>
      </p:sp>
    </p:spTree>
    <p:extLst>
      <p:ext uri="{BB962C8B-B14F-4D97-AF65-F5344CB8AC3E}">
        <p14:creationId xmlns:p14="http://schemas.microsoft.com/office/powerpoint/2010/main" val="1932414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You may be asked to provide:</a:t>
            </a:r>
          </a:p>
          <a:p>
            <a:pPr lvl="1"/>
            <a:r>
              <a:rPr lang="en-US" sz="2700">
                <a:latin typeface="Segoe UI Semibold"/>
                <a:cs typeface="Segoe UI Semibold"/>
              </a:rPr>
              <a:t>Additional budget clarifications</a:t>
            </a:r>
          </a:p>
          <a:p>
            <a:pPr lvl="1"/>
            <a:r>
              <a:rPr lang="en-US" sz="2700">
                <a:latin typeface="Segoe UI Semibold"/>
                <a:cs typeface="Segoe UI Semibold"/>
              </a:rPr>
              <a:t>Cost-share documentation</a:t>
            </a:r>
            <a:endParaRPr lang="en-US" sz="2700">
              <a:latin typeface="Segoe UI Semibold"/>
              <a:ea typeface="Calibri"/>
              <a:cs typeface="Segoe UI Semibold"/>
            </a:endParaRPr>
          </a:p>
          <a:p>
            <a:pPr lvl="1"/>
            <a:r>
              <a:rPr lang="en-US" sz="2700">
                <a:latin typeface="Segoe UI Semibold"/>
                <a:cs typeface="Segoe UI Semibold"/>
              </a:rPr>
              <a:t>Explanation of requested pre-award costs</a:t>
            </a:r>
          </a:p>
          <a:p>
            <a:pPr lvl="1"/>
            <a:r>
              <a:rPr lang="en-US" sz="2700">
                <a:latin typeface="Segoe UI Semibold"/>
                <a:cs typeface="Segoe UI Semibold"/>
              </a:rPr>
              <a:t>All reports up to date on other Reclamation awards</a:t>
            </a:r>
          </a:p>
          <a:p>
            <a:endParaRPr lang="en-US"/>
          </a:p>
        </p:txBody>
      </p:sp>
      <p:sp>
        <p:nvSpPr>
          <p:cNvPr id="4" name="Slide Number Placeholder 3"/>
          <p:cNvSpPr>
            <a:spLocks noGrp="1"/>
          </p:cNvSpPr>
          <p:nvPr>
            <p:ph type="sldNum" sz="quarter" idx="5"/>
          </p:nvPr>
        </p:nvSpPr>
        <p:spPr/>
        <p:txBody>
          <a:bodyPr/>
          <a:lstStyle/>
          <a:p>
            <a:pPr defTabSz="933237">
              <a:defRPr/>
            </a:pPr>
            <a:fld id="{06DD3B3B-75AC-574E-A42F-AEFC8DAFA0D7}" type="slidenum">
              <a:rPr lang="en-US">
                <a:solidFill>
                  <a:prstClr val="black"/>
                </a:solidFill>
                <a:latin typeface="Calibri" panose="020F0502020204030204"/>
              </a:rPr>
              <a:pPr defTabSz="933237">
                <a:defRPr/>
              </a:pPr>
              <a:t>45</a:t>
            </a:fld>
            <a:endParaRPr lang="en-US">
              <a:solidFill>
                <a:prstClr val="black"/>
              </a:solidFill>
              <a:latin typeface="Calibri" panose="020F0502020204030204"/>
            </a:endParaRPr>
          </a:p>
        </p:txBody>
      </p:sp>
    </p:spTree>
    <p:extLst>
      <p:ext uri="{BB962C8B-B14F-4D97-AF65-F5344CB8AC3E}">
        <p14:creationId xmlns:p14="http://schemas.microsoft.com/office/powerpoint/2010/main" val="898619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defTabSz="986465">
              <a:defRPr/>
            </a:pPr>
            <a:endParaRPr lang="en-US">
              <a:solidFill>
                <a:schemeClr val="dk1"/>
              </a:solidFill>
              <a:ea typeface="Calibri"/>
              <a:cs typeface="Calibri"/>
              <a:sym typeface="Calibri"/>
            </a:endParaRPr>
          </a:p>
        </p:txBody>
      </p:sp>
      <p:sp>
        <p:nvSpPr>
          <p:cNvPr id="4" name="Slide Number Placeholder 3"/>
          <p:cNvSpPr>
            <a:spLocks noGrp="1"/>
          </p:cNvSpPr>
          <p:nvPr>
            <p:ph type="sldNum" sz="quarter" idx="5"/>
          </p:nvPr>
        </p:nvSpPr>
        <p:spPr/>
        <p:txBody>
          <a:bodyPr/>
          <a:lstStyle/>
          <a:p>
            <a:pPr defTabSz="986465">
              <a:defRPr/>
            </a:pPr>
            <a:fld id="{06DD3B3B-75AC-574E-A42F-AEFC8DAFA0D7}" type="slidenum">
              <a:rPr lang="en-US">
                <a:solidFill>
                  <a:prstClr val="black"/>
                </a:solidFill>
                <a:latin typeface="Calibri" panose="020F0502020204030204"/>
              </a:rPr>
              <a:pPr defTabSz="986465">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4148617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86465" rtl="0" eaLnBrk="1" fontAlgn="auto" latinLnBrk="0" hangingPunct="1">
              <a:lnSpc>
                <a:spcPct val="100000"/>
              </a:lnSpc>
              <a:spcBef>
                <a:spcPts val="0"/>
              </a:spcBef>
              <a:spcAft>
                <a:spcPts val="0"/>
              </a:spcAft>
              <a:buClrTx/>
              <a:buSzTx/>
              <a:buFontTx/>
              <a:buNone/>
              <a:tabLst/>
              <a:defRPr/>
            </a:pPr>
            <a:r>
              <a:rPr lang="en-US">
                <a:solidFill>
                  <a:schemeClr val="dk1"/>
                </a:solidFill>
                <a:ea typeface="Calibri"/>
                <a:cs typeface="Calibri"/>
                <a:sym typeface="Calibri"/>
              </a:rPr>
              <a:t>Added this slide with info from the EJ presentation Avra/Aiyana did – chart is from </a:t>
            </a:r>
            <a:r>
              <a:rPr lang="en-US"/>
              <a:t>FY23 EWRP 8</a:t>
            </a:r>
          </a:p>
          <a:p>
            <a:pPr defTabSz="986465">
              <a:defRPr/>
            </a:pPr>
            <a:endParaRPr lang="en-US">
              <a:solidFill>
                <a:schemeClr val="dk1"/>
              </a:solidFill>
              <a:ea typeface="Calibri"/>
              <a:cs typeface="Calibri"/>
              <a:sym typeface="Calibri"/>
            </a:endParaRPr>
          </a:p>
        </p:txBody>
      </p:sp>
      <p:sp>
        <p:nvSpPr>
          <p:cNvPr id="4" name="Slide Number Placeholder 3"/>
          <p:cNvSpPr>
            <a:spLocks noGrp="1"/>
          </p:cNvSpPr>
          <p:nvPr>
            <p:ph type="sldNum" sz="quarter" idx="5"/>
          </p:nvPr>
        </p:nvSpPr>
        <p:spPr/>
        <p:txBody>
          <a:bodyPr/>
          <a:lstStyle/>
          <a:p>
            <a:pPr defTabSz="986465">
              <a:defRPr/>
            </a:pPr>
            <a:fld id="{06DD3B3B-75AC-574E-A42F-AEFC8DAFA0D7}" type="slidenum">
              <a:rPr lang="en-US">
                <a:solidFill>
                  <a:prstClr val="black"/>
                </a:solidFill>
                <a:latin typeface="Calibri" panose="020F0502020204030204"/>
              </a:rPr>
              <a:pPr defTabSz="986465">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38298729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48</a:t>
            </a:fld>
            <a:endParaRPr lang="en-US"/>
          </a:p>
        </p:txBody>
      </p:sp>
    </p:spTree>
    <p:extLst>
      <p:ext uri="{BB962C8B-B14F-4D97-AF65-F5344CB8AC3E}">
        <p14:creationId xmlns:p14="http://schemas.microsoft.com/office/powerpoint/2010/main" val="2693495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20D7-E65D-3512-4997-41FF19F0CE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A04FF-6DBC-8518-FBFD-E224317FC4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6CB8EC-63AA-B31F-6511-2200DA9FCB15}"/>
              </a:ext>
            </a:extLst>
          </p:cNvPr>
          <p:cNvSpPr>
            <a:spLocks noGrp="1"/>
          </p:cNvSpPr>
          <p:nvPr>
            <p:ph type="body" idx="1"/>
          </p:nvPr>
        </p:nvSpPr>
        <p:spPr/>
        <p:txBody>
          <a:bodyPr/>
          <a:lstStyle/>
          <a:p>
            <a:r>
              <a:rPr lang="en-US">
                <a:ea typeface="Calibri"/>
                <a:cs typeface="Calibri"/>
              </a:rPr>
              <a:t>Funding for watershed groups is provided in phases that are designed to support watershed groups from organizational development through the successful implementation of collaboratively developed projects. </a:t>
            </a:r>
          </a:p>
        </p:txBody>
      </p:sp>
      <p:sp>
        <p:nvSpPr>
          <p:cNvPr id="4" name="Slide Number Placeholder 3">
            <a:extLst>
              <a:ext uri="{FF2B5EF4-FFF2-40B4-BE49-F238E27FC236}">
                <a16:creationId xmlns:a16="http://schemas.microsoft.com/office/drawing/2014/main" id="{077A5803-9491-489C-877D-E1488ED9546E}"/>
              </a:ext>
            </a:extLst>
          </p:cNvPr>
          <p:cNvSpPr>
            <a:spLocks noGrp="1"/>
          </p:cNvSpPr>
          <p:nvPr>
            <p:ph type="sldNum" sz="quarter" idx="5"/>
          </p:nvPr>
        </p:nvSpPr>
        <p:spPr/>
        <p:txBody>
          <a:bodyPr/>
          <a:lstStyle/>
          <a:p>
            <a:fld id="{7B732128-98AE-466D-94E6-020A3F126C99}" type="slidenum">
              <a:rPr lang="en-US" smtClean="0"/>
              <a:t>9</a:t>
            </a:fld>
            <a:endParaRPr lang="en-US"/>
          </a:p>
        </p:txBody>
      </p:sp>
    </p:spTree>
    <p:extLst>
      <p:ext uri="{BB962C8B-B14F-4D97-AF65-F5344CB8AC3E}">
        <p14:creationId xmlns:p14="http://schemas.microsoft.com/office/powerpoint/2010/main" val="2093514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WSG: </a:t>
            </a:r>
            <a:r>
              <a:rPr lang="en-US"/>
              <a:t>initial, or early-stage planning activities to develop a water strategy for the implementation of water resource activities, including outreach and collaboration, technical analyses and assessments, project scoping activities to identify and prioritize potential implementation projects, and to develop a strategy document for water supply projects, water marketing activities, water management projects, and other water resource enhancement activities</a:t>
            </a:r>
          </a:p>
          <a:p>
            <a:endParaRPr lang="en-US">
              <a:ea typeface="Calibri"/>
              <a:cs typeface="Calibri"/>
            </a:endParaRPr>
          </a:p>
          <a:p>
            <a:r>
              <a:rPr lang="en-US">
                <a:ea typeface="Calibri"/>
                <a:cs typeface="Calibri"/>
              </a:rPr>
              <a:t>PDG: Project implementation planning and </a:t>
            </a:r>
            <a:r>
              <a:rPr lang="en-US"/>
              <a:t>final design of medium and large-scale on-the ground water supply, water management construction and restoration projects. Prior to applying for a Project Planning and Design Grant, it is expected that applicants will have already performed some general planning work and preliminary studies that led to the identification of a specific project for design. Project Planning and Design projects should result in a final design package at a 60% design level (approximately), so that the design package can be used subsequently to apply for construction funding. </a:t>
            </a:r>
            <a:endParaRPr lang="en-US">
              <a:ea typeface="Calibri"/>
              <a:cs typeface="Calibri"/>
            </a:endParaRPr>
          </a:p>
        </p:txBody>
      </p:sp>
      <p:sp>
        <p:nvSpPr>
          <p:cNvPr id="4" name="Slide Number Placeholder 3"/>
          <p:cNvSpPr>
            <a:spLocks noGrp="1"/>
          </p:cNvSpPr>
          <p:nvPr>
            <p:ph type="sldNum" sz="quarter" idx="5"/>
          </p:nvPr>
        </p:nvSpPr>
        <p:spPr/>
        <p:txBody>
          <a:bodyPr/>
          <a:lstStyle/>
          <a:p>
            <a:pPr defTabSz="966554">
              <a:defRPr/>
            </a:pPr>
            <a:fld id="{7B732128-98AE-466D-94E6-020A3F126C99}" type="slidenum">
              <a:rPr lang="en-US">
                <a:solidFill>
                  <a:prstClr val="black"/>
                </a:solidFill>
                <a:latin typeface="Calibri" panose="020F0502020204030204"/>
              </a:rPr>
              <a:pPr defTabSz="966554">
                <a:defRPr/>
              </a:pPr>
              <a:t>49</a:t>
            </a:fld>
            <a:endParaRPr lang="en-US">
              <a:solidFill>
                <a:prstClr val="black"/>
              </a:solidFill>
              <a:latin typeface="Calibri" panose="020F0502020204030204"/>
            </a:endParaRPr>
          </a:p>
        </p:txBody>
      </p:sp>
    </p:spTree>
    <p:extLst>
      <p:ext uri="{BB962C8B-B14F-4D97-AF65-F5344CB8AC3E}">
        <p14:creationId xmlns:p14="http://schemas.microsoft.com/office/powerpoint/2010/main" val="32887243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We fully recognize that WaterSMART is a large program and can be overwhelming to navigate.  Therefore we have several tools and resources available to help navigate the program.  Our Website has a wealth of information for all of our programs including a status sheet that has a program description for all of our programs that includes types of projects, eligible applicants, funding available, cost-share requirements, and status of the funding.</a:t>
            </a:r>
          </a:p>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WaterSMART Dashboard: tools related to climate change planning, BIL specific information for each funding program, calendars for the funding opportunities, and recent announcements.  </a:t>
            </a:r>
          </a:p>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No O&amp;M </a:t>
            </a:r>
          </a:p>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Consultation with program coordinators and always discuss why the projects are needed-that goes beyond well, it not working so we need to replace it.  Talk about what happens if it isn’t replaced…</a:t>
            </a:r>
          </a:p>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Pay close attention to opening and closing dates</a:t>
            </a:r>
          </a:p>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Meet with program coordinators to ensure you are applying under the right program.  Each program has specific project types that we are able to fund and we are more than happy to discuss your projects and point to in the right direction</a:t>
            </a:r>
          </a:p>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Attend the webinars that we give after each funding opportunity is posted on grants.gov.  Useful tips on building applications and if the time differences don’t allow you to attend, we are happy to schedule these webinars</a:t>
            </a:r>
          </a:p>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Be sure to address the criteria in as much detail as you can</a:t>
            </a:r>
          </a:p>
          <a:p>
            <a:pPr marL="342900" marR="1143000" lvl="0" indent="-342900">
              <a:lnSpc>
                <a:spcPct val="107000"/>
              </a:lnSpc>
              <a:spcBef>
                <a:spcPts val="0"/>
              </a:spcBef>
              <a:spcAft>
                <a:spcPts val="800"/>
              </a:spcAft>
              <a:buFont typeface="Symbol" panose="05050102010706020507" pitchFamily="18" charset="2"/>
              <a:buChar char=""/>
            </a:pPr>
            <a:r>
              <a:rPr lang="en-US" sz="1800">
                <a:effectLst/>
                <a:latin typeface="Calibri"/>
                <a:ea typeface="Calibri"/>
                <a:cs typeface="Calibri"/>
              </a:rPr>
              <a:t>And lastly, if you apply and are not selected, schedule a debrief.  We will go over your application as it relates to the criteria so you can understand what areas of the application can be improved and how they can be approved.  </a:t>
            </a:r>
          </a:p>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50</a:t>
            </a:fld>
            <a:endParaRPr lang="en-US"/>
          </a:p>
        </p:txBody>
      </p:sp>
    </p:spTree>
    <p:extLst>
      <p:ext uri="{BB962C8B-B14F-4D97-AF65-F5344CB8AC3E}">
        <p14:creationId xmlns:p14="http://schemas.microsoft.com/office/powerpoint/2010/main" val="19646983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51</a:t>
            </a:fld>
            <a:endParaRPr lang="en-US"/>
          </a:p>
        </p:txBody>
      </p:sp>
    </p:spTree>
    <p:extLst>
      <p:ext uri="{BB962C8B-B14F-4D97-AF65-F5344CB8AC3E}">
        <p14:creationId xmlns:p14="http://schemas.microsoft.com/office/powerpoint/2010/main" val="26783004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DD3B3B-75AC-574E-A42F-AEFC8DAFA0D7}" type="slidenum">
              <a:rPr lang="en-US" smtClean="0"/>
              <a:t>52</a:t>
            </a:fld>
            <a:endParaRPr lang="en-US"/>
          </a:p>
        </p:txBody>
      </p:sp>
    </p:spTree>
    <p:extLst>
      <p:ext uri="{BB962C8B-B14F-4D97-AF65-F5344CB8AC3E}">
        <p14:creationId xmlns:p14="http://schemas.microsoft.com/office/powerpoint/2010/main" val="3571567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effectLst/>
                <a:latin typeface="Helvetica" panose="020B0604020202020204" pitchFamily="34" charset="0"/>
                <a:ea typeface="Calibri" panose="020F0502020204030204" pitchFamily="34" charset="0"/>
                <a:cs typeface="Calibri" panose="020F0502020204030204" pitchFamily="34" charset="0"/>
              </a:rPr>
              <a:t>That about covers the Financial Assistance portion of the process. Please reach out to this email address for questions related to required forms or budget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DD3B3B-75AC-574E-A42F-AEFC8DAFA0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32435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DD3B3B-75AC-574E-A42F-AEFC8DAFA0D7}" type="slidenum">
              <a:rPr lang="en-US" smtClean="0"/>
              <a:t>54</a:t>
            </a:fld>
            <a:endParaRPr lang="en-US"/>
          </a:p>
        </p:txBody>
      </p:sp>
    </p:spTree>
    <p:extLst>
      <p:ext uri="{BB962C8B-B14F-4D97-AF65-F5344CB8AC3E}">
        <p14:creationId xmlns:p14="http://schemas.microsoft.com/office/powerpoint/2010/main" val="4219268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1CAC7-C0E3-F5FB-44A9-A962A8FFC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138B30-DA8C-D5DC-9EA1-EED6485F7BF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6E279C-A9C7-8B8C-CCED-184FB4186723}"/>
              </a:ext>
            </a:extLst>
          </p:cNvPr>
          <p:cNvSpPr>
            <a:spLocks noGrp="1"/>
          </p:cNvSpPr>
          <p:nvPr>
            <p:ph type="body" idx="1"/>
          </p:nvPr>
        </p:nvSpPr>
        <p:spPr/>
        <p:txBody>
          <a:bodyPr/>
          <a:lstStyle/>
          <a:p>
            <a:r>
              <a:rPr lang="en-US">
                <a:ea typeface="Calibri"/>
                <a:cs typeface="Calibri"/>
              </a:rPr>
              <a:t>Funding for watershed groups is provided in phases that are designed to support watershed groups from organizational development through the successful implementation of collaboratively developed projects. </a:t>
            </a:r>
          </a:p>
        </p:txBody>
      </p:sp>
      <p:sp>
        <p:nvSpPr>
          <p:cNvPr id="4" name="Slide Number Placeholder 3">
            <a:extLst>
              <a:ext uri="{FF2B5EF4-FFF2-40B4-BE49-F238E27FC236}">
                <a16:creationId xmlns:a16="http://schemas.microsoft.com/office/drawing/2014/main" id="{C4BA9815-6189-628C-0AB7-76742B0DD7CB}"/>
              </a:ext>
            </a:extLst>
          </p:cNvPr>
          <p:cNvSpPr>
            <a:spLocks noGrp="1"/>
          </p:cNvSpPr>
          <p:nvPr>
            <p:ph type="sldNum" sz="quarter" idx="5"/>
          </p:nvPr>
        </p:nvSpPr>
        <p:spPr/>
        <p:txBody>
          <a:bodyPr/>
          <a:lstStyle/>
          <a:p>
            <a:fld id="{7B732128-98AE-466D-94E6-020A3F126C99}" type="slidenum">
              <a:rPr lang="en-US" smtClean="0"/>
              <a:t>10</a:t>
            </a:fld>
            <a:endParaRPr lang="en-US"/>
          </a:p>
        </p:txBody>
      </p:sp>
    </p:spTree>
    <p:extLst>
      <p:ext uri="{BB962C8B-B14F-4D97-AF65-F5344CB8AC3E}">
        <p14:creationId xmlns:p14="http://schemas.microsoft.com/office/powerpoint/2010/main" val="1438126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funding opportunity is a capacity building program</a:t>
            </a:r>
          </a:p>
          <a:p>
            <a:endParaRPr lang="en-US"/>
          </a:p>
        </p:txBody>
      </p:sp>
      <p:sp>
        <p:nvSpPr>
          <p:cNvPr id="4" name="Slide Number Placeholder 3"/>
          <p:cNvSpPr>
            <a:spLocks noGrp="1"/>
          </p:cNvSpPr>
          <p:nvPr>
            <p:ph type="sldNum" sz="quarter" idx="5"/>
          </p:nvPr>
        </p:nvSpPr>
        <p:spPr/>
        <p:txBody>
          <a:bodyPr/>
          <a:lstStyle/>
          <a:p>
            <a:fld id="{7B732128-98AE-466D-94E6-020A3F126C99}" type="slidenum">
              <a:rPr lang="en-US" smtClean="0"/>
              <a:t>12</a:t>
            </a:fld>
            <a:endParaRPr lang="en-US"/>
          </a:p>
        </p:txBody>
      </p:sp>
    </p:spTree>
    <p:extLst>
      <p:ext uri="{BB962C8B-B14F-4D97-AF65-F5344CB8AC3E}">
        <p14:creationId xmlns:p14="http://schemas.microsoft.com/office/powerpoint/2010/main" val="4271763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432FB-424B-401F-BCC6-8ABCB084E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6981F7-1E20-96D1-15C8-AAADDCD648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8C722ED-C9EC-6A7F-F8E4-9BF3D1905A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1DD278-4B91-5012-5906-06945D8E574C}"/>
              </a:ext>
            </a:extLst>
          </p:cNvPr>
          <p:cNvSpPr>
            <a:spLocks noGrp="1"/>
          </p:cNvSpPr>
          <p:nvPr>
            <p:ph type="sldNum" sz="quarter" idx="5"/>
          </p:nvPr>
        </p:nvSpPr>
        <p:spPr/>
        <p:txBody>
          <a:bodyPr/>
          <a:lstStyle/>
          <a:p>
            <a:fld id="{7B732128-98AE-466D-94E6-020A3F126C99}" type="slidenum">
              <a:rPr lang="en-US" smtClean="0"/>
              <a:t>13</a:t>
            </a:fld>
            <a:endParaRPr lang="en-US"/>
          </a:p>
        </p:txBody>
      </p:sp>
    </p:spTree>
    <p:extLst>
      <p:ext uri="{BB962C8B-B14F-4D97-AF65-F5344CB8AC3E}">
        <p14:creationId xmlns:p14="http://schemas.microsoft.com/office/powerpoint/2010/main" val="2551331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0B9401-01A1-DF3F-9D3B-7B39288E9A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E68409-534D-3479-3661-2C271D36FB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3E4D32-4C02-D065-1ABF-D75487A5D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AA0E63-67FA-FB40-BF23-53192614A10B}"/>
              </a:ext>
            </a:extLst>
          </p:cNvPr>
          <p:cNvSpPr>
            <a:spLocks noGrp="1"/>
          </p:cNvSpPr>
          <p:nvPr>
            <p:ph type="sldNum" sz="quarter" idx="5"/>
          </p:nvPr>
        </p:nvSpPr>
        <p:spPr/>
        <p:txBody>
          <a:bodyPr/>
          <a:lstStyle/>
          <a:p>
            <a:fld id="{7B732128-98AE-466D-94E6-020A3F126C99}" type="slidenum">
              <a:rPr lang="en-US" smtClean="0"/>
              <a:t>14</a:t>
            </a:fld>
            <a:endParaRPr lang="en-US"/>
          </a:p>
        </p:txBody>
      </p:sp>
    </p:spTree>
    <p:extLst>
      <p:ext uri="{BB962C8B-B14F-4D97-AF65-F5344CB8AC3E}">
        <p14:creationId xmlns:p14="http://schemas.microsoft.com/office/powerpoint/2010/main" val="251100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ea typeface="Calibri"/>
                <a:cs typeface="Calibri"/>
              </a:rPr>
              <a:t>Funding can be used to fund a full-time coordinator position</a:t>
            </a:r>
          </a:p>
          <a:p>
            <a:r>
              <a:rPr lang="en-US">
                <a:ea typeface="Calibri"/>
                <a:cs typeface="Calibri"/>
              </a:rPr>
              <a:t>Administrative costs are capped at 20% under the statute.</a:t>
            </a:r>
          </a:p>
          <a:p>
            <a:r>
              <a:rPr lang="en-US">
                <a:ea typeface="Calibri"/>
                <a:cs typeface="Calibri"/>
              </a:rPr>
              <a:t>Field work is capped at 50% of the total project cost.</a:t>
            </a:r>
          </a:p>
        </p:txBody>
      </p:sp>
      <p:sp>
        <p:nvSpPr>
          <p:cNvPr id="4" name="Slide Number Placeholder 3"/>
          <p:cNvSpPr>
            <a:spLocks noGrp="1"/>
          </p:cNvSpPr>
          <p:nvPr>
            <p:ph type="sldNum" sz="quarter" idx="5"/>
          </p:nvPr>
        </p:nvSpPr>
        <p:spPr/>
        <p:txBody>
          <a:bodyPr/>
          <a:lstStyle/>
          <a:p>
            <a:fld id="{7B732128-98AE-466D-94E6-020A3F126C99}" type="slidenum">
              <a:rPr lang="en-US" smtClean="0"/>
              <a:t>15</a:t>
            </a:fld>
            <a:endParaRPr lang="en-US"/>
          </a:p>
        </p:txBody>
      </p:sp>
    </p:spTree>
    <p:extLst>
      <p:ext uri="{BB962C8B-B14F-4D97-AF65-F5344CB8AC3E}">
        <p14:creationId xmlns:p14="http://schemas.microsoft.com/office/powerpoint/2010/main" val="4210646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ov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5472" y="6400799"/>
            <a:ext cx="2743200" cy="365125"/>
          </a:xfrm>
        </p:spPr>
        <p:txBody>
          <a:bodyPr/>
          <a:lstStyle>
            <a:lvl1pPr>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B1125E9D-4D35-7747-8ADA-CA687A74F2EA}"/>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10" name="Subtitle 2">
            <a:extLst>
              <a:ext uri="{FF2B5EF4-FFF2-40B4-BE49-F238E27FC236}">
                <a16:creationId xmlns:a16="http://schemas.microsoft.com/office/drawing/2014/main" id="{DCE2FBE1-ED95-4A48-A122-EEC20C170C5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3" name="Picture 2" descr="Reclamation logo with a shield of a dam with water flowing over it.">
            <a:extLst>
              <a:ext uri="{FF2B5EF4-FFF2-40B4-BE49-F238E27FC236}">
                <a16:creationId xmlns:a16="http://schemas.microsoft.com/office/drawing/2014/main" id="{E042B84B-9C66-D847-90D9-DF527311A906}"/>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401756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9" name="Picture 8" descr="Reclamation Logo with a shield of a dam with water coming over it.">
            <a:extLst>
              <a:ext uri="{FF2B5EF4-FFF2-40B4-BE49-F238E27FC236}">
                <a16:creationId xmlns:a16="http://schemas.microsoft.com/office/drawing/2014/main" id="{EA3A73DA-679F-074A-96C1-E615A9DB6204}"/>
              </a:ext>
            </a:extLst>
          </p:cNvPr>
          <p:cNvPicPr>
            <a:picLocks noChangeAspect="1"/>
          </p:cNvPicPr>
          <p:nvPr userDrawn="1"/>
        </p:nvPicPr>
        <p:blipFill>
          <a:blip r:embed="rId3"/>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604275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uckee River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a shield of a dam with water flowing over it.">
            <a:extLst>
              <a:ext uri="{FF2B5EF4-FFF2-40B4-BE49-F238E27FC236}">
                <a16:creationId xmlns:a16="http://schemas.microsoft.com/office/drawing/2014/main" id="{AE80E283-ECAE-E44C-A8FC-0CAA512009E9}"/>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1444982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afting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A50674D-E10E-9547-8E97-9764DEE2654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CE5B67A1-0D79-9340-AD59-829740133CF6}"/>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a shield of a dam with water flowing over it.">
            <a:extLst>
              <a:ext uri="{FF2B5EF4-FFF2-40B4-BE49-F238E27FC236}">
                <a16:creationId xmlns:a16="http://schemas.microsoft.com/office/drawing/2014/main" id="{7F51B79B-C4ED-8849-927E-8CEA64E4760B}"/>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662925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Background Title Slide">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CEFC0C2-A130-9146-A779-7D2BF5FF5643}"/>
              </a:ext>
            </a:extLst>
          </p:cNvPr>
          <p:cNvSpPr>
            <a:spLocks noGrp="1"/>
          </p:cNvSpPr>
          <p:nvPr>
            <p:ph type="ctrTitle" hasCustomPrompt="1"/>
          </p:nvPr>
        </p:nvSpPr>
        <p:spPr>
          <a:xfrm>
            <a:off x="638175" y="1552678"/>
            <a:ext cx="9144000" cy="2387600"/>
          </a:xfrm>
          <a:effectLst/>
        </p:spPr>
        <p:txBody>
          <a:bodyPr anchor="b"/>
          <a:lstStyle>
            <a:lvl1pPr algn="l">
              <a:defRPr sz="6000" b="1" i="0">
                <a:solidFill>
                  <a:srgbClr val="003E5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11" name="Subtitle 2">
            <a:extLst>
              <a:ext uri="{FF2B5EF4-FFF2-40B4-BE49-F238E27FC236}">
                <a16:creationId xmlns:a16="http://schemas.microsoft.com/office/drawing/2014/main" id="{62F25F8E-0532-8E47-9BD2-6B61DE319C7D}"/>
              </a:ext>
            </a:extLst>
          </p:cNvPr>
          <p:cNvSpPr>
            <a:spLocks noGrp="1"/>
          </p:cNvSpPr>
          <p:nvPr>
            <p:ph type="subTitle" idx="1" hasCustomPrompt="1"/>
          </p:nvPr>
        </p:nvSpPr>
        <p:spPr>
          <a:xfrm>
            <a:off x="638175" y="4032353"/>
            <a:ext cx="9144000" cy="1655762"/>
          </a:xfrm>
          <a:effectLst/>
        </p:spPr>
        <p:txBody>
          <a:bodyPr>
            <a:noAutofit/>
          </a:bodyPr>
          <a:lstStyle>
            <a:lvl1pPr marL="0" indent="0" algn="l">
              <a:buNone/>
              <a:defRPr sz="3200" b="1" i="0" baseline="0">
                <a:solidFill>
                  <a:srgbClr val="003E5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sp>
        <p:nvSpPr>
          <p:cNvPr id="13" name="Slide Number Placeholder 5">
            <a:extLst>
              <a:ext uri="{FF2B5EF4-FFF2-40B4-BE49-F238E27FC236}">
                <a16:creationId xmlns:a16="http://schemas.microsoft.com/office/drawing/2014/main" id="{8FD2C275-E6B8-6B41-B0DA-05842798C2A7}"/>
              </a:ext>
            </a:extLst>
          </p:cNvPr>
          <p:cNvSpPr>
            <a:spLocks noGrp="1"/>
          </p:cNvSpPr>
          <p:nvPr>
            <p:ph type="sldNum" sz="quarter" idx="12"/>
          </p:nvPr>
        </p:nvSpPr>
        <p:spPr>
          <a:xfrm>
            <a:off x="114300" y="6400799"/>
            <a:ext cx="2743200" cy="365125"/>
          </a:xfrm>
          <a:effectLst/>
        </p:spPr>
        <p:txBody>
          <a:bodyPr/>
          <a:lstStyle>
            <a:lvl1pPr algn="l">
              <a:defRPr b="1" i="0">
                <a:solidFill>
                  <a:srgbClr val="003E52"/>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3" name="Picture 2" descr="Reclamation Logo with a shield of a dam with water coming over it.">
            <a:extLst>
              <a:ext uri="{FF2B5EF4-FFF2-40B4-BE49-F238E27FC236}">
                <a16:creationId xmlns:a16="http://schemas.microsoft.com/office/drawing/2014/main" id="{F7A0F34E-4FE3-414C-ABF2-18E0EA097CC0}"/>
              </a:ext>
            </a:extLst>
          </p:cNvPr>
          <p:cNvPicPr>
            <a:picLocks noChangeAspect="1"/>
          </p:cNvPicPr>
          <p:nvPr userDrawn="1"/>
        </p:nvPicPr>
        <p:blipFill>
          <a:blip r:embed="rId2"/>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3637385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15468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75177" y="6400799"/>
            <a:ext cx="2743200" cy="365125"/>
          </a:xfrm>
        </p:spPr>
        <p:txBody>
          <a:bodyPr/>
          <a:lstStyle/>
          <a:p>
            <a:fld id="{A1D9053B-8DB2-EA4A-A9CF-0F8FB54823AA}" type="slidenum">
              <a:rPr lang="en-US" smtClean="0"/>
              <a:t>‹#›</a:t>
            </a:fld>
            <a:endParaRPr lang="en-US"/>
          </a:p>
        </p:txBody>
      </p:sp>
      <p:sp>
        <p:nvSpPr>
          <p:cNvPr id="5" name="Picture Placeholder 4">
            <a:extLst>
              <a:ext uri="{FF2B5EF4-FFF2-40B4-BE49-F238E27FC236}">
                <a16:creationId xmlns:a16="http://schemas.microsoft.com/office/drawing/2014/main" id="{E680583B-BC6D-7849-AA09-9936EB956ED7}"/>
              </a:ext>
            </a:extLst>
          </p:cNvPr>
          <p:cNvSpPr>
            <a:spLocks noGrp="1"/>
          </p:cNvSpPr>
          <p:nvPr>
            <p:ph type="pic" sz="quarter" idx="13"/>
          </p:nvPr>
        </p:nvSpPr>
        <p:spPr>
          <a:xfrm>
            <a:off x="6016752" y="0"/>
            <a:ext cx="6172200" cy="6858000"/>
          </a:xfrm>
        </p:spPr>
        <p:txBody>
          <a:bodyPr/>
          <a:lstStyle/>
          <a:p>
            <a:endParaRPr lang="en-US"/>
          </a:p>
        </p:txBody>
      </p:sp>
      <p:sp>
        <p:nvSpPr>
          <p:cNvPr id="8" name="Text Placeholder 12">
            <a:extLst>
              <a:ext uri="{FF2B5EF4-FFF2-40B4-BE49-F238E27FC236}">
                <a16:creationId xmlns:a16="http://schemas.microsoft.com/office/drawing/2014/main" id="{8AF630C4-9FDA-4544-BEBA-59DDF9CFA466}"/>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195593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wer Photo">
    <p:spTree>
      <p:nvGrpSpPr>
        <p:cNvPr id="1" name=""/>
        <p:cNvGrpSpPr/>
        <p:nvPr/>
      </p:nvGrpSpPr>
      <p:grpSpPr>
        <a:xfrm>
          <a:off x="0" y="0"/>
          <a:ext cx="0" cy="0"/>
          <a:chOff x="0" y="0"/>
          <a:chExt cx="0" cy="0"/>
        </a:xfrm>
      </p:grpSpPr>
      <p:sp>
        <p:nvSpPr>
          <p:cNvPr id="14" name="Content Placeholder 2"/>
          <p:cNvSpPr>
            <a:spLocks noGrp="1"/>
          </p:cNvSpPr>
          <p:nvPr>
            <p:ph idx="1"/>
          </p:nvPr>
        </p:nvSpPr>
        <p:spPr>
          <a:xfrm>
            <a:off x="243840" y="1282700"/>
            <a:ext cx="11704320" cy="2232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228600" y="365126"/>
            <a:ext cx="11704320" cy="763588"/>
          </a:xfrm>
          <a:prstGeom prst="rect">
            <a:avLst/>
          </a:prstGeom>
        </p:spPr>
        <p:txBody>
          <a:bodyPr vert="horz" lIns="91440" tIns="45720" rIns="91440" bIns="45720" rtlCol="0" anchor="ctr">
            <a:normAutofit/>
          </a:bodyPr>
          <a:lstStyle/>
          <a:p>
            <a:r>
              <a:rPr lang="en-US"/>
              <a:t>Click to edit Master title style</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3" name="Picture Placeholder 2">
            <a:extLst>
              <a:ext uri="{FF2B5EF4-FFF2-40B4-BE49-F238E27FC236}">
                <a16:creationId xmlns:a16="http://schemas.microsoft.com/office/drawing/2014/main" id="{AE397EA4-3422-8346-8A01-84C076029175}"/>
              </a:ext>
            </a:extLst>
          </p:cNvPr>
          <p:cNvSpPr>
            <a:spLocks noGrp="1"/>
          </p:cNvSpPr>
          <p:nvPr>
            <p:ph type="pic" sz="quarter" idx="13"/>
          </p:nvPr>
        </p:nvSpPr>
        <p:spPr>
          <a:xfrm>
            <a:off x="0" y="3657600"/>
            <a:ext cx="12192000" cy="3300343"/>
          </a:xfrm>
        </p:spPr>
        <p:txBody>
          <a:bodyPr/>
          <a:lstStyle/>
          <a:p>
            <a:endParaRPr lang="en-US"/>
          </a:p>
        </p:txBody>
      </p:sp>
      <p:sp>
        <p:nvSpPr>
          <p:cNvPr id="8" name="Text Placeholder 12">
            <a:extLst>
              <a:ext uri="{FF2B5EF4-FFF2-40B4-BE49-F238E27FC236}">
                <a16:creationId xmlns:a16="http://schemas.microsoft.com/office/drawing/2014/main" id="{ABD53839-A870-CB42-AA25-4D5DE894C847}"/>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7" name="Content Placeholder 2">
            <a:extLst>
              <a:ext uri="{FF2B5EF4-FFF2-40B4-BE49-F238E27FC236}">
                <a16:creationId xmlns:a16="http://schemas.microsoft.com/office/drawing/2014/main" id="{9809ABE3-6B9D-A047-8478-3EB36A9B87BB}"/>
              </a:ext>
            </a:extLst>
          </p:cNvPr>
          <p:cNvSpPr>
            <a:spLocks noGrp="1"/>
          </p:cNvSpPr>
          <p:nvPr>
            <p:ph idx="13"/>
          </p:nvPr>
        </p:nvSpPr>
        <p:spPr>
          <a:xfrm>
            <a:off x="6126480" y="1810512"/>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5BC9EFA7-0C7B-3B4D-84C6-D9ECAD9A2607}"/>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3005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2">
            <a:extLst>
              <a:ext uri="{FF2B5EF4-FFF2-40B4-BE49-F238E27FC236}">
                <a16:creationId xmlns:a16="http://schemas.microsoft.com/office/drawing/2014/main" id="{40A0278B-38E8-E740-8686-83D8227BC254}"/>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28949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2">
            <a:extLst>
              <a:ext uri="{FF2B5EF4-FFF2-40B4-BE49-F238E27FC236}">
                <a16:creationId xmlns:a16="http://schemas.microsoft.com/office/drawing/2014/main" id="{626B73D7-2EB5-924E-9437-EEA7FAD9487A}"/>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024078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len Canyon 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a shield of a dam with water flowing over it.">
            <a:extLst>
              <a:ext uri="{FF2B5EF4-FFF2-40B4-BE49-F238E27FC236}">
                <a16:creationId xmlns:a16="http://schemas.microsoft.com/office/drawing/2014/main" id="{7AFD07AD-7827-7140-B4A2-C25A2D02AC74}"/>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640020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5" name="Picture Placeholder 4">
            <a:extLst>
              <a:ext uri="{FF2B5EF4-FFF2-40B4-BE49-F238E27FC236}">
                <a16:creationId xmlns:a16="http://schemas.microsoft.com/office/drawing/2014/main" id="{BCC98CAC-2EC6-814D-BD87-A43FF2421EF6}"/>
              </a:ext>
            </a:extLst>
          </p:cNvPr>
          <p:cNvSpPr>
            <a:spLocks noGrp="1"/>
          </p:cNvSpPr>
          <p:nvPr>
            <p:ph type="pic" sz="quarter" idx="13"/>
          </p:nvPr>
        </p:nvSpPr>
        <p:spPr>
          <a:xfrm>
            <a:off x="5065776" y="0"/>
            <a:ext cx="7123176" cy="6858000"/>
          </a:xfrm>
        </p:spPr>
        <p:txBody>
          <a:bodyPr/>
          <a:lstStyle/>
          <a:p>
            <a:endParaRPr lang="en-US"/>
          </a:p>
        </p:txBody>
      </p:sp>
      <p:sp>
        <p:nvSpPr>
          <p:cNvPr id="8" name="Text Placeholder 12">
            <a:extLst>
              <a:ext uri="{FF2B5EF4-FFF2-40B4-BE49-F238E27FC236}">
                <a16:creationId xmlns:a16="http://schemas.microsoft.com/office/drawing/2014/main" id="{BBF4CB59-E142-7A4E-8A14-BDEDBE96CACF}"/>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0992880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Information Goes Here</a:t>
            </a:r>
            <a:br>
              <a:rPr lang="en-US"/>
            </a:br>
            <a:r>
              <a:rPr lang="en-US"/>
              <a:t>No more than four lines</a:t>
            </a:r>
          </a:p>
          <a:p>
            <a:endParaRPr lang="en-US"/>
          </a:p>
        </p:txBody>
      </p:sp>
      <p:pic>
        <p:nvPicPr>
          <p:cNvPr id="3" name="Picture 2">
            <a:extLst>
              <a:ext uri="{FF2B5EF4-FFF2-40B4-BE49-F238E27FC236}">
                <a16:creationId xmlns:a16="http://schemas.microsoft.com/office/drawing/2014/main" id="{87167FCA-AF25-0945-AAAC-AC64FE0144AD}"/>
              </a:ext>
            </a:extLst>
          </p:cNvPr>
          <p:cNvPicPr>
            <a:picLocks noChangeAspect="1"/>
          </p:cNvPicPr>
          <p:nvPr userDrawn="1"/>
        </p:nvPicPr>
        <p:blipFill>
          <a:blip r:embed="rId3"/>
          <a:stretch>
            <a:fillRect/>
          </a:stretch>
        </p:blipFill>
        <p:spPr>
          <a:xfrm>
            <a:off x="130409" y="5123170"/>
            <a:ext cx="3337560" cy="109480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Right Photo">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5676900" cy="1325563"/>
          </a:xfrm>
        </p:spPr>
        <p:txBody>
          <a:bodyPr/>
          <a:lstStyle/>
          <a:p>
            <a:r>
              <a:rPr lang="en-US"/>
              <a:t>Click to edit Master title style</a:t>
            </a:r>
          </a:p>
        </p:txBody>
      </p:sp>
      <p:sp>
        <p:nvSpPr>
          <p:cNvPr id="3" name="Content Placeholder 2"/>
          <p:cNvSpPr>
            <a:spLocks noGrp="1"/>
          </p:cNvSpPr>
          <p:nvPr>
            <p:ph sz="half" idx="1"/>
          </p:nvPr>
        </p:nvSpPr>
        <p:spPr>
          <a:xfrm>
            <a:off x="228600" y="1825625"/>
            <a:ext cx="56769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p:cNvSpPr>
            <a:spLocks noGrp="1"/>
          </p:cNvSpPr>
          <p:nvPr>
            <p:ph type="pic" idx="13"/>
          </p:nvPr>
        </p:nvSpPr>
        <p:spPr>
          <a:xfrm>
            <a:off x="6019800" y="0"/>
            <a:ext cx="6172200"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p:cNvSpPr>
            <a:spLocks noGrp="1"/>
          </p:cNvSpPr>
          <p:nvPr>
            <p:ph type="sldNum" sz="quarter" idx="12"/>
          </p:nvPr>
        </p:nvSpPr>
        <p:spPr>
          <a:xfrm>
            <a:off x="75177" y="6400799"/>
            <a:ext cx="2743200" cy="365125"/>
          </a:xfrm>
        </p:spPr>
        <p:txBody>
          <a:bodyPr/>
          <a:lstStyle/>
          <a:p>
            <a:fld id="{075169FB-C793-4A3E-B5DB-4F4E3BD139D3}" type="slidenum">
              <a:rPr lang="en-US" smtClean="0"/>
              <a:t>‹#›</a:t>
            </a:fld>
            <a:endParaRPr lang="en-US"/>
          </a:p>
        </p:txBody>
      </p:sp>
      <p:sp>
        <p:nvSpPr>
          <p:cNvPr id="6" name="Footer Placeholder 5" descr="Reclamation Logo"/>
          <p:cNvSpPr>
            <a:spLocks noGrp="1"/>
          </p:cNvSpPr>
          <p:nvPr>
            <p:ph type="ftr" sz="quarter" idx="11"/>
          </p:nvPr>
        </p:nvSpPr>
        <p:spPr>
          <a:xfrm>
            <a:off x="11311128" y="5824728"/>
            <a:ext cx="777240" cy="914400"/>
          </a:xfrm>
          <a:blipFill>
            <a:blip r:embed="rId2"/>
            <a:stretch>
              <a:fillRect/>
            </a:stretch>
          </a:blipFill>
        </p:spPr>
        <p:txBody>
          <a:bodyPr/>
          <a:lstStyle>
            <a:lvl1pPr>
              <a:defRPr>
                <a:solidFill>
                  <a:srgbClr val="003E52">
                    <a:alpha val="0"/>
                  </a:srgbClr>
                </a:solidFill>
              </a:defRPr>
            </a:lvl1pPr>
          </a:lstStyle>
          <a:p>
            <a:endParaRPr lang="en-US"/>
          </a:p>
        </p:txBody>
      </p:sp>
    </p:spTree>
    <p:extLst>
      <p:ext uri="{BB962C8B-B14F-4D97-AF65-F5344CB8AC3E}">
        <p14:creationId xmlns:p14="http://schemas.microsoft.com/office/powerpoint/2010/main" val="4136356903"/>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F07E8C-E6BF-4684-8749-7AC711C16F8A}" type="datetime1">
              <a:rPr lang="en-US" smtClean="0"/>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58E933-4B5C-4E42-B684-2760A9D192AE}" type="slidenum">
              <a:rPr lang="en-US" smtClean="0"/>
              <a:t>‹#›</a:t>
            </a:fld>
            <a:endParaRPr lang="en-US"/>
          </a:p>
        </p:txBody>
      </p:sp>
    </p:spTree>
    <p:extLst>
      <p:ext uri="{BB962C8B-B14F-4D97-AF65-F5344CB8AC3E}">
        <p14:creationId xmlns:p14="http://schemas.microsoft.com/office/powerpoint/2010/main" val="2720899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4FE4487-9A16-4957-AF7E-72F8D88256FB}" type="datetimeFigureOut">
              <a:rPr lang="en-US" smtClean="0"/>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560275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E4487-9A16-4957-AF7E-72F8D88256FB}" type="datetimeFigureOut">
              <a:rPr lang="en-US" smtClean="0"/>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3059161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E4487-9A16-4957-AF7E-72F8D88256FB}" type="datetimeFigureOut">
              <a:rPr lang="en-US" smtClean="0"/>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470849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FE4487-9A16-4957-AF7E-72F8D88256FB}" type="datetimeFigureOut">
              <a:rPr lang="en-US" smtClean="0"/>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2042356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FE4487-9A16-4957-AF7E-72F8D88256FB}" type="datetimeFigureOut">
              <a:rPr lang="en-US" smtClean="0"/>
              <a:t>7/21/2026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2539129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FE4487-9A16-4957-AF7E-72F8D88256FB}" type="datetimeFigureOut">
              <a:rPr lang="en-US" smtClean="0"/>
              <a:t>7/21/2026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214883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nd Coule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A4E44A16-C447-684C-9061-11E02701A7FD}"/>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BB7C8E9E-3391-8042-A6AD-6A475775E0E2}"/>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10" name="Picture 9" descr="Reclamation Logo with a shield of a dam with water coming over it.">
            <a:extLst>
              <a:ext uri="{FF2B5EF4-FFF2-40B4-BE49-F238E27FC236}">
                <a16:creationId xmlns:a16="http://schemas.microsoft.com/office/drawing/2014/main" id="{B2650061-4C58-3843-99D4-8E7FFC58EC51}"/>
              </a:ext>
            </a:extLst>
          </p:cNvPr>
          <p:cNvPicPr>
            <a:picLocks noChangeAspect="1"/>
          </p:cNvPicPr>
          <p:nvPr userDrawn="1"/>
        </p:nvPicPr>
        <p:blipFill>
          <a:blip r:embed="rId3"/>
          <a:stretch>
            <a:fillRect/>
          </a:stretch>
        </p:blipFill>
        <p:spPr>
          <a:xfrm>
            <a:off x="314960" y="160629"/>
            <a:ext cx="3657600" cy="1160585"/>
          </a:xfrm>
          <a:prstGeom prst="rect">
            <a:avLst/>
          </a:prstGeom>
        </p:spPr>
      </p:pic>
    </p:spTree>
    <p:extLst>
      <p:ext uri="{BB962C8B-B14F-4D97-AF65-F5344CB8AC3E}">
        <p14:creationId xmlns:p14="http://schemas.microsoft.com/office/powerpoint/2010/main" val="2014171124"/>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E4487-9A16-4957-AF7E-72F8D88256FB}" type="datetimeFigureOut">
              <a:rPr lang="en-US" smtClean="0"/>
              <a:t>7/21/2026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4213316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FE4487-9A16-4957-AF7E-72F8D88256FB}" type="datetimeFigureOut">
              <a:rPr lang="en-US" smtClean="0"/>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32939290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FE4487-9A16-4957-AF7E-72F8D88256FB}" type="datetimeFigureOut">
              <a:rPr lang="en-US" smtClean="0"/>
              <a:t>7/21/2026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5527176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E4487-9A16-4957-AF7E-72F8D88256FB}" type="datetimeFigureOut">
              <a:rPr lang="en-US" smtClean="0"/>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35002376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E4487-9A16-4957-AF7E-72F8D88256FB}" type="datetimeFigureOut">
              <a:rPr lang="en-US" smtClean="0"/>
              <a:t>7/21/2026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21EBC-24DE-40DB-A407-77A5FFBC5C1B}" type="slidenum">
              <a:rPr lang="en-US" smtClean="0"/>
              <a:t>‹#›</a:t>
            </a:fld>
            <a:endParaRPr lang="en-US"/>
          </a:p>
        </p:txBody>
      </p:sp>
    </p:spTree>
    <p:extLst>
      <p:ext uri="{BB962C8B-B14F-4D97-AF65-F5344CB8AC3E}">
        <p14:creationId xmlns:p14="http://schemas.microsoft.com/office/powerpoint/2010/main" val="333254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riant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a shield of a dam with water flowing over it.">
            <a:extLst>
              <a:ext uri="{FF2B5EF4-FFF2-40B4-BE49-F238E27FC236}">
                <a16:creationId xmlns:a16="http://schemas.microsoft.com/office/drawing/2014/main" id="{F976217D-518E-1347-BD75-969E8840EC69}"/>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217741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ruckee River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6D956179-10B6-D343-9592-127F31DD411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7A07F594-4306-0F42-895A-C4C718D65D8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a shield of a dam with water flowing over it.">
            <a:extLst>
              <a:ext uri="{FF2B5EF4-FFF2-40B4-BE49-F238E27FC236}">
                <a16:creationId xmlns:a16="http://schemas.microsoft.com/office/drawing/2014/main" id="{AE80E283-ECAE-E44C-A8FC-0CAA512009E9}"/>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1902860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Glen Canyon 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CF271684-AFEB-3C4E-B24C-66AB0D665AD1}"/>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9AE1B03-E323-BC4C-B8FB-529E31BA0AF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7" name="Picture 6" descr="Reclamation logo with a shield of a dam with water flowing over it.">
            <a:extLst>
              <a:ext uri="{FF2B5EF4-FFF2-40B4-BE49-F238E27FC236}">
                <a16:creationId xmlns:a16="http://schemas.microsoft.com/office/drawing/2014/main" id="{7AFD07AD-7827-7140-B4A2-C25A2D02AC74}"/>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078139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Final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latin typeface="Segoe UI" panose="020B0502040204020203" pitchFamily="34" charset="0"/>
                <a:ea typeface="Segoe UI" panose="020B0502040204020203" pitchFamily="34" charset="0"/>
                <a:cs typeface="Segoe UI" panose="020B0502040204020203" pitchFamily="34" charset="0"/>
              </a:defRPr>
            </a:lvl1pPr>
          </a:lstStyle>
          <a:p>
            <a:fld id="{A1D9053B-8DB2-EA4A-A9CF-0F8FB54823AA}" type="slidenum">
              <a:rPr lang="en-US" smtClean="0"/>
              <a:pPr/>
              <a:t>‹#›</a:t>
            </a:fld>
            <a:endParaRPr lang="en-US"/>
          </a:p>
        </p:txBody>
      </p:sp>
      <p:sp>
        <p:nvSpPr>
          <p:cNvPr id="7" name="Subtitle 2">
            <a:extLst>
              <a:ext uri="{FF2B5EF4-FFF2-40B4-BE49-F238E27FC236}">
                <a16:creationId xmlns:a16="http://schemas.microsoft.com/office/drawing/2014/main" id="{7DD425A3-2A5C-5240-9A70-92CB57C5EDF2}"/>
              </a:ext>
            </a:extLst>
          </p:cNvPr>
          <p:cNvSpPr>
            <a:spLocks noGrp="1"/>
          </p:cNvSpPr>
          <p:nvPr>
            <p:ph type="subTitle" idx="1" hasCustomPrompt="1"/>
          </p:nvPr>
        </p:nvSpPr>
        <p:spPr>
          <a:xfrm>
            <a:off x="228600" y="216766"/>
            <a:ext cx="9144000" cy="1994419"/>
          </a:xfrm>
          <a:effectLst/>
        </p:spPr>
        <p:txBody>
          <a:bodyPr>
            <a:noAutofit/>
          </a:bodyPr>
          <a:lstStyle>
            <a:lvl1pPr marL="0" indent="0" algn="l">
              <a:buNone/>
              <a:defRPr sz="3200" b="1" i="0" baseline="0">
                <a:solidFill>
                  <a:schemeClr val="bg1"/>
                </a:solidFill>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Information Goes Here</a:t>
            </a:r>
            <a:br>
              <a:rPr lang="en-US"/>
            </a:br>
            <a:r>
              <a:rPr lang="en-US"/>
              <a:t>No more than four lines</a:t>
            </a:r>
          </a:p>
          <a:p>
            <a:endParaRPr lang="en-US"/>
          </a:p>
        </p:txBody>
      </p:sp>
      <p:pic>
        <p:nvPicPr>
          <p:cNvPr id="3" name="Picture 2">
            <a:extLst>
              <a:ext uri="{FF2B5EF4-FFF2-40B4-BE49-F238E27FC236}">
                <a16:creationId xmlns:a16="http://schemas.microsoft.com/office/drawing/2014/main" id="{87167FCA-AF25-0945-AAAC-AC64FE0144AD}"/>
              </a:ext>
            </a:extLst>
          </p:cNvPr>
          <p:cNvPicPr>
            <a:picLocks noChangeAspect="1"/>
          </p:cNvPicPr>
          <p:nvPr userDrawn="1"/>
        </p:nvPicPr>
        <p:blipFill>
          <a:blip r:embed="rId3"/>
          <a:stretch>
            <a:fillRect/>
          </a:stretch>
        </p:blipFill>
        <p:spPr>
          <a:xfrm>
            <a:off x="130409" y="5123170"/>
            <a:ext cx="3337560" cy="1094805"/>
          </a:xfrm>
          <a:prstGeom prst="rect">
            <a:avLst/>
          </a:prstGeom>
        </p:spPr>
      </p:pic>
    </p:spTree>
    <p:extLst>
      <p:ext uri="{BB962C8B-B14F-4D97-AF65-F5344CB8AC3E}">
        <p14:creationId xmlns:p14="http://schemas.microsoft.com/office/powerpoint/2010/main" val="33128491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164471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 Shasta Dam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35082"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ECC618-E7BB-764C-8FEA-AEF3A9EA5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00B0A8CA-98B3-6744-A45F-4BC538E81630}"/>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8" name="Picture 7" descr="Reclamation Logo with a shield of a dam with water coming over it.">
            <a:extLst>
              <a:ext uri="{FF2B5EF4-FFF2-40B4-BE49-F238E27FC236}">
                <a16:creationId xmlns:a16="http://schemas.microsoft.com/office/drawing/2014/main" id="{261EBE97-3737-E14B-B214-9FC0B98516ED}"/>
              </a:ext>
            </a:extLst>
          </p:cNvPr>
          <p:cNvPicPr>
            <a:picLocks noChangeAspect="1"/>
          </p:cNvPicPr>
          <p:nvPr userDrawn="1"/>
        </p:nvPicPr>
        <p:blipFill>
          <a:blip r:embed="rId3"/>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3817901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7925313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8610498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824039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59622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5324212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671177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59054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6626937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0877121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303710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rker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03558989-C3C3-4A42-8719-949625AE44B5}"/>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3D954233-3947-A447-ADA9-B864A2B747C8}"/>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a shield of a dam with water flowing over it.">
            <a:extLst>
              <a:ext uri="{FF2B5EF4-FFF2-40B4-BE49-F238E27FC236}">
                <a16:creationId xmlns:a16="http://schemas.microsoft.com/office/drawing/2014/main" id="{96F2B6A2-B572-7346-A3BA-A427CDB9434B}"/>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6583156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144"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2"/>
          </p:nvPr>
        </p:nvSpPr>
        <p:spPr/>
        <p:txBody>
          <a:bodyPr/>
          <a:lstStyle/>
          <a:p>
            <a:fld id="{A1D9053B-8DB2-EA4A-A9CF-0F8FB54823AA}" type="slidenum">
              <a:rPr lang="en-US" smtClean="0"/>
              <a:t>‹#›</a:t>
            </a:fld>
            <a:endParaRPr lang="en-US"/>
          </a:p>
        </p:txBody>
      </p:sp>
      <p:sp>
        <p:nvSpPr>
          <p:cNvPr id="4" name="Text Placeholder 3">
            <a:extLst>
              <a:ext uri="{FF2B5EF4-FFF2-40B4-BE49-F238E27FC236}">
                <a16:creationId xmlns:a16="http://schemas.microsoft.com/office/drawing/2014/main" id="{DBA7C424-6CF4-1C48-9E16-CCD580512B34}"/>
              </a:ext>
            </a:extLst>
          </p:cNvPr>
          <p:cNvSpPr>
            <a:spLocks noGrp="1"/>
          </p:cNvSpPr>
          <p:nvPr>
            <p:ph type="body" sz="quarter" idx="13"/>
          </p:nvPr>
        </p:nvSpPr>
        <p:spPr>
          <a:xfrm>
            <a:off x="228600" y="1828800"/>
            <a:ext cx="1170432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2">
            <a:extLst>
              <a:ext uri="{FF2B5EF4-FFF2-40B4-BE49-F238E27FC236}">
                <a16:creationId xmlns:a16="http://schemas.microsoft.com/office/drawing/2014/main" id="{6DA5A0AA-839E-DC4B-9CE9-63A01A0F226B}"/>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0920798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1D9053B-8DB2-EA4A-A9CF-0F8FB54823AA}" type="slidenum">
              <a:rPr lang="en-US" smtClean="0"/>
              <a:t>‹#›</a:t>
            </a:fld>
            <a:endParaRPr lang="en-US"/>
          </a:p>
        </p:txBody>
      </p:sp>
      <p:sp>
        <p:nvSpPr>
          <p:cNvPr id="7" name="Text Placeholder 12">
            <a:extLst>
              <a:ext uri="{FF2B5EF4-FFF2-40B4-BE49-F238E27FC236}">
                <a16:creationId xmlns:a16="http://schemas.microsoft.com/office/drawing/2014/main" id="{40A0278B-38E8-E740-8686-83D8227BC254}"/>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33080554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5" name="Picture Placeholder 4">
            <a:extLst>
              <a:ext uri="{FF2B5EF4-FFF2-40B4-BE49-F238E27FC236}">
                <a16:creationId xmlns:a16="http://schemas.microsoft.com/office/drawing/2014/main" id="{BCC98CAC-2EC6-814D-BD87-A43FF2421EF6}"/>
              </a:ext>
            </a:extLst>
          </p:cNvPr>
          <p:cNvSpPr>
            <a:spLocks noGrp="1"/>
          </p:cNvSpPr>
          <p:nvPr>
            <p:ph type="pic" sz="quarter" idx="13"/>
          </p:nvPr>
        </p:nvSpPr>
        <p:spPr>
          <a:xfrm>
            <a:off x="5065776" y="0"/>
            <a:ext cx="7123176" cy="6858000"/>
          </a:xfrm>
        </p:spPr>
        <p:txBody>
          <a:bodyPr/>
          <a:lstStyle/>
          <a:p>
            <a:endParaRPr lang="en-US"/>
          </a:p>
        </p:txBody>
      </p:sp>
      <p:sp>
        <p:nvSpPr>
          <p:cNvPr id="8" name="Text Placeholder 12">
            <a:extLst>
              <a:ext uri="{FF2B5EF4-FFF2-40B4-BE49-F238E27FC236}">
                <a16:creationId xmlns:a16="http://schemas.microsoft.com/office/drawing/2014/main" id="{BBF4CB59-E142-7A4E-8A14-BDEDBE96CACF}"/>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80894216"/>
      </p:ext>
    </p:extLst>
  </p:cSld>
  <p:clrMapOvr>
    <a:masterClrMapping/>
  </p:clrMapOvr>
  <mc:AlternateContent xmlns:mc="http://schemas.openxmlformats.org/markup-compatibility/2006">
    <mc:Choice xmlns:p14="http://schemas.microsoft.com/office/powerpoint/2010/main" Requires="p14">
      <p:transition spd="slow" p14:dur="2000">
        <p14:reveal/>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C285F-9947-E6E1-1477-054326B6E2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9E5785-5DE6-5194-A5D2-066E075C93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8343CE-611E-F75A-711F-CFA70BB846B5}"/>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5" name="Footer Placeholder 4">
            <a:extLst>
              <a:ext uri="{FF2B5EF4-FFF2-40B4-BE49-F238E27FC236}">
                <a16:creationId xmlns:a16="http://schemas.microsoft.com/office/drawing/2014/main" id="{E78808C6-5A33-2640-595F-A64481975D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6B09F6-04FC-33F1-37AD-03E48F06E030}"/>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3913746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0BBB-841A-02D1-B9FA-0071B7A5E9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61B378-FB86-27EE-5B55-33AA54799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F81AC-BCF6-1D6C-B50C-1307DD59FC1F}"/>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5" name="Footer Placeholder 4">
            <a:extLst>
              <a:ext uri="{FF2B5EF4-FFF2-40B4-BE49-F238E27FC236}">
                <a16:creationId xmlns:a16="http://schemas.microsoft.com/office/drawing/2014/main" id="{474FD296-4A55-FC83-377A-F1C51968F1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7E39B1-690E-DCBF-6216-2147A6009509}"/>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12399657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682C2-CC04-3B23-C9B1-92599810A0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0D9A8EC-85F7-D9D4-5FD6-0E82D517C5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BE86D2-28FF-793A-4DC6-DAD11CFE5F40}"/>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5" name="Footer Placeholder 4">
            <a:extLst>
              <a:ext uri="{FF2B5EF4-FFF2-40B4-BE49-F238E27FC236}">
                <a16:creationId xmlns:a16="http://schemas.microsoft.com/office/drawing/2014/main" id="{01E546FE-6616-0625-B46A-3460D0604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7B56B1-EC51-458D-DBEC-082D20BCDE81}"/>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42661835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8114-25FF-EB97-0B35-EFA187E974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99365-02F1-30B2-0DB6-F9CB98FD3A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14FDE8-3292-343F-D4D2-450A5DB646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A9DD8F8-B3C8-2C1A-8830-804E77C1EE8D}"/>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6" name="Footer Placeholder 5">
            <a:extLst>
              <a:ext uri="{FF2B5EF4-FFF2-40B4-BE49-F238E27FC236}">
                <a16:creationId xmlns:a16="http://schemas.microsoft.com/office/drawing/2014/main" id="{AF4E584A-F5F5-BD8E-50E0-0F21154AC5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CC926-3E24-245D-904B-B4020F08A09B}"/>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3782358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82EB7-3DA1-81FC-F9A8-F9D2F52A9B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0DF904-0E86-6EE0-9D75-4577A3D55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262846-D710-D7DA-32D8-E92577DC80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36B4AC-EC89-DBAF-2E91-3BB3DFFC6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A5E45A-8E62-ACDC-F935-CEF90E169F1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7004FD-E5A2-34D8-7094-25784A05CC0F}"/>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8" name="Footer Placeholder 7">
            <a:extLst>
              <a:ext uri="{FF2B5EF4-FFF2-40B4-BE49-F238E27FC236}">
                <a16:creationId xmlns:a16="http://schemas.microsoft.com/office/drawing/2014/main" id="{EDD7E263-27F1-416F-4767-BC671BD097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44A034-FDF4-31C3-8F0C-93935D802B1C}"/>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29141088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90CAE-2B07-DC30-5B93-0F49720F44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97FA53-E453-CC39-7958-43387F302DDD}"/>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4" name="Footer Placeholder 3">
            <a:extLst>
              <a:ext uri="{FF2B5EF4-FFF2-40B4-BE49-F238E27FC236}">
                <a16:creationId xmlns:a16="http://schemas.microsoft.com/office/drawing/2014/main" id="{65187394-5273-C2E9-F21C-F513ED9C8A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6F1AB5-F38C-953D-EEE3-831339226F9D}"/>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30576547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D736E8-CDF6-3CA9-2A3D-C52C322B888B}"/>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3" name="Footer Placeholder 2">
            <a:extLst>
              <a:ext uri="{FF2B5EF4-FFF2-40B4-BE49-F238E27FC236}">
                <a16:creationId xmlns:a16="http://schemas.microsoft.com/office/drawing/2014/main" id="{800E68AD-11E3-921D-211E-50F7087AE0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A4B4F-D45F-64C9-EB32-B0636419C87C}"/>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4046774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riant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a shield of a dam with water flowing over it.">
            <a:extLst>
              <a:ext uri="{FF2B5EF4-FFF2-40B4-BE49-F238E27FC236}">
                <a16:creationId xmlns:a16="http://schemas.microsoft.com/office/drawing/2014/main" id="{F976217D-518E-1347-BD75-969E8840EC69}"/>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4488899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167D-CC20-6A07-3ADC-18A71A5A00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0B8FD5-5D59-9142-3D3E-8FEA80E35A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DC1A06-D8C0-56CC-81DA-092047755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6A753-54A2-ADE8-B91B-FB5EFF3F9B11}"/>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6" name="Footer Placeholder 5">
            <a:extLst>
              <a:ext uri="{FF2B5EF4-FFF2-40B4-BE49-F238E27FC236}">
                <a16:creationId xmlns:a16="http://schemas.microsoft.com/office/drawing/2014/main" id="{1942ADD8-C24A-14A5-FAEC-51E99896DE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210430-96AC-19AE-B078-87B6344D3009}"/>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6878515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398DC-5DE4-DFA0-2D75-E09057CE2D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B95F3-3CA0-7F38-9434-EE4650EDA0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C64F4A-800D-6FFF-68DC-B8DDCE8283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E19452-29F8-B732-A28E-BE16BF85D854}"/>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6" name="Footer Placeholder 5">
            <a:extLst>
              <a:ext uri="{FF2B5EF4-FFF2-40B4-BE49-F238E27FC236}">
                <a16:creationId xmlns:a16="http://schemas.microsoft.com/office/drawing/2014/main" id="{35A77EC4-E194-DCCF-D1E0-79ABE5107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184AA-1CF5-F7D5-544C-6E5537BC3A1C}"/>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140870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9ECB7-84FA-85E4-818C-CB6822F26E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90612D-24D2-0F7E-E19A-2C32320C32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88F545-C91F-284A-2D87-0E255CA61110}"/>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5" name="Footer Placeholder 4">
            <a:extLst>
              <a:ext uri="{FF2B5EF4-FFF2-40B4-BE49-F238E27FC236}">
                <a16:creationId xmlns:a16="http://schemas.microsoft.com/office/drawing/2014/main" id="{EC6FCD9C-D34A-9AD6-D349-11365BD36A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BC493D-EB46-2D33-B2F7-35C433014FAA}"/>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30530168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8AC713-57A2-88DF-E615-346C4F68BB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D1E814-0ACF-11B7-5566-8B2DD93598F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DF85E-25A9-F540-EA91-E5FC1B97E079}"/>
              </a:ext>
            </a:extLst>
          </p:cNvPr>
          <p:cNvSpPr>
            <a:spLocks noGrp="1"/>
          </p:cNvSpPr>
          <p:nvPr>
            <p:ph type="dt" sz="half" idx="10"/>
          </p:nvPr>
        </p:nvSpPr>
        <p:spPr/>
        <p:txBody>
          <a:bodyPr/>
          <a:lstStyle/>
          <a:p>
            <a:fld id="{CC4B65BB-86FC-42FF-8421-E995E8AE85CB}" type="datetimeFigureOut">
              <a:rPr lang="en-US" smtClean="0"/>
              <a:t>7/21/2026</a:t>
            </a:fld>
            <a:endParaRPr lang="en-US"/>
          </a:p>
        </p:txBody>
      </p:sp>
      <p:sp>
        <p:nvSpPr>
          <p:cNvPr id="5" name="Footer Placeholder 4">
            <a:extLst>
              <a:ext uri="{FF2B5EF4-FFF2-40B4-BE49-F238E27FC236}">
                <a16:creationId xmlns:a16="http://schemas.microsoft.com/office/drawing/2014/main" id="{DCF4AB9D-DBF7-E901-DB43-49B7F35CD2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EA3AC-B442-3A8F-8705-F1D0826F5E70}"/>
              </a:ext>
            </a:extLst>
          </p:cNvPr>
          <p:cNvSpPr>
            <a:spLocks noGrp="1"/>
          </p:cNvSpPr>
          <p:nvPr>
            <p:ph type="sldNum" sz="quarter" idx="12"/>
          </p:nvPr>
        </p:nvSpPr>
        <p:spPr/>
        <p:txBody>
          <a:bodyPr/>
          <a:lstStyle/>
          <a:p>
            <a:fld id="{F72F0ECA-E99C-4E14-9DB2-242B9C4A8707}" type="slidenum">
              <a:rPr lang="en-US" smtClean="0"/>
              <a:t>‹#›</a:t>
            </a:fld>
            <a:endParaRPr lang="en-US"/>
          </a:p>
        </p:txBody>
      </p:sp>
    </p:spTree>
    <p:extLst>
      <p:ext uri="{BB962C8B-B14F-4D97-AF65-F5344CB8AC3E}">
        <p14:creationId xmlns:p14="http://schemas.microsoft.com/office/powerpoint/2010/main" val="9827500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Friant Dam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D541AF7-6382-4E4B-BE8F-205E37002D10}"/>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A196468A-A65E-1B4E-AB77-DCBC8570C2EF}"/>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a:p>
            <a:endParaRPr lang="en-US"/>
          </a:p>
        </p:txBody>
      </p:sp>
      <p:pic>
        <p:nvPicPr>
          <p:cNvPr id="9" name="Picture 8" descr="Reclamation logo with a shield of a dam with water flowing over it.">
            <a:extLst>
              <a:ext uri="{FF2B5EF4-FFF2-40B4-BE49-F238E27FC236}">
                <a16:creationId xmlns:a16="http://schemas.microsoft.com/office/drawing/2014/main" id="{F976217D-518E-1347-BD75-969E8840EC69}"/>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178659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1D9053B-8DB2-EA4A-A9CF-0F8FB54823AA}" type="slidenum">
              <a:rPr lang="en-US" smtClean="0"/>
              <a:t>‹#›</a:t>
            </a:fld>
            <a:endParaRPr lang="en-US"/>
          </a:p>
        </p:txBody>
      </p:sp>
      <p:sp>
        <p:nvSpPr>
          <p:cNvPr id="5" name="Picture Placeholder 4">
            <a:extLst>
              <a:ext uri="{FF2B5EF4-FFF2-40B4-BE49-F238E27FC236}">
                <a16:creationId xmlns:a16="http://schemas.microsoft.com/office/drawing/2014/main" id="{BCC98CAC-2EC6-814D-BD87-A43FF2421EF6}"/>
              </a:ext>
            </a:extLst>
          </p:cNvPr>
          <p:cNvSpPr>
            <a:spLocks noGrp="1"/>
          </p:cNvSpPr>
          <p:nvPr>
            <p:ph type="pic" sz="quarter" idx="13"/>
          </p:nvPr>
        </p:nvSpPr>
        <p:spPr>
          <a:xfrm>
            <a:off x="5065776" y="0"/>
            <a:ext cx="7123176" cy="6858000"/>
          </a:xfrm>
        </p:spPr>
        <p:txBody>
          <a:bodyPr/>
          <a:lstStyle/>
          <a:p>
            <a:endParaRPr lang="en-US"/>
          </a:p>
        </p:txBody>
      </p:sp>
      <p:sp>
        <p:nvSpPr>
          <p:cNvPr id="8" name="Text Placeholder 12">
            <a:extLst>
              <a:ext uri="{FF2B5EF4-FFF2-40B4-BE49-F238E27FC236}">
                <a16:creationId xmlns:a16="http://schemas.microsoft.com/office/drawing/2014/main" id="{BBF4CB59-E142-7A4E-8A14-BDEDBE96CACF}"/>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1266555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228600" y="365125"/>
            <a:ext cx="11704320" cy="1325563"/>
          </a:xfrm>
        </p:spPr>
        <p:txBody>
          <a:bodyPr/>
          <a:lstStyle/>
          <a:p>
            <a:r>
              <a:rPr lang="en-US"/>
              <a:t>Click to edit Master title style</a:t>
            </a:r>
          </a:p>
        </p:txBody>
      </p:sp>
      <p:sp>
        <p:nvSpPr>
          <p:cNvPr id="10" name="Content Placeholder 2"/>
          <p:cNvSpPr>
            <a:spLocks noGrp="1"/>
          </p:cNvSpPr>
          <p:nvPr>
            <p:ph idx="1"/>
          </p:nvPr>
        </p:nvSpPr>
        <p:spPr>
          <a:xfrm>
            <a:off x="228600" y="1813717"/>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1D9053B-8DB2-EA4A-A9CF-0F8FB54823AA}" type="slidenum">
              <a:rPr lang="en-US" smtClean="0"/>
              <a:t>‹#›</a:t>
            </a:fld>
            <a:endParaRPr lang="en-US"/>
          </a:p>
        </p:txBody>
      </p:sp>
      <p:sp>
        <p:nvSpPr>
          <p:cNvPr id="7" name="Content Placeholder 2">
            <a:extLst>
              <a:ext uri="{FF2B5EF4-FFF2-40B4-BE49-F238E27FC236}">
                <a16:creationId xmlns:a16="http://schemas.microsoft.com/office/drawing/2014/main" id="{9809ABE3-6B9D-A047-8478-3EB36A9B87BB}"/>
              </a:ext>
            </a:extLst>
          </p:cNvPr>
          <p:cNvSpPr>
            <a:spLocks noGrp="1"/>
          </p:cNvSpPr>
          <p:nvPr>
            <p:ph idx="13"/>
          </p:nvPr>
        </p:nvSpPr>
        <p:spPr>
          <a:xfrm>
            <a:off x="6126480" y="1810512"/>
            <a:ext cx="580644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2">
            <a:extLst>
              <a:ext uri="{FF2B5EF4-FFF2-40B4-BE49-F238E27FC236}">
                <a16:creationId xmlns:a16="http://schemas.microsoft.com/office/drawing/2014/main" id="{5BC9EFA7-0C7B-3B4D-84C6-D9ECAD9A2607}"/>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19271069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D9053B-8DB2-EA4A-A9CF-0F8FB54823AA}" type="slidenum">
              <a:rPr lang="en-US" smtClean="0"/>
              <a:t>‹#›</a:t>
            </a:fld>
            <a:endParaRPr lang="en-US"/>
          </a:p>
        </p:txBody>
      </p:sp>
      <p:sp>
        <p:nvSpPr>
          <p:cNvPr id="6" name="Text Placeholder 12">
            <a:extLst>
              <a:ext uri="{FF2B5EF4-FFF2-40B4-BE49-F238E27FC236}">
                <a16:creationId xmlns:a16="http://schemas.microsoft.com/office/drawing/2014/main" id="{626B73D7-2EB5-924E-9437-EEA7FAD9487A}"/>
              </a:ext>
            </a:extLst>
          </p:cNvPr>
          <p:cNvSpPr>
            <a:spLocks noGrp="1"/>
          </p:cNvSpPr>
          <p:nvPr>
            <p:ph type="body" sz="quarter" idx="14" hasCustomPrompt="1"/>
          </p:nvPr>
        </p:nvSpPr>
        <p:spPr>
          <a:xfrm>
            <a:off x="11109960" y="5623560"/>
            <a:ext cx="914400" cy="1060704"/>
          </a:xfrm>
          <a:blipFill>
            <a:blip r:embed="rId2"/>
            <a:stretch>
              <a:fillRect/>
            </a:stretch>
          </a:blip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101861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Ruedi Reservoir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800"/>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47B7B7D0-879D-374E-A7E4-3ED454D490B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8" name="Subtitle 2">
            <a:extLst>
              <a:ext uri="{FF2B5EF4-FFF2-40B4-BE49-F238E27FC236}">
                <a16:creationId xmlns:a16="http://schemas.microsoft.com/office/drawing/2014/main" id="{48AE7656-E318-B746-8E3C-1A175B203DBE}"/>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9" name="Picture 8" descr="Reclamation Logo with a shield of a dam with water coming over it.">
            <a:extLst>
              <a:ext uri="{FF2B5EF4-FFF2-40B4-BE49-F238E27FC236}">
                <a16:creationId xmlns:a16="http://schemas.microsoft.com/office/drawing/2014/main" id="{EA3A73DA-679F-074A-96C1-E615A9DB6204}"/>
              </a:ext>
            </a:extLst>
          </p:cNvPr>
          <p:cNvPicPr>
            <a:picLocks noChangeAspect="1"/>
          </p:cNvPicPr>
          <p:nvPr userDrawn="1"/>
        </p:nvPicPr>
        <p:blipFill>
          <a:blip r:embed="rId3"/>
          <a:stretch>
            <a:fillRect/>
          </a:stretch>
        </p:blipFill>
        <p:spPr>
          <a:xfrm>
            <a:off x="314960" y="214417"/>
            <a:ext cx="3657600" cy="1160585"/>
          </a:xfrm>
          <a:prstGeom prst="rect">
            <a:avLst/>
          </a:prstGeom>
        </p:spPr>
      </p:pic>
    </p:spTree>
    <p:extLst>
      <p:ext uri="{BB962C8B-B14F-4D97-AF65-F5344CB8AC3E}">
        <p14:creationId xmlns:p14="http://schemas.microsoft.com/office/powerpoint/2010/main" val="645968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n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3127"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7" name="Title 1">
            <a:extLst>
              <a:ext uri="{FF2B5EF4-FFF2-40B4-BE49-F238E27FC236}">
                <a16:creationId xmlns:a16="http://schemas.microsoft.com/office/drawing/2014/main" id="{5F992ED3-6486-3F44-8241-DDD3830323F7}"/>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60D132B6-583F-954B-A61C-A25D49DF5815}"/>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8" name="Picture 7" descr="Reclamation Logo with a shield of a dam with water coming over it.">
            <a:extLst>
              <a:ext uri="{FF2B5EF4-FFF2-40B4-BE49-F238E27FC236}">
                <a16:creationId xmlns:a16="http://schemas.microsoft.com/office/drawing/2014/main" id="{DD72EDF4-091B-2B46-BA4B-248CDA98F0F2}"/>
              </a:ext>
            </a:extLst>
          </p:cNvPr>
          <p:cNvPicPr>
            <a:picLocks noChangeAspect="1"/>
          </p:cNvPicPr>
          <p:nvPr userDrawn="1"/>
        </p:nvPicPr>
        <p:blipFill>
          <a:blip r:embed="rId3"/>
          <a:stretch>
            <a:fillRect/>
          </a:stretch>
        </p:blipFill>
        <p:spPr>
          <a:xfrm>
            <a:off x="314960" y="133735"/>
            <a:ext cx="3657600" cy="1160585"/>
          </a:xfrm>
          <a:prstGeom prst="rect">
            <a:avLst/>
          </a:prstGeom>
        </p:spPr>
      </p:pic>
    </p:spTree>
    <p:extLst>
      <p:ext uri="{BB962C8B-B14F-4D97-AF65-F5344CB8AC3E}">
        <p14:creationId xmlns:p14="http://schemas.microsoft.com/office/powerpoint/2010/main" val="245919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Powerline 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3" name="Subtitle 2"/>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pic>
        <p:nvPicPr>
          <p:cNvPr id="7" name="Picture 6" descr="Reclamation logo with a shield of a dam with water flowing over it.">
            <a:extLst>
              <a:ext uri="{FF2B5EF4-FFF2-40B4-BE49-F238E27FC236}">
                <a16:creationId xmlns:a16="http://schemas.microsoft.com/office/drawing/2014/main" id="{6248D53A-3267-2044-9336-32DCEC320664}"/>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2417454989"/>
      </p:ext>
    </p:extLst>
  </p:cSld>
  <p:clrMapOvr>
    <a:masterClrMapping/>
  </p:clrMapOvr>
  <p:extLst>
    <p:ext uri="{DCECCB84-F9BA-43D5-87BE-67443E8EF086}">
      <p15:sldGuideLst xmlns:p15="http://schemas.microsoft.com/office/powerpoint/2012/main">
        <p15:guide id="1" orient="horz" pos="144" userDrawn="1">
          <p15:clr>
            <a:srgbClr val="FBAE40"/>
          </p15:clr>
        </p15:guide>
        <p15:guide id="2" pos="1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ydropower Generation Title Slide">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3518" y="6400799"/>
            <a:ext cx="2743200" cy="365125"/>
          </a:xfrm>
        </p:spPr>
        <p:txBody>
          <a:bodyPr/>
          <a:lstStyle>
            <a:lvl1pPr algn="l">
              <a:defRPr b="1" i="0">
                <a:solidFill>
                  <a:schemeClr val="bg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
        <p:nvSpPr>
          <p:cNvPr id="8" name="Title 1">
            <a:extLst>
              <a:ext uri="{FF2B5EF4-FFF2-40B4-BE49-F238E27FC236}">
                <a16:creationId xmlns:a16="http://schemas.microsoft.com/office/drawing/2014/main" id="{A90E6C8A-89DB-1747-B47D-DD150185ADD4}"/>
              </a:ext>
            </a:extLst>
          </p:cNvPr>
          <p:cNvSpPr>
            <a:spLocks noGrp="1"/>
          </p:cNvSpPr>
          <p:nvPr>
            <p:ph type="ctrTitle" hasCustomPrompt="1"/>
          </p:nvPr>
        </p:nvSpPr>
        <p:spPr>
          <a:xfrm>
            <a:off x="638175" y="1544013"/>
            <a:ext cx="9144000" cy="2387600"/>
          </a:xfrm>
          <a:effectLst>
            <a:outerShdw blurRad="50800" dist="38100" dir="2700000" algn="tl" rotWithShape="0">
              <a:prstClr val="black">
                <a:alpha val="40000"/>
              </a:prstClr>
            </a:outerShdw>
          </a:effectLst>
        </p:spPr>
        <p:txBody>
          <a:bodyPr anchor="b"/>
          <a:lstStyle>
            <a:lvl1pPr algn="l">
              <a:defRPr sz="6000" b="1" i="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stStyle>
          <a:p>
            <a:r>
              <a:rPr lang="en-US"/>
              <a:t>Title</a:t>
            </a:r>
            <a:br>
              <a:rPr lang="en-US"/>
            </a:br>
            <a:r>
              <a:rPr lang="en-US"/>
              <a:t>No more than two lines</a:t>
            </a:r>
          </a:p>
        </p:txBody>
      </p:sp>
      <p:sp>
        <p:nvSpPr>
          <p:cNvPr id="9" name="Subtitle 2">
            <a:extLst>
              <a:ext uri="{FF2B5EF4-FFF2-40B4-BE49-F238E27FC236}">
                <a16:creationId xmlns:a16="http://schemas.microsoft.com/office/drawing/2014/main" id="{485A008C-26E4-E547-9FC4-A81234CDB78A}"/>
              </a:ext>
            </a:extLst>
          </p:cNvPr>
          <p:cNvSpPr>
            <a:spLocks noGrp="1"/>
          </p:cNvSpPr>
          <p:nvPr>
            <p:ph type="subTitle" idx="1" hasCustomPrompt="1"/>
          </p:nvPr>
        </p:nvSpPr>
        <p:spPr>
          <a:xfrm>
            <a:off x="638175" y="4023688"/>
            <a:ext cx="9144000" cy="1655762"/>
          </a:xfrm>
          <a:effectLst>
            <a:outerShdw blurRad="50800" dist="38100" dir="2700000" algn="tl" rotWithShape="0">
              <a:prstClr val="black">
                <a:alpha val="40000"/>
              </a:prstClr>
            </a:outerShdw>
          </a:effectLst>
        </p:spPr>
        <p:txBody>
          <a:bodyPr/>
          <a:lstStyle>
            <a:lvl1pPr marL="0" indent="0" algn="l">
              <a:buNone/>
              <a:defRPr sz="3200" b="1" i="0" baseline="0">
                <a:solidFill>
                  <a:schemeClr val="bg1"/>
                </a:solidFill>
                <a:effectLst>
                  <a:outerShdw blurRad="38100" dist="38100" dir="2700000" algn="tl">
                    <a:srgbClr val="000000">
                      <a:alpha val="43137"/>
                    </a:srgbClr>
                  </a:outerShdw>
                </a:effectLst>
                <a:latin typeface="Segoe UI Semibold" panose="020B0502040204020203" pitchFamily="34" charset="0"/>
                <a:ea typeface="Segoe UI Semibold" panose="020B0502040204020203" pitchFamily="34" charset="0"/>
                <a:cs typeface="Segoe UI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goes here</a:t>
            </a:r>
            <a:br>
              <a:rPr lang="en-US"/>
            </a:br>
            <a:r>
              <a:rPr lang="en-US"/>
              <a:t>No more than two lines</a:t>
            </a:r>
          </a:p>
        </p:txBody>
      </p:sp>
      <p:pic>
        <p:nvPicPr>
          <p:cNvPr id="7" name="Picture 6" descr="Reclamation logo with a shield of a dam with water flowing over it.">
            <a:extLst>
              <a:ext uri="{FF2B5EF4-FFF2-40B4-BE49-F238E27FC236}">
                <a16:creationId xmlns:a16="http://schemas.microsoft.com/office/drawing/2014/main" id="{13A1E567-7374-1945-BE9E-4D0CE5C1E558}"/>
              </a:ext>
            </a:extLst>
          </p:cNvPr>
          <p:cNvPicPr>
            <a:picLocks noChangeAspect="1"/>
          </p:cNvPicPr>
          <p:nvPr userDrawn="1"/>
        </p:nvPicPr>
        <p:blipFill>
          <a:blip r:embed="rId3"/>
          <a:stretch>
            <a:fillRect/>
          </a:stretch>
        </p:blipFill>
        <p:spPr>
          <a:xfrm>
            <a:off x="319741" y="235913"/>
            <a:ext cx="3657600" cy="1199786"/>
          </a:xfrm>
          <a:prstGeom prst="rect">
            <a:avLst/>
          </a:prstGeom>
        </p:spPr>
      </p:pic>
    </p:spTree>
    <p:extLst>
      <p:ext uri="{BB962C8B-B14F-4D97-AF65-F5344CB8AC3E}">
        <p14:creationId xmlns:p14="http://schemas.microsoft.com/office/powerpoint/2010/main" val="3754464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theme" Target="../theme/theme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365125"/>
            <a:ext cx="1170432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228600" y="1825625"/>
            <a:ext cx="1170432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400800"/>
            <a:ext cx="4114800" cy="365125"/>
          </a:xfrm>
          <a:prstGeom prst="rect">
            <a:avLst/>
          </a:prstGeom>
        </p:spPr>
        <p:txBody>
          <a:bodyPr vert="horz" lIns="91440" tIns="45720" rIns="91440" bIns="45720" rtlCol="0" anchor="ctr"/>
          <a:lstStyle>
            <a:lvl1pPr algn="ctr">
              <a:defRPr sz="1200"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endParaRPr lang="en-US"/>
          </a:p>
        </p:txBody>
      </p:sp>
      <p:sp>
        <p:nvSpPr>
          <p:cNvPr id="6" name="Slide Number Placeholder 5"/>
          <p:cNvSpPr>
            <a:spLocks noGrp="1"/>
          </p:cNvSpPr>
          <p:nvPr>
            <p:ph type="sldNum" sz="quarter" idx="4"/>
          </p:nvPr>
        </p:nvSpPr>
        <p:spPr>
          <a:xfrm>
            <a:off x="130409" y="6394663"/>
            <a:ext cx="2743200" cy="365125"/>
          </a:xfrm>
          <a:prstGeom prst="rect">
            <a:avLst/>
          </a:prstGeom>
        </p:spPr>
        <p:txBody>
          <a:bodyPr vert="horz" lIns="91440" tIns="45720" rIns="91440" bIns="45720" rtlCol="0" anchor="ctr"/>
          <a:lstStyle>
            <a:lvl1pPr algn="l">
              <a:defRPr sz="1200" b="1" i="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fld id="{A1D9053B-8DB2-EA4A-A9CF-0F8FB54823AA}" type="slidenum">
              <a:rPr lang="en-US" smtClean="0"/>
              <a:pPr/>
              <a:t>‹#›</a:t>
            </a:fld>
            <a:endParaRPr lang="en-US"/>
          </a:p>
        </p:txBody>
      </p:sp>
    </p:spTree>
    <p:extLst>
      <p:ext uri="{BB962C8B-B14F-4D97-AF65-F5344CB8AC3E}">
        <p14:creationId xmlns:p14="http://schemas.microsoft.com/office/powerpoint/2010/main" val="2142138816"/>
      </p:ext>
    </p:extLst>
  </p:cSld>
  <p:clrMap bg1="lt1" tx1="dk1" bg2="lt2" tx2="dk2" accent1="accent1" accent2="accent2" accent3="accent3" accent4="accent4" accent5="accent5" accent6="accent6" hlink="hlink" folHlink="folHlink"/>
  <p:sldLayoutIdLst>
    <p:sldLayoutId id="2147483671" r:id="rId1"/>
    <p:sldLayoutId id="2147483696" r:id="rId2"/>
    <p:sldLayoutId id="2147483697" r:id="rId3"/>
    <p:sldLayoutId id="2147483674" r:id="rId4"/>
    <p:sldLayoutId id="2147483675" r:id="rId5"/>
    <p:sldLayoutId id="2147483698" r:id="rId6"/>
    <p:sldLayoutId id="2147483699" r:id="rId7"/>
    <p:sldLayoutId id="2147483700" r:id="rId8"/>
    <p:sldLayoutId id="2147483701" r:id="rId9"/>
    <p:sldLayoutId id="2147483702" r:id="rId10"/>
    <p:sldLayoutId id="2147483703" r:id="rId11"/>
    <p:sldLayoutId id="2147483704" r:id="rId12"/>
    <p:sldLayoutId id="2147483687" r:id="rId13"/>
    <p:sldLayoutId id="2147483688" r:id="rId14"/>
    <p:sldLayoutId id="2147483689" r:id="rId15"/>
    <p:sldLayoutId id="2147483694" r:id="rId16"/>
    <p:sldLayoutId id="2147483690" r:id="rId17"/>
    <p:sldLayoutId id="2147483691" r:id="rId18"/>
    <p:sldLayoutId id="2147483692" r:id="rId19"/>
    <p:sldLayoutId id="2147483693" r:id="rId20"/>
    <p:sldLayoutId id="2147483695" r:id="rId21"/>
    <p:sldLayoutId id="2147483705" r:id="rId22"/>
    <p:sldLayoutId id="2147483706" r:id="rId23"/>
  </p:sldLayoutIdLst>
  <p:hf sldNum="0" hdr="0" dt="0"/>
  <p:txStyles>
    <p:titleStyle>
      <a:lvl1pPr algn="l" defTabSz="914400" rtl="0" eaLnBrk="1" latinLnBrk="0" hangingPunct="1">
        <a:lnSpc>
          <a:spcPct val="90000"/>
        </a:lnSpc>
        <a:spcBef>
          <a:spcPct val="0"/>
        </a:spcBef>
        <a:buNone/>
        <a:defRPr sz="4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p:titleStyle>
    <p:body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9053B-8DB2-EA4A-A9CF-0F8FB54823AA}" type="slidenum">
              <a:rPr lang="en-US" smtClean="0"/>
              <a:pPr/>
              <a:t>‹#›</a:t>
            </a:fld>
            <a:endParaRPr lang="en-US"/>
          </a:p>
        </p:txBody>
      </p:sp>
    </p:spTree>
    <p:extLst>
      <p:ext uri="{BB962C8B-B14F-4D97-AF65-F5344CB8AC3E}">
        <p14:creationId xmlns:p14="http://schemas.microsoft.com/office/powerpoint/2010/main" val="385051461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660" r:id="rId13"/>
    <p:sldLayoutId id="2147483662" r:id="rId14"/>
    <p:sldLayoutId id="2147483664" r:id="rId15"/>
    <p:sldLayoutId id="2147483668" r:id="rId16"/>
    <p:sldLayoutId id="2147483669" r:id="rId17"/>
    <p:sldLayoutId id="2147483672" r:id="rId18"/>
    <p:sldLayoutId id="2147483673" r:id="rId19"/>
    <p:sldLayoutId id="2147483676"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745" r:id="rId29"/>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33481B-221B-FA55-2573-97F811DB0A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21BA21-F5C7-16ED-01B7-31664E9E14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CF9990-7D20-58BB-3C37-D34C3A814D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4B65BB-86FC-42FF-8421-E995E8AE85CB}" type="datetimeFigureOut">
              <a:rPr lang="en-US" smtClean="0"/>
              <a:t>7/21/2026</a:t>
            </a:fld>
            <a:endParaRPr lang="en-US"/>
          </a:p>
        </p:txBody>
      </p:sp>
      <p:sp>
        <p:nvSpPr>
          <p:cNvPr id="5" name="Footer Placeholder 4">
            <a:extLst>
              <a:ext uri="{FF2B5EF4-FFF2-40B4-BE49-F238E27FC236}">
                <a16:creationId xmlns:a16="http://schemas.microsoft.com/office/drawing/2014/main" id="{C9473FEF-DFB1-7C73-193D-CA43D97EC7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116BB1A-3B9C-1B40-63A5-8DB4462AC9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2F0ECA-E99C-4E14-9DB2-242B9C4A8707}" type="slidenum">
              <a:rPr lang="en-US" smtClean="0"/>
              <a:t>‹#›</a:t>
            </a:fld>
            <a:endParaRPr lang="en-US"/>
          </a:p>
        </p:txBody>
      </p:sp>
    </p:spTree>
    <p:extLst>
      <p:ext uri="{BB962C8B-B14F-4D97-AF65-F5344CB8AC3E}">
        <p14:creationId xmlns:p14="http://schemas.microsoft.com/office/powerpoint/2010/main" val="3836654745"/>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67.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5.xml"/></Relationships>
</file>

<file path=ppt/slides/_rels/slide38.xml.rels><?xml version="1.0" encoding="UTF-8" standalone="yes"?>
<Relationships xmlns="http://schemas.openxmlformats.org/package/2006/relationships"><Relationship Id="rId3" Type="http://schemas.openxmlformats.org/officeDocument/2006/relationships/hyperlink" Target="https://sam.gov/content/entity-registration" TargetMode="External"/><Relationship Id="rId7"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65.xml"/><Relationship Id="rId4" Type="http://schemas.openxmlformats.org/officeDocument/2006/relationships/hyperlink" Target="https://www.grants.gov/web/grants/applicants/registration.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430_58BB9E0F.xml"/><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hyperlink" Target="https://www.usbr.gov/watersmart" TargetMode="Externa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42B_F39543C8.xml"/><Relationship Id="rId2" Type="http://schemas.openxmlformats.org/officeDocument/2006/relationships/notesSlide" Target="../notesSlides/notesSlide45.xml"/><Relationship Id="rId1" Type="http://schemas.openxmlformats.org/officeDocument/2006/relationships/slideLayout" Target="../slideLayouts/slideLayout11.xml"/><Relationship Id="rId6" Type="http://schemas.openxmlformats.org/officeDocument/2006/relationships/hyperlink" Target="https://outlook.office365.com/book/ReclamationWaterSMARTProgram@doimspp.onmicrosoft.com/?ismsaljsauthenabled=true" TargetMode="External"/><Relationship Id="rId5" Type="http://schemas.openxmlformats.org/officeDocument/2006/relationships/image" Target="../media/image61.png"/><Relationship Id="rId4" Type="http://schemas.openxmlformats.org/officeDocument/2006/relationships/hyperlink" Target="mailto:ktucker@usbr.gov"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36F0E-2CBE-A335-8359-2FE44392BFA9}"/>
              </a:ext>
            </a:extLst>
          </p:cNvPr>
          <p:cNvSpPr>
            <a:spLocks noGrp="1"/>
          </p:cNvSpPr>
          <p:nvPr>
            <p:ph type="ctrTitle"/>
          </p:nvPr>
        </p:nvSpPr>
        <p:spPr>
          <a:xfrm>
            <a:off x="638175" y="1779926"/>
            <a:ext cx="9914282" cy="2387600"/>
          </a:xfrm>
        </p:spPr>
        <p:txBody>
          <a:bodyPr/>
          <a:lstStyle/>
          <a:p>
            <a:r>
              <a:rPr lang="en-US">
                <a:latin typeface="Segoe UI Semibold"/>
                <a:cs typeface="Segoe UI Semibold"/>
              </a:rPr>
              <a:t>WaterSMART</a:t>
            </a:r>
            <a:br>
              <a:rPr lang="en-US"/>
            </a:br>
            <a:r>
              <a:rPr lang="en-US"/>
              <a:t>Cooperative Watershed Management Program</a:t>
            </a:r>
          </a:p>
        </p:txBody>
      </p:sp>
      <p:sp>
        <p:nvSpPr>
          <p:cNvPr id="3" name="Subtitle 2">
            <a:extLst>
              <a:ext uri="{FF2B5EF4-FFF2-40B4-BE49-F238E27FC236}">
                <a16:creationId xmlns:a16="http://schemas.microsoft.com/office/drawing/2014/main" id="{365C1136-FB28-3EA9-E89E-5660A5BFE40B}"/>
              </a:ext>
            </a:extLst>
          </p:cNvPr>
          <p:cNvSpPr>
            <a:spLocks noGrp="1"/>
          </p:cNvSpPr>
          <p:nvPr>
            <p:ph type="subTitle" idx="1"/>
          </p:nvPr>
        </p:nvSpPr>
        <p:spPr>
          <a:xfrm>
            <a:off x="638175" y="4742879"/>
            <a:ext cx="9144000" cy="1655762"/>
          </a:xfrm>
        </p:spPr>
        <p:txBody>
          <a:bodyPr vert="horz" lIns="91440" tIns="45720" rIns="91440" bIns="45720" rtlCol="0" anchor="t">
            <a:noAutofit/>
          </a:bodyPr>
          <a:lstStyle/>
          <a:p>
            <a:r>
              <a:rPr lang="en-US">
                <a:latin typeface="Segoe UI Semibold"/>
                <a:cs typeface="Segoe UI Semibold"/>
              </a:rPr>
              <a:t>Funding Opportunity Webinar</a:t>
            </a:r>
          </a:p>
          <a:p>
            <a:r>
              <a:rPr lang="en-US">
                <a:latin typeface="Segoe UI Semibold"/>
                <a:cs typeface="Segoe UI Semibold"/>
              </a:rPr>
              <a:t>July 21, 2026</a:t>
            </a:r>
          </a:p>
        </p:txBody>
      </p:sp>
    </p:spTree>
    <p:extLst>
      <p:ext uri="{BB962C8B-B14F-4D97-AF65-F5344CB8AC3E}">
        <p14:creationId xmlns:p14="http://schemas.microsoft.com/office/powerpoint/2010/main" val="4152900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0233-9B92-8C1C-AC60-BA526D0C575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006C370-1F85-4F05-DDED-096AB30AA03A}"/>
              </a:ext>
            </a:extLst>
          </p:cNvPr>
          <p:cNvPicPr>
            <a:picLocks noChangeAspect="1"/>
          </p:cNvPicPr>
          <p:nvPr/>
        </p:nvPicPr>
        <p:blipFill>
          <a:blip r:embed="rId3"/>
          <a:stretch>
            <a:fillRect/>
          </a:stretch>
        </p:blipFill>
        <p:spPr>
          <a:xfrm>
            <a:off x="6698808" y="-182880"/>
            <a:ext cx="5642544" cy="7242048"/>
          </a:xfrm>
          <a:prstGeom prst="rect">
            <a:avLst/>
          </a:prstGeom>
        </p:spPr>
      </p:pic>
      <p:sp>
        <p:nvSpPr>
          <p:cNvPr id="5" name="Title 4">
            <a:extLst>
              <a:ext uri="{FF2B5EF4-FFF2-40B4-BE49-F238E27FC236}">
                <a16:creationId xmlns:a16="http://schemas.microsoft.com/office/drawing/2014/main" id="{5A9F94A3-3CAE-1D51-ECFF-40F7A73FAC4A}"/>
              </a:ext>
            </a:extLst>
          </p:cNvPr>
          <p:cNvSpPr>
            <a:spLocks noGrp="1"/>
          </p:cNvSpPr>
          <p:nvPr>
            <p:ph type="title"/>
          </p:nvPr>
        </p:nvSpPr>
        <p:spPr>
          <a:xfrm>
            <a:off x="158891" y="266071"/>
            <a:ext cx="6539917" cy="629069"/>
          </a:xfrm>
        </p:spPr>
        <p:txBody>
          <a:bodyPr/>
          <a:lstStyle/>
          <a:p>
            <a:pPr marL="0" indent="0">
              <a:buNone/>
            </a:pPr>
            <a:r>
              <a:rPr lang="en-US" sz="3600">
                <a:latin typeface="Segoe UI Semibold"/>
                <a:cs typeface="Segoe UI Semibold"/>
              </a:rPr>
              <a:t>Program Overview</a:t>
            </a:r>
          </a:p>
        </p:txBody>
      </p:sp>
      <p:sp>
        <p:nvSpPr>
          <p:cNvPr id="6" name="Content Placeholder 5">
            <a:extLst>
              <a:ext uri="{FF2B5EF4-FFF2-40B4-BE49-F238E27FC236}">
                <a16:creationId xmlns:a16="http://schemas.microsoft.com/office/drawing/2014/main" id="{D298F41E-3EDF-9A60-7184-D4BCE25EAC07}"/>
              </a:ext>
            </a:extLst>
          </p:cNvPr>
          <p:cNvSpPr>
            <a:spLocks noGrp="1"/>
          </p:cNvSpPr>
          <p:nvPr>
            <p:ph type="body" sz="half" idx="2"/>
          </p:nvPr>
        </p:nvSpPr>
        <p:spPr>
          <a:xfrm>
            <a:off x="77971" y="1136591"/>
            <a:ext cx="6375080" cy="5455338"/>
          </a:xfrm>
        </p:spPr>
        <p:txBody>
          <a:bodyPr vert="horz" lIns="91440" tIns="45720" rIns="91440" bIns="45720" rtlCol="0" anchor="t">
            <a:noAutofit/>
          </a:bodyPr>
          <a:lstStyle/>
          <a:p>
            <a:pPr marL="0" marR="0" lvl="0" indent="0" algn="l" defTabSz="914400" rtl="0" eaLnBrk="1" fontAlgn="auto" latinLnBrk="0" hangingPunct="1">
              <a:lnSpc>
                <a:spcPct val="90000"/>
              </a:lnSpc>
              <a:spcBef>
                <a:spcPts val="2400"/>
              </a:spcBef>
              <a:spcAft>
                <a:spcPts val="0"/>
              </a:spcAft>
              <a:buClrTx/>
              <a:buSzTx/>
              <a:buFont typeface="Arial"/>
              <a:buNone/>
              <a:tabLst/>
              <a:defRPr/>
            </a:pPr>
            <a:r>
              <a:rPr kumimoji="0" lang="en-US" sz="2400" b="0" i="0" u="none" strike="noStrike" kern="1200" cap="none" spc="0" normalizeH="0" baseline="0" noProof="0">
                <a:ln>
                  <a:noFill/>
                </a:ln>
                <a:solidFill>
                  <a:srgbClr val="003E51"/>
                </a:solidFill>
                <a:effectLst/>
                <a:uLnTx/>
                <a:uFillTx/>
                <a:latin typeface="Segoe UI Semibold" panose="020B0702040204020203" pitchFamily="34" charset="0"/>
                <a:cs typeface="Segoe UI Semibold" panose="020B0702040204020203" pitchFamily="34" charset="0"/>
              </a:rPr>
              <a:t>Program Implementation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000" b="0" i="0" u="none" strike="noStrike" kern="1200" cap="none" spc="0" normalizeH="0" baseline="0" noProof="0">
                <a:ln>
                  <a:noFill/>
                </a:ln>
                <a:solidFill>
                  <a:srgbClr val="003E51"/>
                </a:solidFill>
                <a:effectLst/>
                <a:uLnTx/>
                <a:uFillTx/>
                <a:latin typeface="Segoe UI "/>
                <a:cs typeface="Segoe UI Semibold" panose="020B0502040204020203" pitchFamily="34" charset="0"/>
              </a:rPr>
              <a:t>Cooperative Watershed Management Act appropriations are allocated under two funding opportunities:</a:t>
            </a:r>
          </a:p>
          <a:p>
            <a:pPr marL="342900" indent="-342900">
              <a:spcBef>
                <a:spcPts val="1800"/>
              </a:spcBef>
              <a:buFont typeface="Arial" panose="020B0604020202020204" pitchFamily="34" charset="0"/>
              <a:buChar char="•"/>
              <a:defRPr/>
            </a:pPr>
            <a:r>
              <a:rPr kumimoji="0" lang="en-US" sz="2200" b="0" i="0" u="none" strike="noStrike" kern="1200" cap="none" spc="0" normalizeH="0" baseline="0" noProof="0">
                <a:ln>
                  <a:noFill/>
                </a:ln>
                <a:solidFill>
                  <a:srgbClr val="003E51"/>
                </a:solidFill>
                <a:effectLst/>
                <a:uLnTx/>
                <a:uFillTx/>
                <a:latin typeface="Segoe UI Semibold" panose="020B0702040204020203" pitchFamily="34" charset="0"/>
                <a:cs typeface="Segoe UI Semibold" panose="020B0702040204020203" pitchFamily="34" charset="0"/>
              </a:rPr>
              <a:t>Cooperative Watershed Management Program (Phase I)</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US" sz="1800" b="0" i="0" u="none" strike="noStrike" kern="1200" cap="none" spc="0" normalizeH="0" baseline="0" noProof="0">
                <a:ln>
                  <a:noFill/>
                </a:ln>
                <a:solidFill>
                  <a:srgbClr val="003E51"/>
                </a:solidFill>
                <a:effectLst/>
                <a:uLnTx/>
                <a:uFillTx/>
                <a:latin typeface="Segoe UI" panose="020B0502040204020203" pitchFamily="34" charset="0"/>
                <a:cs typeface="Segoe UI" panose="020B0502040204020203" pitchFamily="34" charset="0"/>
              </a:rPr>
              <a:t>Supports w</a:t>
            </a:r>
            <a:r>
              <a:rPr kumimoji="0" lang="en-US" sz="1800" b="0" i="0" u="none" strike="noStrike" kern="1200" cap="none" spc="0" normalizeH="0" baseline="0" noProof="0">
                <a:ln>
                  <a:noFill/>
                </a:ln>
                <a:solidFill>
                  <a:srgbClr val="003E51"/>
                </a:solidFill>
                <a:effectLst/>
                <a:uLnTx/>
                <a:uFillTx/>
                <a:latin typeface="Segoe UI "/>
                <a:cs typeface="Segoe UI Semibold" panose="020B0502040204020203" pitchFamily="34" charset="0"/>
              </a:rPr>
              <a:t>atershed group development, watershed management planning, and the design of on-the-ground watershed management projects</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US" sz="1600" b="0" i="0" u="none" strike="noStrike" kern="1200" cap="none" spc="0" normalizeH="0" baseline="0" noProof="0">
              <a:ln>
                <a:noFill/>
              </a:ln>
              <a:solidFill>
                <a:srgbClr val="003E51"/>
              </a:solidFill>
              <a:effectLst/>
              <a:uLnTx/>
              <a:uFillTx/>
              <a:latin typeface="Segoe UI Semibold" panose="020B0702040204020203" pitchFamily="34" charset="0"/>
              <a:cs typeface="Segoe UI Semibold" panose="020B0702040204020203" pitchFamily="34" charset="0"/>
            </a:endParaRPr>
          </a:p>
          <a:p>
            <a:pPr marL="342900" indent="-342900">
              <a:spcBef>
                <a:spcPts val="500"/>
              </a:spcBef>
              <a:buFont typeface="Arial" panose="020B0604020202020204" pitchFamily="34" charset="0"/>
              <a:buChar char="•"/>
              <a:defRPr/>
            </a:pPr>
            <a:r>
              <a:rPr kumimoji="0" lang="en-US" sz="2200" b="0" i="0" u="none" strike="noStrike" kern="1200" cap="none" spc="0" normalizeH="0" baseline="0" noProof="0">
                <a:ln>
                  <a:noFill/>
                </a:ln>
                <a:solidFill>
                  <a:srgbClr val="003E51"/>
                </a:solidFill>
                <a:effectLst/>
                <a:uLnTx/>
                <a:uFillTx/>
                <a:latin typeface="Segoe UI Semibold" panose="020B0702040204020203" pitchFamily="34" charset="0"/>
                <a:cs typeface="Segoe UI Semibold" panose="020B0702040204020203" pitchFamily="34" charset="0"/>
              </a:rPr>
              <a:t>Enhancing Water Resources Projects (Phase II)</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r>
              <a:rPr kumimoji="0" lang="en-US" sz="1800" b="0" i="0" u="none" strike="noStrike" kern="1200" cap="none" spc="0" normalizeH="0" baseline="0" noProof="0">
                <a:ln>
                  <a:noFill/>
                </a:ln>
                <a:solidFill>
                  <a:srgbClr val="003E51"/>
                </a:solidFill>
                <a:effectLst/>
                <a:uLnTx/>
                <a:uFillTx/>
                <a:latin typeface="Segoe UI" panose="020B0502040204020203" pitchFamily="34" charset="0"/>
                <a:cs typeface="Segoe UI" panose="020B0502040204020203" pitchFamily="34" charset="0"/>
              </a:rPr>
              <a:t>On-the-ground implementation of watershed management projects.</a:t>
            </a:r>
          </a:p>
          <a:p>
            <a:pPr lvl="1"/>
            <a:endParaRPr lang="en-US" sz="1800"/>
          </a:p>
          <a:p>
            <a:pPr lvl="1"/>
            <a:endParaRPr lang="en-US" sz="1800"/>
          </a:p>
          <a:p>
            <a:endParaRPr lang="en-US" sz="2200"/>
          </a:p>
        </p:txBody>
      </p:sp>
      <p:sp>
        <p:nvSpPr>
          <p:cNvPr id="3" name="Text Placeholder 2">
            <a:extLst>
              <a:ext uri="{FF2B5EF4-FFF2-40B4-BE49-F238E27FC236}">
                <a16:creationId xmlns:a16="http://schemas.microsoft.com/office/drawing/2014/main" id="{E3F040A7-F607-842B-C385-29E2843AC728}"/>
              </a:ext>
            </a:extLst>
          </p:cNvPr>
          <p:cNvSpPr>
            <a:spLocks noGrp="1"/>
          </p:cNvSpPr>
          <p:nvPr>
            <p:ph type="body" sz="quarter" idx="14"/>
          </p:nvPr>
        </p:nvSpPr>
        <p:spPr>
          <a:xfrm>
            <a:off x="10993468" y="5531225"/>
            <a:ext cx="914400" cy="1060704"/>
          </a:xfrm>
        </p:spPr>
        <p:txBody>
          <a:bodyPr/>
          <a:lstStyle/>
          <a:p>
            <a:endParaRPr lang="en-US"/>
          </a:p>
        </p:txBody>
      </p:sp>
    </p:spTree>
    <p:extLst>
      <p:ext uri="{BB962C8B-B14F-4D97-AF65-F5344CB8AC3E}">
        <p14:creationId xmlns:p14="http://schemas.microsoft.com/office/powerpoint/2010/main" val="3830727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B1E6-34A8-3BFD-9CAC-1832C44554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693B2-8252-4BA4-1A6E-668DA7AF7760}"/>
              </a:ext>
            </a:extLst>
          </p:cNvPr>
          <p:cNvSpPr>
            <a:spLocks noGrp="1"/>
          </p:cNvSpPr>
          <p:nvPr>
            <p:ph type="ctrTitle"/>
          </p:nvPr>
        </p:nvSpPr>
        <p:spPr>
          <a:xfrm>
            <a:off x="294906" y="4084545"/>
            <a:ext cx="9144000" cy="2387600"/>
          </a:xfrm>
        </p:spPr>
        <p:txBody>
          <a:bodyPr/>
          <a:lstStyle/>
          <a:p>
            <a:r>
              <a:rPr lang="en-US"/>
              <a:t>Funding Opportunity Overview</a:t>
            </a:r>
          </a:p>
        </p:txBody>
      </p:sp>
    </p:spTree>
    <p:extLst>
      <p:ext uri="{BB962C8B-B14F-4D97-AF65-F5344CB8AC3E}">
        <p14:creationId xmlns:p14="http://schemas.microsoft.com/office/powerpoint/2010/main" val="740425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0DE6BA7-96FE-3E0F-23F4-19BEF0A507B2}"/>
              </a:ext>
            </a:extLst>
          </p:cNvPr>
          <p:cNvPicPr>
            <a:picLocks noChangeAspect="1"/>
          </p:cNvPicPr>
          <p:nvPr/>
        </p:nvPicPr>
        <p:blipFill>
          <a:blip r:embed="rId3"/>
          <a:stretch>
            <a:fillRect/>
          </a:stretch>
        </p:blipFill>
        <p:spPr>
          <a:xfrm>
            <a:off x="6401688" y="-164592"/>
            <a:ext cx="6006063" cy="7223760"/>
          </a:xfrm>
          <a:prstGeom prst="rect">
            <a:avLst/>
          </a:prstGeom>
        </p:spPr>
      </p:pic>
      <p:sp>
        <p:nvSpPr>
          <p:cNvPr id="2" name="Title 1">
            <a:extLst>
              <a:ext uri="{FF2B5EF4-FFF2-40B4-BE49-F238E27FC236}">
                <a16:creationId xmlns:a16="http://schemas.microsoft.com/office/drawing/2014/main" id="{7FEECFB7-970E-4FDA-AC06-E8BF009605F6}"/>
              </a:ext>
            </a:extLst>
          </p:cNvPr>
          <p:cNvSpPr>
            <a:spLocks noGrp="1"/>
          </p:cNvSpPr>
          <p:nvPr>
            <p:ph type="title"/>
          </p:nvPr>
        </p:nvSpPr>
        <p:spPr>
          <a:xfrm>
            <a:off x="113414" y="60559"/>
            <a:ext cx="5676900" cy="1109358"/>
          </a:xfrm>
        </p:spPr>
        <p:txBody>
          <a:bodyPr/>
          <a:lstStyle/>
          <a:p>
            <a:r>
              <a:rPr lang="en-US" sz="3600" b="0">
                <a:latin typeface="Segoe UI Semibold"/>
                <a:cs typeface="Segoe UI Semibold"/>
              </a:rPr>
              <a:t>Funding Opportunity Objective</a:t>
            </a:r>
          </a:p>
        </p:txBody>
      </p:sp>
      <p:sp>
        <p:nvSpPr>
          <p:cNvPr id="3" name="Content Placeholder 2">
            <a:extLst>
              <a:ext uri="{FF2B5EF4-FFF2-40B4-BE49-F238E27FC236}">
                <a16:creationId xmlns:a16="http://schemas.microsoft.com/office/drawing/2014/main" id="{5C0EABFD-63ED-4965-A9F5-AB4CB496BF92}"/>
              </a:ext>
            </a:extLst>
          </p:cNvPr>
          <p:cNvSpPr>
            <a:spLocks noGrp="1"/>
          </p:cNvSpPr>
          <p:nvPr>
            <p:ph sz="half" idx="1"/>
          </p:nvPr>
        </p:nvSpPr>
        <p:spPr>
          <a:xfrm>
            <a:off x="113415" y="1410788"/>
            <a:ext cx="7334728" cy="5188241"/>
          </a:xfrm>
        </p:spPr>
        <p:txBody>
          <a:bodyPr vert="horz" lIns="91440" tIns="45720" rIns="91440" bIns="45720" rtlCol="0" anchor="t">
            <a:noAutofit/>
          </a:bodyPr>
          <a:lstStyle/>
          <a:p>
            <a:pPr marL="0" indent="0">
              <a:spcBef>
                <a:spcPts val="600"/>
              </a:spcBef>
              <a:buNone/>
            </a:pPr>
            <a:endParaRPr lang="en-US" sz="1000">
              <a:latin typeface="Segoe UI Semibold"/>
              <a:cs typeface="Segoe UI Semibold"/>
            </a:endParaRPr>
          </a:p>
          <a:p>
            <a:pPr lvl="1">
              <a:spcBef>
                <a:spcPts val="600"/>
              </a:spcBef>
            </a:pPr>
            <a:endParaRPr lang="en-US" sz="1800" b="0">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46AE05A9-5E39-4429-B3A4-D10A82FCB90E}"/>
              </a:ext>
            </a:extLst>
          </p:cNvPr>
          <p:cNvPicPr>
            <a:picLocks noChangeAspect="1"/>
          </p:cNvPicPr>
          <p:nvPr/>
        </p:nvPicPr>
        <p:blipFill>
          <a:blip r:embed="rId4"/>
          <a:stretch>
            <a:fillRect/>
          </a:stretch>
        </p:blipFill>
        <p:spPr>
          <a:xfrm>
            <a:off x="11081503" y="5659236"/>
            <a:ext cx="914479" cy="1060796"/>
          </a:xfrm>
          <a:prstGeom prst="rect">
            <a:avLst/>
          </a:prstGeom>
        </p:spPr>
      </p:pic>
      <p:sp>
        <p:nvSpPr>
          <p:cNvPr id="4" name="TextBox 3">
            <a:extLst>
              <a:ext uri="{FF2B5EF4-FFF2-40B4-BE49-F238E27FC236}">
                <a16:creationId xmlns:a16="http://schemas.microsoft.com/office/drawing/2014/main" id="{C2AD0D7E-AE9E-117A-BE76-DCE83522FED6}"/>
              </a:ext>
            </a:extLst>
          </p:cNvPr>
          <p:cNvSpPr txBox="1"/>
          <p:nvPr/>
        </p:nvSpPr>
        <p:spPr>
          <a:xfrm>
            <a:off x="113414" y="1588374"/>
            <a:ext cx="6288274" cy="8309967"/>
          </a:xfrm>
          <a:prstGeom prst="rect">
            <a:avLst/>
          </a:prstGeom>
          <a:noFill/>
        </p:spPr>
        <p:txBody>
          <a:bodyPr wrap="square" rtlCol="0">
            <a:spAutoFit/>
          </a:bodyPr>
          <a:lstStyle/>
          <a:p>
            <a:r>
              <a:rPr lang="en-US" sz="2000">
                <a:solidFill>
                  <a:srgbClr val="003E51"/>
                </a:solidFill>
                <a:latin typeface="Segoe UI Semibold" panose="020B0702040204020203" pitchFamily="34" charset="0"/>
                <a:cs typeface="Segoe UI Semibold" panose="020B0702040204020203" pitchFamily="34" charset="0"/>
              </a:rPr>
              <a:t>The CWMP NOFO supports the establishment and further development of watershed groups as they work to qualify for Phase II implementation funding</a:t>
            </a:r>
            <a:r>
              <a:rPr lang="en-US" sz="2000">
                <a:solidFill>
                  <a:srgbClr val="003E51"/>
                </a:solidFill>
                <a:latin typeface="Segoe UI" panose="020B0502040204020203" pitchFamily="34" charset="0"/>
                <a:cs typeface="Segoe UI" panose="020B0502040204020203" pitchFamily="34" charset="0"/>
              </a:rPr>
              <a:t>.</a:t>
            </a:r>
          </a:p>
          <a:p>
            <a:endParaRPr lang="en-US" sz="2000">
              <a:solidFill>
                <a:srgbClr val="003E51"/>
              </a:solidFill>
              <a:latin typeface="Segoe UI" panose="020B0502040204020203" pitchFamily="34" charset="0"/>
              <a:cs typeface="Segoe UI" panose="020B0502040204020203" pitchFamily="34" charset="0"/>
            </a:endParaRPr>
          </a:p>
          <a:p>
            <a:pPr marL="342900" indent="-342900">
              <a:buFont typeface="Wingdings" panose="05000000000000000000" pitchFamily="2" charset="2"/>
              <a:buChar char="ü"/>
            </a:pPr>
            <a:r>
              <a:rPr lang="en-US" sz="2000">
                <a:solidFill>
                  <a:srgbClr val="003E51"/>
                </a:solidFill>
                <a:latin typeface="Segoe UI" panose="020B0502040204020203" pitchFamily="34" charset="0"/>
                <a:cs typeface="Segoe UI" panose="020B0502040204020203" pitchFamily="34" charset="0"/>
              </a:rPr>
              <a:t>Watershed group meets the statutory definition</a:t>
            </a:r>
          </a:p>
          <a:p>
            <a:pPr marL="342900" indent="-342900">
              <a:spcBef>
                <a:spcPts val="1200"/>
              </a:spcBef>
              <a:buFont typeface="Wingdings" panose="05000000000000000000" pitchFamily="2" charset="2"/>
              <a:buChar char="ü"/>
            </a:pPr>
            <a:r>
              <a:rPr lang="en-US" sz="2000">
                <a:solidFill>
                  <a:srgbClr val="003E51"/>
                </a:solidFill>
                <a:latin typeface="Segoe UI" panose="020B0502040204020203" pitchFamily="34" charset="0"/>
                <a:cs typeface="Segoe UI" panose="020B0502040204020203" pitchFamily="34" charset="0"/>
              </a:rPr>
              <a:t>Has approved articles of incorporation and bylaws</a:t>
            </a:r>
          </a:p>
          <a:p>
            <a:pPr marL="342900" indent="-342900">
              <a:spcBef>
                <a:spcPts val="1200"/>
              </a:spcBef>
              <a:buFont typeface="Wingdings" panose="05000000000000000000" pitchFamily="2" charset="2"/>
              <a:buChar char="ü"/>
            </a:pPr>
            <a:r>
              <a:rPr lang="en-US" sz="2000">
                <a:solidFill>
                  <a:srgbClr val="003E51"/>
                </a:solidFill>
                <a:latin typeface="Segoe UI" panose="020B0502040204020203" pitchFamily="34" charset="0"/>
                <a:cs typeface="Segoe UI" panose="020B0502040204020203" pitchFamily="34" charset="0"/>
              </a:rPr>
              <a:t>Holds regular meetings</a:t>
            </a:r>
          </a:p>
          <a:p>
            <a:pPr marL="342900" indent="-342900">
              <a:spcBef>
                <a:spcPts val="1200"/>
              </a:spcBef>
              <a:buFont typeface="Wingdings" panose="05000000000000000000" pitchFamily="2" charset="2"/>
              <a:buChar char="ü"/>
            </a:pPr>
            <a:r>
              <a:rPr lang="en-US" sz="2000">
                <a:solidFill>
                  <a:srgbClr val="003E51"/>
                </a:solidFill>
                <a:latin typeface="Segoe UI" panose="020B0502040204020203" pitchFamily="34" charset="0"/>
                <a:cs typeface="Segoe UI" panose="020B0502040204020203" pitchFamily="34" charset="0"/>
              </a:rPr>
              <a:t>Has completed a mission statement</a:t>
            </a:r>
          </a:p>
          <a:p>
            <a:pPr marL="342900" indent="-342900">
              <a:spcBef>
                <a:spcPts val="1200"/>
              </a:spcBef>
              <a:buFont typeface="Wingdings" panose="05000000000000000000" pitchFamily="2" charset="2"/>
              <a:buChar char="ü"/>
            </a:pPr>
            <a:r>
              <a:rPr lang="en-US" sz="2000">
                <a:solidFill>
                  <a:srgbClr val="003E51"/>
                </a:solidFill>
                <a:latin typeface="Segoe UI" panose="020B0502040204020203" pitchFamily="34" charset="0"/>
                <a:cs typeface="Segoe UI" panose="020B0502040204020203" pitchFamily="34" charset="0"/>
              </a:rPr>
              <a:t>Has developed a restoration plan and project concepts</a:t>
            </a:r>
          </a:p>
          <a:p>
            <a:endParaRPr lang="en-US">
              <a:latin typeface="Segoe UI" panose="020B0502040204020203" pitchFamily="34" charset="0"/>
              <a:cs typeface="Segoe UI" panose="020B0502040204020203" pitchFamily="34" charset="0"/>
            </a:endParaRPr>
          </a:p>
          <a:p>
            <a:pPr algn="ctr"/>
            <a:r>
              <a:rPr lang="en-US" sz="2000" b="1">
                <a:solidFill>
                  <a:srgbClr val="CB9F5B"/>
                </a:solidFill>
                <a:latin typeface="Segoe UI" panose="020B0502040204020203" pitchFamily="34" charset="0"/>
                <a:cs typeface="Segoe UI" panose="020B0502040204020203" pitchFamily="34" charset="0"/>
              </a:rPr>
              <a:t>Applications should demonstrate that the watershed group is working towards </a:t>
            </a:r>
          </a:p>
          <a:p>
            <a:pPr algn="ctr"/>
            <a:r>
              <a:rPr lang="en-US" sz="2000" b="1">
                <a:solidFill>
                  <a:srgbClr val="CB9F5B"/>
                </a:solidFill>
                <a:latin typeface="Segoe UI" panose="020B0502040204020203" pitchFamily="34" charset="0"/>
                <a:cs typeface="Segoe UI" panose="020B0502040204020203" pitchFamily="34" charset="0"/>
              </a:rPr>
              <a:t>meeting this objective</a:t>
            </a: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a:p>
            <a:endParaRPr lang="en-US">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2633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E9DF3-1DE3-BFD5-BE59-C3B672D955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6D85FF-5C9B-81C5-1543-2DA3F85E38EA}"/>
              </a:ext>
            </a:extLst>
          </p:cNvPr>
          <p:cNvSpPr>
            <a:spLocks noGrp="1"/>
          </p:cNvSpPr>
          <p:nvPr>
            <p:ph type="title"/>
          </p:nvPr>
        </p:nvSpPr>
        <p:spPr>
          <a:xfrm>
            <a:off x="113414" y="60559"/>
            <a:ext cx="5676900" cy="1109358"/>
          </a:xfrm>
        </p:spPr>
        <p:txBody>
          <a:bodyPr/>
          <a:lstStyle/>
          <a:p>
            <a:r>
              <a:rPr lang="en-US" sz="3600">
                <a:latin typeface="Segoe UI Semibold"/>
                <a:cs typeface="Segoe UI Semibold"/>
              </a:rPr>
              <a:t>Applicant Eligibility </a:t>
            </a:r>
            <a:br>
              <a:rPr lang="en-US" sz="3600">
                <a:latin typeface="Segoe UI Semibold"/>
                <a:cs typeface="Segoe UI Semibold"/>
              </a:rPr>
            </a:br>
            <a:r>
              <a:rPr lang="en-US" sz="2800" i="1">
                <a:latin typeface="Segoe UI Semibold"/>
                <a:cs typeface="Segoe UI Semibold"/>
              </a:rPr>
              <a:t>Existing Watershed Groups</a:t>
            </a:r>
            <a:endParaRPr lang="en-US" sz="3600">
              <a:latin typeface="Segoe UI Semibold"/>
              <a:cs typeface="Segoe UI Semibold"/>
            </a:endParaRPr>
          </a:p>
        </p:txBody>
      </p:sp>
      <p:sp>
        <p:nvSpPr>
          <p:cNvPr id="3" name="Content Placeholder 2">
            <a:extLst>
              <a:ext uri="{FF2B5EF4-FFF2-40B4-BE49-F238E27FC236}">
                <a16:creationId xmlns:a16="http://schemas.microsoft.com/office/drawing/2014/main" id="{49B34E48-6A95-F26A-030A-02C99A4965EF}"/>
              </a:ext>
            </a:extLst>
          </p:cNvPr>
          <p:cNvSpPr>
            <a:spLocks noGrp="1"/>
          </p:cNvSpPr>
          <p:nvPr>
            <p:ph sz="half" idx="1"/>
          </p:nvPr>
        </p:nvSpPr>
        <p:spPr>
          <a:xfrm>
            <a:off x="113414" y="1116824"/>
            <a:ext cx="7334728" cy="5540142"/>
          </a:xfrm>
        </p:spPr>
        <p:txBody>
          <a:bodyPr vert="horz" lIns="91440" tIns="45720" rIns="91440" bIns="45720" rtlCol="0" anchor="t">
            <a:noAutofit/>
          </a:bodyPr>
          <a:lstStyle/>
          <a:p>
            <a:pPr marL="0" indent="0">
              <a:spcBef>
                <a:spcPts val="600"/>
              </a:spcBef>
              <a:buNone/>
            </a:pPr>
            <a:r>
              <a:rPr lang="en-US" sz="1600" i="1">
                <a:solidFill>
                  <a:srgbClr val="CB9F5B"/>
                </a:solidFill>
                <a:latin typeface="Segoe UI"/>
                <a:cs typeface="Segoe UI Semibold"/>
              </a:rPr>
              <a:t>Watershed groups must be located in the 17 Western States, Hawaii, Alaska, Puerto Rico, American Samoa, Guam, Northern Mariana Islands, or the U.S. Virgin Islands</a:t>
            </a:r>
            <a:endParaRPr lang="en-US" sz="1600" i="1">
              <a:solidFill>
                <a:srgbClr val="CB9F5B"/>
              </a:solidFill>
              <a:highlight>
                <a:srgbClr val="FFFF00"/>
              </a:highlight>
              <a:latin typeface="Segoe UI"/>
              <a:cs typeface="Segoe UI Semibold"/>
            </a:endParaRPr>
          </a:p>
          <a:p>
            <a:pPr marL="342900" indent="-342900">
              <a:spcBef>
                <a:spcPts val="1800"/>
              </a:spcBef>
              <a:buFont typeface="+mj-lt"/>
              <a:buAutoNum type="arabicPeriod"/>
            </a:pPr>
            <a:r>
              <a:rPr lang="en-US" sz="2000" b="0">
                <a:latin typeface="Segoe UI Semibold" panose="020B0702040204020203" pitchFamily="34" charset="0"/>
                <a:cs typeface="Segoe UI Semibold" panose="020B0702040204020203" pitchFamily="34" charset="0"/>
              </a:rPr>
              <a:t>Must meet the definition in the Cooperative Watershed Management Act, Section 6001(6):</a:t>
            </a:r>
          </a:p>
          <a:p>
            <a:pPr lvl="1">
              <a:spcBef>
                <a:spcPts val="600"/>
              </a:spcBef>
            </a:pPr>
            <a:r>
              <a:rPr lang="en-US" sz="1800" b="0">
                <a:latin typeface="Segoe UI"/>
                <a:cs typeface="Segoe UI"/>
              </a:rPr>
              <a:t>Be a grassroots, non-regulatory entity that addresses water availability and quality issues within the relevant watershed;</a:t>
            </a:r>
          </a:p>
          <a:p>
            <a:pPr lvl="1">
              <a:spcBef>
                <a:spcPts val="600"/>
              </a:spcBef>
            </a:pPr>
            <a:r>
              <a:rPr lang="en-US" sz="1800" b="0">
                <a:latin typeface="Segoe UI"/>
                <a:cs typeface="Segoe UI"/>
              </a:rPr>
              <a:t>Capable of promoting the sustainable use of water resources in the watershed;</a:t>
            </a:r>
          </a:p>
          <a:p>
            <a:pPr lvl="1">
              <a:spcBef>
                <a:spcPts val="600"/>
              </a:spcBef>
            </a:pPr>
            <a:r>
              <a:rPr lang="en-US" sz="1800" b="0">
                <a:latin typeface="Segoe UI"/>
                <a:cs typeface="Segoe UI"/>
              </a:rPr>
              <a:t>Make decisions on a consensus basis; and</a:t>
            </a:r>
          </a:p>
          <a:p>
            <a:pPr lvl="1">
              <a:spcBef>
                <a:spcPts val="600"/>
              </a:spcBef>
            </a:pPr>
            <a:r>
              <a:rPr lang="en-US" sz="1800" b="0">
                <a:latin typeface="Segoe UI"/>
                <a:cs typeface="Segoe UI"/>
              </a:rPr>
              <a:t>Represent a diverse group of stakeholders representing different water use sectors, including hydroelectric producers; livestock grazing; timber production; land development; recreation or tourism; irrigated agriculture; the environment; municipal water supplies; private property owners; Federal, state and local governments; Tribes; and disadvantaged communities.</a:t>
            </a:r>
          </a:p>
          <a:p>
            <a:pPr marL="342900" indent="-342900">
              <a:spcBef>
                <a:spcPts val="1800"/>
              </a:spcBef>
              <a:spcAft>
                <a:spcPts val="1200"/>
              </a:spcAft>
              <a:buFont typeface="+mj-lt"/>
              <a:buAutoNum type="arabicPeriod"/>
            </a:pPr>
            <a:r>
              <a:rPr lang="en-US" sz="2000" b="0">
                <a:latin typeface="Segoe UI Semibold" panose="020B0702040204020203" pitchFamily="34" charset="0"/>
                <a:cs typeface="Segoe UI Semibold" panose="020B0702040204020203" pitchFamily="34" charset="0"/>
              </a:rPr>
              <a:t>Be legally incorporated as a non-profit organization</a:t>
            </a:r>
          </a:p>
        </p:txBody>
      </p:sp>
      <p:pic>
        <p:nvPicPr>
          <p:cNvPr id="10" name="Picture Placeholder 8">
            <a:extLst>
              <a:ext uri="{FF2B5EF4-FFF2-40B4-BE49-F238E27FC236}">
                <a16:creationId xmlns:a16="http://schemas.microsoft.com/office/drawing/2014/main" id="{71498759-F272-797B-DDC5-129085A783CF}"/>
              </a:ext>
            </a:extLst>
          </p:cNvPr>
          <p:cNvPicPr>
            <a:picLocks noChangeAspect="1"/>
          </p:cNvPicPr>
          <p:nvPr/>
        </p:nvPicPr>
        <p:blipFill>
          <a:blip r:embed="rId3"/>
          <a:srcRect l="16750" r="16750"/>
          <a:stretch/>
        </p:blipFill>
        <p:spPr>
          <a:xfrm>
            <a:off x="7448142" y="0"/>
            <a:ext cx="6433073" cy="685799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5647F3EC-FE34-7D7F-4031-DA523A57C97A}"/>
              </a:ext>
            </a:extLst>
          </p:cNvPr>
          <p:cNvPicPr>
            <a:picLocks noChangeAspect="1"/>
          </p:cNvPicPr>
          <p:nvPr/>
        </p:nvPicPr>
        <p:blipFill>
          <a:blip r:embed="rId4"/>
          <a:stretch>
            <a:fillRect/>
          </a:stretch>
        </p:blipFill>
        <p:spPr>
          <a:xfrm>
            <a:off x="11081503" y="5659236"/>
            <a:ext cx="914479" cy="1060796"/>
          </a:xfrm>
          <a:prstGeom prst="rect">
            <a:avLst/>
          </a:prstGeom>
        </p:spPr>
      </p:pic>
      <p:sp>
        <p:nvSpPr>
          <p:cNvPr id="9" name="Rectangle 8">
            <a:extLst>
              <a:ext uri="{FF2B5EF4-FFF2-40B4-BE49-F238E27FC236}">
                <a16:creationId xmlns:a16="http://schemas.microsoft.com/office/drawing/2014/main" id="{05E4E808-1193-C628-EA86-5C8706299D86}"/>
              </a:ext>
            </a:extLst>
          </p:cNvPr>
          <p:cNvSpPr/>
          <p:nvPr/>
        </p:nvSpPr>
        <p:spPr>
          <a:xfrm>
            <a:off x="8141673" y="269697"/>
            <a:ext cx="4834890" cy="1461654"/>
          </a:xfrm>
          <a:prstGeom prst="rect">
            <a:avLst/>
          </a:prstGeom>
          <a:solidFill>
            <a:srgbClr val="CB9F5B">
              <a:alpha val="75000"/>
            </a:srgb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3E52"/>
                </a:solidFill>
                <a:latin typeface="Segoe UI Semibold" panose="020B0702040204020203" pitchFamily="34" charset="0"/>
                <a:cs typeface="Segoe UI Semibold" panose="020B0702040204020203" pitchFamily="34" charset="0"/>
              </a:rPr>
              <a:t>A watershed group member or fiscal agent may apply if they are a state, Tribe, local or special district, local governmental entity, interstate organization, institute of higher education, or a non-profit organization.</a:t>
            </a:r>
          </a:p>
        </p:txBody>
      </p:sp>
    </p:spTree>
    <p:extLst>
      <p:ext uri="{BB962C8B-B14F-4D97-AF65-F5344CB8AC3E}">
        <p14:creationId xmlns:p14="http://schemas.microsoft.com/office/powerpoint/2010/main" val="10958183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7874D-0422-E78F-08F4-4B67D50CEF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F9B16D-1165-6DFF-9177-F134B0A1BE65}"/>
              </a:ext>
            </a:extLst>
          </p:cNvPr>
          <p:cNvSpPr>
            <a:spLocks noGrp="1"/>
          </p:cNvSpPr>
          <p:nvPr>
            <p:ph type="title"/>
          </p:nvPr>
        </p:nvSpPr>
        <p:spPr>
          <a:xfrm>
            <a:off x="113414" y="60559"/>
            <a:ext cx="5676900" cy="1109358"/>
          </a:xfrm>
        </p:spPr>
        <p:txBody>
          <a:bodyPr/>
          <a:lstStyle/>
          <a:p>
            <a:r>
              <a:rPr lang="en-US" sz="3600">
                <a:latin typeface="Segoe UI Semibold"/>
                <a:cs typeface="Segoe UI Semibold"/>
              </a:rPr>
              <a:t>Applicant Eligibility </a:t>
            </a:r>
            <a:br>
              <a:rPr lang="en-US" sz="3600">
                <a:latin typeface="Segoe UI Semibold"/>
                <a:cs typeface="Segoe UI Semibold"/>
              </a:rPr>
            </a:br>
            <a:r>
              <a:rPr lang="en-US" sz="2800" i="1">
                <a:latin typeface="Segoe UI Semibold"/>
                <a:cs typeface="Segoe UI Semibold"/>
              </a:rPr>
              <a:t>New Watershed Groups</a:t>
            </a:r>
          </a:p>
        </p:txBody>
      </p:sp>
      <p:sp>
        <p:nvSpPr>
          <p:cNvPr id="3" name="Content Placeholder 2">
            <a:extLst>
              <a:ext uri="{FF2B5EF4-FFF2-40B4-BE49-F238E27FC236}">
                <a16:creationId xmlns:a16="http://schemas.microsoft.com/office/drawing/2014/main" id="{372C74A8-AAEE-6A65-E4FD-BB67F2E32D9B}"/>
              </a:ext>
            </a:extLst>
          </p:cNvPr>
          <p:cNvSpPr>
            <a:spLocks noGrp="1"/>
          </p:cNvSpPr>
          <p:nvPr>
            <p:ph sz="half" idx="1"/>
          </p:nvPr>
        </p:nvSpPr>
        <p:spPr>
          <a:xfrm>
            <a:off x="113415" y="1038688"/>
            <a:ext cx="7334728" cy="5560342"/>
          </a:xfrm>
        </p:spPr>
        <p:txBody>
          <a:bodyPr vert="horz" lIns="91440" tIns="45720" rIns="91440" bIns="45720" rtlCol="0" anchor="t">
            <a:noAutofit/>
          </a:bodyPr>
          <a:lstStyle/>
          <a:p>
            <a:pPr marL="0" indent="0">
              <a:buNone/>
            </a:pPr>
            <a:r>
              <a:rPr lang="en-US" sz="1800" i="1">
                <a:solidFill>
                  <a:srgbClr val="CB9F5B"/>
                </a:solidFill>
                <a:latin typeface="Segoe UI"/>
                <a:cs typeface="Segoe UI Semibold"/>
              </a:rPr>
              <a:t>Watershed groups and watershed group sponsors must be located in the 17 Western States, Hawaii, Alaska, Puerto Rico, American Samoa, Guam, Northern Mariana Islands, or the U.S. Virgin Islands</a:t>
            </a:r>
            <a:endParaRPr lang="en-US" sz="1800" i="1">
              <a:solidFill>
                <a:srgbClr val="CB9F5B"/>
              </a:solidFill>
              <a:highlight>
                <a:srgbClr val="FFFF00"/>
              </a:highlight>
              <a:latin typeface="Segoe UI"/>
              <a:cs typeface="Segoe UI Semibold"/>
            </a:endParaRPr>
          </a:p>
          <a:p>
            <a:pPr marL="0" indent="0">
              <a:spcBef>
                <a:spcPts val="600"/>
              </a:spcBef>
              <a:buNone/>
            </a:pPr>
            <a:endParaRPr lang="en-US" sz="1000">
              <a:latin typeface="Segoe UI Semibold"/>
              <a:cs typeface="Segoe UI Semibold"/>
            </a:endParaRPr>
          </a:p>
          <a:p>
            <a:pPr marL="0" indent="0">
              <a:spcBef>
                <a:spcPts val="600"/>
              </a:spcBef>
              <a:buNone/>
            </a:pPr>
            <a:r>
              <a:rPr lang="en-US" sz="2000" b="0">
                <a:latin typeface="Segoe UI Semibold" panose="020B0702040204020203" pitchFamily="34" charset="0"/>
                <a:cs typeface="Segoe UI Semibold" panose="020B0702040204020203" pitchFamily="34" charset="0"/>
              </a:rPr>
              <a:t>Eligible watershed group sponsors:</a:t>
            </a:r>
          </a:p>
          <a:p>
            <a:pPr lvl="1">
              <a:spcBef>
                <a:spcPts val="600"/>
              </a:spcBef>
            </a:pPr>
            <a:r>
              <a:rPr lang="en-US" sz="1800" b="0">
                <a:latin typeface="Segoe UI"/>
                <a:cs typeface="Segoe UI"/>
              </a:rPr>
              <a:t>States, Tribes, irrigation districts, or water districts</a:t>
            </a:r>
          </a:p>
          <a:p>
            <a:pPr lvl="1">
              <a:spcBef>
                <a:spcPts val="600"/>
              </a:spcBef>
            </a:pPr>
            <a:r>
              <a:rPr lang="en-US" sz="1800" b="0">
                <a:latin typeface="Segoe UI"/>
                <a:cs typeface="Segoe UI"/>
              </a:rPr>
              <a:t>State, regional, or local authorities, the members of which include organizations with water or power delivery authority</a:t>
            </a:r>
          </a:p>
          <a:p>
            <a:pPr lvl="1">
              <a:spcBef>
                <a:spcPts val="600"/>
              </a:spcBef>
            </a:pPr>
            <a:r>
              <a:rPr lang="en-US" sz="1800" b="0">
                <a:latin typeface="Segoe UI"/>
                <a:cs typeface="Segoe UI"/>
              </a:rPr>
              <a:t>Other organizations with water or power delivery authority. </a:t>
            </a:r>
          </a:p>
          <a:p>
            <a:pPr lvl="1">
              <a:spcBef>
                <a:spcPts val="600"/>
              </a:spcBef>
            </a:pPr>
            <a:r>
              <a:rPr lang="en-US" sz="1800" b="0">
                <a:latin typeface="Segoe UI"/>
                <a:cs typeface="Segoe UI"/>
              </a:rPr>
              <a:t>Institutes of higher education</a:t>
            </a:r>
          </a:p>
          <a:p>
            <a:pPr lvl="1">
              <a:spcBef>
                <a:spcPts val="600"/>
              </a:spcBef>
            </a:pPr>
            <a:r>
              <a:rPr lang="en-US" sz="1800" b="0">
                <a:latin typeface="Segoe UI"/>
                <a:cs typeface="Segoe UI"/>
              </a:rPr>
              <a:t>Non-profit organizations</a:t>
            </a:r>
            <a:endParaRPr lang="en-US" sz="1800">
              <a:latin typeface="Segoe UI"/>
              <a:cs typeface="Segoe UI"/>
            </a:endParaRPr>
          </a:p>
          <a:p>
            <a:pPr marL="0" indent="0">
              <a:spcBef>
                <a:spcPts val="600"/>
              </a:spcBef>
              <a:buNone/>
            </a:pPr>
            <a:endParaRPr lang="en-US" sz="500">
              <a:latin typeface="Segoe UI Semibold"/>
              <a:cs typeface="Segoe UI Semibold"/>
            </a:endParaRPr>
          </a:p>
          <a:p>
            <a:pPr marL="0" indent="0">
              <a:spcBef>
                <a:spcPts val="600"/>
              </a:spcBef>
              <a:buNone/>
            </a:pPr>
            <a:r>
              <a:rPr lang="en-US" sz="2000">
                <a:latin typeface="Segoe UI Semibold"/>
                <a:cs typeface="Segoe UI Semibold"/>
              </a:rPr>
              <a:t>Sponsors must also be:</a:t>
            </a:r>
          </a:p>
          <a:p>
            <a:pPr marL="800100" lvl="1" indent="-342900">
              <a:spcBef>
                <a:spcPts val="600"/>
              </a:spcBef>
              <a:buFont typeface="+mj-lt"/>
              <a:buAutoNum type="arabicPeriod"/>
            </a:pPr>
            <a:r>
              <a:rPr lang="en-US" sz="1800" b="0">
                <a:latin typeface="Segoe UI" panose="020B0502040204020203" pitchFamily="34" charset="0"/>
                <a:cs typeface="Segoe UI" panose="020B0502040204020203" pitchFamily="34" charset="0"/>
              </a:rPr>
              <a:t>Sponsoring the establishment of a new watershed group</a:t>
            </a:r>
          </a:p>
          <a:p>
            <a:pPr marL="800100" lvl="1" indent="-342900">
              <a:spcBef>
                <a:spcPts val="600"/>
              </a:spcBef>
              <a:buFont typeface="+mj-lt"/>
              <a:buAutoNum type="arabicPeriod"/>
            </a:pPr>
            <a:r>
              <a:rPr lang="en-US" sz="1800" b="0">
                <a:latin typeface="Segoe UI" panose="020B0502040204020203" pitchFamily="34" charset="0"/>
                <a:cs typeface="Segoe UI" panose="020B0502040204020203" pitchFamily="34" charset="0"/>
              </a:rPr>
              <a:t>Able to significantly affect or be affected by the quality and quantity of water in the watershed</a:t>
            </a:r>
          </a:p>
          <a:p>
            <a:pPr marL="800100" lvl="1" indent="-342900">
              <a:spcBef>
                <a:spcPts val="600"/>
              </a:spcBef>
              <a:buFont typeface="+mj-lt"/>
              <a:buAutoNum type="arabicPeriod"/>
            </a:pPr>
            <a:r>
              <a:rPr lang="en-US" sz="1800" b="0">
                <a:latin typeface="Segoe UI" panose="020B0502040204020203" pitchFamily="34" charset="0"/>
                <a:cs typeface="Segoe UI" panose="020B0502040204020203" pitchFamily="34" charset="0"/>
              </a:rPr>
              <a:t>Capable of promoting the sustainable use of water resources</a:t>
            </a:r>
          </a:p>
          <a:p>
            <a:pPr lvl="1">
              <a:spcBef>
                <a:spcPts val="600"/>
              </a:spcBef>
            </a:pPr>
            <a:endParaRPr lang="en-US" sz="1800" b="0">
              <a:latin typeface="Segoe UI" panose="020B0502040204020203" pitchFamily="34" charset="0"/>
              <a:cs typeface="Segoe UI" panose="020B0502040204020203" pitchFamily="34" charset="0"/>
            </a:endParaRPr>
          </a:p>
        </p:txBody>
      </p:sp>
      <p:pic>
        <p:nvPicPr>
          <p:cNvPr id="10" name="Picture Placeholder 8">
            <a:extLst>
              <a:ext uri="{FF2B5EF4-FFF2-40B4-BE49-F238E27FC236}">
                <a16:creationId xmlns:a16="http://schemas.microsoft.com/office/drawing/2014/main" id="{0FF6A4CD-EC1D-BE62-8F2C-230B2B0EDE57}"/>
              </a:ext>
            </a:extLst>
          </p:cNvPr>
          <p:cNvPicPr>
            <a:picLocks noChangeAspect="1"/>
          </p:cNvPicPr>
          <p:nvPr/>
        </p:nvPicPr>
        <p:blipFill>
          <a:blip r:embed="rId3"/>
          <a:srcRect l="47443" t="883" r="-14403" b="-883"/>
          <a:stretch>
            <a:fillRect/>
          </a:stretch>
        </p:blipFill>
        <p:spPr>
          <a:xfrm>
            <a:off x="7543101" y="0"/>
            <a:ext cx="7076068" cy="7049386"/>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252E7994-7D0C-367E-9D27-450A2980B6EE}"/>
              </a:ext>
            </a:extLst>
          </p:cNvPr>
          <p:cNvPicPr>
            <a:picLocks noChangeAspect="1"/>
          </p:cNvPicPr>
          <p:nvPr/>
        </p:nvPicPr>
        <p:blipFill>
          <a:blip r:embed="rId4"/>
          <a:stretch>
            <a:fillRect/>
          </a:stretch>
        </p:blipFill>
        <p:spPr>
          <a:xfrm>
            <a:off x="11081503" y="5659236"/>
            <a:ext cx="914479" cy="1060796"/>
          </a:xfrm>
          <a:prstGeom prst="rect">
            <a:avLst/>
          </a:prstGeom>
        </p:spPr>
      </p:pic>
    </p:spTree>
    <p:extLst>
      <p:ext uri="{BB962C8B-B14F-4D97-AF65-F5344CB8AC3E}">
        <p14:creationId xmlns:p14="http://schemas.microsoft.com/office/powerpoint/2010/main" val="2216657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613331-F370-4F5D-A644-551C1C305248}"/>
              </a:ext>
            </a:extLst>
          </p:cNvPr>
          <p:cNvPicPr>
            <a:picLocks noChangeAspect="1"/>
          </p:cNvPicPr>
          <p:nvPr/>
        </p:nvPicPr>
        <p:blipFill>
          <a:blip r:embed="rId3"/>
          <a:srcRect l="23707" r="23707"/>
          <a:stretch/>
        </p:blipFill>
        <p:spPr>
          <a:xfrm>
            <a:off x="6445211" y="-687934"/>
            <a:ext cx="5944752" cy="7545934"/>
          </a:xfrm>
          <a:prstGeom prst="rect">
            <a:avLst/>
          </a:prstGeom>
          <a:ln>
            <a:noFill/>
          </a:ln>
          <a:effectLst>
            <a:outerShdw blurRad="190500" algn="tl" rotWithShape="0">
              <a:srgbClr val="000000">
                <a:alpha val="70000"/>
              </a:srgbClr>
            </a:outerShdw>
          </a:effectLst>
        </p:spPr>
      </p:pic>
      <p:sp>
        <p:nvSpPr>
          <p:cNvPr id="5" name="Title 4">
            <a:extLst>
              <a:ext uri="{FF2B5EF4-FFF2-40B4-BE49-F238E27FC236}">
                <a16:creationId xmlns:a16="http://schemas.microsoft.com/office/drawing/2014/main" id="{27A4D5E0-E026-4EA5-92E4-AD7FC9574961}"/>
              </a:ext>
            </a:extLst>
          </p:cNvPr>
          <p:cNvSpPr>
            <a:spLocks noGrp="1"/>
          </p:cNvSpPr>
          <p:nvPr>
            <p:ph type="title"/>
          </p:nvPr>
        </p:nvSpPr>
        <p:spPr>
          <a:xfrm>
            <a:off x="158891" y="266071"/>
            <a:ext cx="6539917" cy="629069"/>
          </a:xfrm>
        </p:spPr>
        <p:txBody>
          <a:bodyPr/>
          <a:lstStyle/>
          <a:p>
            <a:pPr marL="0" indent="0">
              <a:buNone/>
            </a:pPr>
            <a:r>
              <a:rPr lang="en-US" sz="3600">
                <a:latin typeface="Segoe UI Semibold"/>
                <a:cs typeface="Segoe UI Semibold"/>
              </a:rPr>
              <a:t>Funding</a:t>
            </a:r>
          </a:p>
        </p:txBody>
      </p:sp>
      <p:sp>
        <p:nvSpPr>
          <p:cNvPr id="3" name="Text Placeholder 2">
            <a:extLst>
              <a:ext uri="{FF2B5EF4-FFF2-40B4-BE49-F238E27FC236}">
                <a16:creationId xmlns:a16="http://schemas.microsoft.com/office/drawing/2014/main" id="{1D84C222-5AED-45A8-8A21-B1B017EF4471}"/>
              </a:ext>
            </a:extLst>
          </p:cNvPr>
          <p:cNvSpPr>
            <a:spLocks noGrp="1"/>
          </p:cNvSpPr>
          <p:nvPr>
            <p:ph type="body" sz="quarter" idx="14"/>
          </p:nvPr>
        </p:nvSpPr>
        <p:spPr>
          <a:xfrm>
            <a:off x="10993468" y="5531225"/>
            <a:ext cx="914400" cy="1060704"/>
          </a:xfrm>
        </p:spPr>
        <p:txBody>
          <a:bodyPr/>
          <a:lstStyle/>
          <a:p>
            <a:endParaRPr lang="en-US"/>
          </a:p>
        </p:txBody>
      </p:sp>
      <p:sp>
        <p:nvSpPr>
          <p:cNvPr id="2" name="Content Placeholder 5">
            <a:extLst>
              <a:ext uri="{FF2B5EF4-FFF2-40B4-BE49-F238E27FC236}">
                <a16:creationId xmlns:a16="http://schemas.microsoft.com/office/drawing/2014/main" id="{D0479EB7-A815-B787-44C0-8C015BE8DFB8}"/>
              </a:ext>
            </a:extLst>
          </p:cNvPr>
          <p:cNvSpPr>
            <a:spLocks noGrp="1"/>
          </p:cNvSpPr>
          <p:nvPr>
            <p:ph type="body" sz="half" idx="2"/>
          </p:nvPr>
        </p:nvSpPr>
        <p:spPr>
          <a:xfrm>
            <a:off x="158891" y="897105"/>
            <a:ext cx="5804225" cy="5455338"/>
          </a:xfrm>
        </p:spPr>
        <p:txBody>
          <a:bodyPr vert="horz" lIns="91440" tIns="45720" rIns="91440" bIns="45720" rtlCol="0" anchor="t">
            <a:noAutofit/>
          </a:bodyPr>
          <a:lstStyle/>
          <a:p>
            <a:r>
              <a:rPr lang="en-US" sz="2200" b="0">
                <a:latin typeface="Segoe UI Semibold" panose="020B0702040204020203" pitchFamily="34" charset="0"/>
                <a:cs typeface="Segoe UI Semibold" panose="020B0702040204020203" pitchFamily="34" charset="0"/>
              </a:rPr>
              <a:t>Amount</a:t>
            </a:r>
          </a:p>
          <a:p>
            <a:pPr marL="285750" indent="-285750">
              <a:buFont typeface="Arial" panose="020B0604020202020204" pitchFamily="34" charset="0"/>
              <a:buChar char="•"/>
            </a:pPr>
            <a:r>
              <a:rPr lang="en-US" sz="2200" b="0">
                <a:latin typeface="Segoe UI"/>
                <a:cs typeface="Segoe UI"/>
              </a:rPr>
              <a:t>Applicants may request up to </a:t>
            </a:r>
            <a:r>
              <a:rPr lang="en-US" sz="2200" b="0" i="1" u="sng">
                <a:solidFill>
                  <a:srgbClr val="CB9F5B"/>
                </a:solidFill>
                <a:effectLst>
                  <a:outerShdw blurRad="38100" dist="38100" dir="2700000" algn="tl">
                    <a:srgbClr val="000000">
                      <a:alpha val="43137"/>
                    </a:srgbClr>
                  </a:outerShdw>
                </a:effectLst>
                <a:latin typeface="Segoe UI"/>
                <a:cs typeface="Segoe UI"/>
              </a:rPr>
              <a:t>$300,000 </a:t>
            </a:r>
            <a:r>
              <a:rPr lang="en-US" sz="2200" b="0">
                <a:latin typeface="Segoe UI"/>
                <a:cs typeface="Segoe UI"/>
              </a:rPr>
              <a:t>in Federal funding for a project that can be completed in 3 years.</a:t>
            </a:r>
          </a:p>
          <a:p>
            <a:pPr marL="285750" indent="-285750">
              <a:buFont typeface="Arial" panose="020B0604020202020204" pitchFamily="34" charset="0"/>
              <a:buChar char="•"/>
            </a:pPr>
            <a:r>
              <a:rPr lang="en-US" sz="2200" b="0" u="sng">
                <a:latin typeface="Segoe UI"/>
                <a:cs typeface="Segoe UI"/>
              </a:rPr>
              <a:t>Non-Federal cost share is not required</a:t>
            </a:r>
            <a:r>
              <a:rPr lang="en-US" sz="2200" b="0">
                <a:latin typeface="Segoe UI"/>
                <a:cs typeface="Segoe UI"/>
              </a:rPr>
              <a:t>. Voluntary cost share of at least 5% is incentivized in the merit criteria. </a:t>
            </a:r>
          </a:p>
          <a:p>
            <a:pPr>
              <a:spcBef>
                <a:spcPts val="1800"/>
              </a:spcBef>
            </a:pPr>
            <a:r>
              <a:rPr lang="en-US" sz="2200" b="0">
                <a:latin typeface="Segoe UI Semibold" panose="020B0702040204020203" pitchFamily="34" charset="0"/>
                <a:cs typeface="Segoe UI Semibold" panose="020B0702040204020203" pitchFamily="34" charset="0"/>
              </a:rPr>
              <a:t>Restrictions</a:t>
            </a:r>
          </a:p>
          <a:p>
            <a:pPr marL="342900" indent="-342900">
              <a:buFont typeface="Arial" panose="020B0604020202020204" pitchFamily="34" charset="0"/>
              <a:buChar char="•"/>
            </a:pPr>
            <a:r>
              <a:rPr lang="en-US" sz="2200" b="0">
                <a:latin typeface="Segoe UI"/>
                <a:cs typeface="Segoe UI"/>
              </a:rPr>
              <a:t>only up to </a:t>
            </a:r>
            <a:r>
              <a:rPr kumimoji="0" lang="en-US" sz="2200" b="0" i="1" u="sng" strike="noStrike" kern="1200" cap="none" spc="0" normalizeH="0" baseline="0" noProof="0">
                <a:ln>
                  <a:noFill/>
                </a:ln>
                <a:solidFill>
                  <a:srgbClr val="CB9F5B"/>
                </a:solidFill>
                <a:effectLst>
                  <a:outerShdw blurRad="38100" dist="38100" dir="2700000" algn="tl">
                    <a:srgbClr val="000000">
                      <a:alpha val="43137"/>
                    </a:srgbClr>
                  </a:outerShdw>
                </a:effectLst>
                <a:uLnTx/>
                <a:uFillTx/>
                <a:latin typeface="Segoe UI"/>
                <a:cs typeface="Segoe UI"/>
              </a:rPr>
              <a:t>$100,000</a:t>
            </a:r>
            <a:r>
              <a:rPr kumimoji="0" lang="en-US" sz="2200" b="0" strike="noStrike" kern="1200" cap="none" spc="0" normalizeH="0" baseline="0" noProof="0">
                <a:ln>
                  <a:noFill/>
                </a:ln>
                <a:solidFill>
                  <a:srgbClr val="CB9F5B"/>
                </a:solidFill>
                <a:uLnTx/>
                <a:uFillTx/>
                <a:latin typeface="Segoe UI"/>
                <a:cs typeface="Segoe UI"/>
              </a:rPr>
              <a:t> </a:t>
            </a:r>
            <a:r>
              <a:rPr kumimoji="0" lang="en-US" sz="2200" b="0" strike="noStrike" kern="1200" cap="none" spc="0" normalizeH="0" baseline="0" noProof="0">
                <a:ln>
                  <a:noFill/>
                </a:ln>
                <a:uLnTx/>
                <a:uFillTx/>
                <a:latin typeface="Segoe UI"/>
                <a:cs typeface="Segoe UI"/>
              </a:rPr>
              <a:t>is available each year</a:t>
            </a:r>
          </a:p>
          <a:p>
            <a:pPr marL="285750" indent="-285750">
              <a:buFont typeface="Arial" panose="020B0604020202020204" pitchFamily="34" charset="0"/>
              <a:buChar char="•"/>
            </a:pPr>
            <a:r>
              <a:rPr lang="en-US" sz="2200" b="0">
                <a:latin typeface="Segoe UI"/>
                <a:cs typeface="Segoe UI"/>
              </a:rPr>
              <a:t>Recipients must demonstrate that they have made sufficient progress on their project before they have access to the next year’s funding.</a:t>
            </a:r>
          </a:p>
          <a:p>
            <a:pPr algn="ctr"/>
            <a:r>
              <a:rPr lang="en-US" sz="2200" b="0">
                <a:solidFill>
                  <a:srgbClr val="CB9F5B"/>
                </a:solidFill>
                <a:latin typeface="Segoe UI Semibold" panose="020B0702040204020203" pitchFamily="34" charset="0"/>
                <a:cs typeface="Segoe UI Semibold" panose="020B0702040204020203" pitchFamily="34" charset="0"/>
              </a:rPr>
              <a:t>Semi-annual performance reports are used to evaluate recipient progress</a:t>
            </a:r>
          </a:p>
          <a:p>
            <a:pPr marL="285750" indent="-285750">
              <a:buFont typeface="Arial" panose="020B0604020202020204" pitchFamily="34" charset="0"/>
              <a:buChar char="•"/>
            </a:pPr>
            <a:endParaRPr lang="en-US" sz="2400" b="0">
              <a:latin typeface="Segoe UI"/>
              <a:cs typeface="Segoe UI"/>
            </a:endParaRPr>
          </a:p>
          <a:p>
            <a:pPr marL="285750" indent="-285750">
              <a:buFont typeface="Arial" panose="020B0604020202020204" pitchFamily="34" charset="0"/>
              <a:buChar char="•"/>
            </a:pPr>
            <a:endParaRPr lang="en-US" sz="1800" b="0">
              <a:latin typeface="Segoe UI"/>
              <a:cs typeface="Segoe UI"/>
            </a:endParaRPr>
          </a:p>
          <a:p>
            <a:endParaRPr lang="en-US" sz="1800" b="0">
              <a:latin typeface="Segoe UI"/>
              <a:cs typeface="Segoe UI"/>
            </a:endParaRPr>
          </a:p>
          <a:p>
            <a:pPr lvl="1" algn="ctr"/>
            <a:endParaRPr lang="en-US" sz="1800" b="0">
              <a:latin typeface="Segoe UI"/>
              <a:cs typeface="Segoe UI"/>
            </a:endParaRPr>
          </a:p>
          <a:p>
            <a:pPr lvl="1"/>
            <a:endParaRPr lang="en-US" sz="1800"/>
          </a:p>
          <a:p>
            <a:endParaRPr lang="en-US" sz="1800"/>
          </a:p>
          <a:p>
            <a:pPr marL="742950" lvl="1" indent="-285750">
              <a:buFont typeface="Arial" panose="020B0604020202020204" pitchFamily="34" charset="0"/>
              <a:buChar char="•"/>
            </a:pPr>
            <a:endParaRPr lang="en-US" sz="1600"/>
          </a:p>
          <a:p>
            <a:pPr lvl="1"/>
            <a:endParaRPr lang="en-US" sz="1800"/>
          </a:p>
          <a:p>
            <a:pPr lvl="1"/>
            <a:endParaRPr lang="en-US" sz="1800"/>
          </a:p>
          <a:p>
            <a:pPr lvl="1"/>
            <a:endParaRPr lang="en-US" sz="1800"/>
          </a:p>
          <a:p>
            <a:endParaRPr lang="en-US" sz="2200"/>
          </a:p>
        </p:txBody>
      </p:sp>
    </p:spTree>
    <p:extLst>
      <p:ext uri="{BB962C8B-B14F-4D97-AF65-F5344CB8AC3E}">
        <p14:creationId xmlns:p14="http://schemas.microsoft.com/office/powerpoint/2010/main" val="2703028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F8B7E-B277-1F87-E7B8-796C67F8D06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62A0C3F6-3BBC-5A35-7315-ECDCA8C0F306}"/>
              </a:ext>
            </a:extLst>
          </p:cNvPr>
          <p:cNvPicPr>
            <a:picLocks noChangeAspect="1"/>
          </p:cNvPicPr>
          <p:nvPr/>
        </p:nvPicPr>
        <p:blipFill>
          <a:blip r:embed="rId3"/>
          <a:stretch>
            <a:fillRect/>
          </a:stretch>
        </p:blipFill>
        <p:spPr>
          <a:xfrm>
            <a:off x="5874586" y="-128016"/>
            <a:ext cx="6539917" cy="7150608"/>
          </a:xfrm>
          <a:prstGeom prst="rect">
            <a:avLst/>
          </a:prstGeom>
        </p:spPr>
      </p:pic>
      <p:sp>
        <p:nvSpPr>
          <p:cNvPr id="5" name="Title 4">
            <a:extLst>
              <a:ext uri="{FF2B5EF4-FFF2-40B4-BE49-F238E27FC236}">
                <a16:creationId xmlns:a16="http://schemas.microsoft.com/office/drawing/2014/main" id="{DB3D0748-B84D-56A9-7566-9F15DB2AFA46}"/>
              </a:ext>
            </a:extLst>
          </p:cNvPr>
          <p:cNvSpPr>
            <a:spLocks noGrp="1"/>
          </p:cNvSpPr>
          <p:nvPr>
            <p:ph type="title"/>
          </p:nvPr>
        </p:nvSpPr>
        <p:spPr>
          <a:xfrm>
            <a:off x="158891" y="266071"/>
            <a:ext cx="6539917" cy="629069"/>
          </a:xfrm>
        </p:spPr>
        <p:txBody>
          <a:bodyPr/>
          <a:lstStyle/>
          <a:p>
            <a:pPr marL="0" indent="0">
              <a:buNone/>
            </a:pPr>
            <a:r>
              <a:rPr lang="en-US" sz="3600">
                <a:latin typeface="Segoe UI Semibold"/>
                <a:cs typeface="Segoe UI Semibold"/>
              </a:rPr>
              <a:t>Application Periods</a:t>
            </a:r>
          </a:p>
        </p:txBody>
      </p:sp>
      <p:sp>
        <p:nvSpPr>
          <p:cNvPr id="3" name="Text Placeholder 2">
            <a:extLst>
              <a:ext uri="{FF2B5EF4-FFF2-40B4-BE49-F238E27FC236}">
                <a16:creationId xmlns:a16="http://schemas.microsoft.com/office/drawing/2014/main" id="{4E5BF42D-00A0-548F-41E2-D732153AA97E}"/>
              </a:ext>
            </a:extLst>
          </p:cNvPr>
          <p:cNvSpPr>
            <a:spLocks noGrp="1"/>
          </p:cNvSpPr>
          <p:nvPr>
            <p:ph type="body" sz="quarter" idx="14"/>
          </p:nvPr>
        </p:nvSpPr>
        <p:spPr>
          <a:xfrm>
            <a:off x="10993468" y="5531225"/>
            <a:ext cx="914400" cy="1060704"/>
          </a:xfrm>
        </p:spPr>
        <p:txBody>
          <a:bodyPr/>
          <a:lstStyle/>
          <a:p>
            <a:endParaRPr lang="en-US"/>
          </a:p>
        </p:txBody>
      </p:sp>
      <p:sp>
        <p:nvSpPr>
          <p:cNvPr id="2" name="Content Placeholder 5">
            <a:extLst>
              <a:ext uri="{FF2B5EF4-FFF2-40B4-BE49-F238E27FC236}">
                <a16:creationId xmlns:a16="http://schemas.microsoft.com/office/drawing/2014/main" id="{EE318C0B-1EE2-BCA5-400C-B2E0EEA620E3}"/>
              </a:ext>
            </a:extLst>
          </p:cNvPr>
          <p:cNvSpPr>
            <a:spLocks noGrp="1"/>
          </p:cNvSpPr>
          <p:nvPr>
            <p:ph type="body" sz="half" idx="2"/>
          </p:nvPr>
        </p:nvSpPr>
        <p:spPr>
          <a:xfrm>
            <a:off x="158891" y="1136591"/>
            <a:ext cx="5804225" cy="5455338"/>
          </a:xfrm>
        </p:spPr>
        <p:txBody>
          <a:bodyPr vert="horz" lIns="91440" tIns="45720" rIns="91440" bIns="45720" rtlCol="0" anchor="t">
            <a:noAutofit/>
          </a:bodyPr>
          <a:lstStyle/>
          <a:p>
            <a:endParaRPr lang="en-US" sz="2400" b="0">
              <a:latin typeface="Segoe UI Semibold" panose="020B0702040204020203" pitchFamily="34" charset="0"/>
              <a:cs typeface="Segoe UI Semibold" panose="020B0702040204020203" pitchFamily="34" charset="0"/>
            </a:endParaRPr>
          </a:p>
          <a:p>
            <a:r>
              <a:rPr lang="en-US" sz="2400" b="0">
                <a:latin typeface="Segoe UI" panose="020B0502040204020203" pitchFamily="34" charset="0"/>
                <a:cs typeface="Segoe UI" panose="020B0502040204020203" pitchFamily="34" charset="0"/>
              </a:rPr>
              <a:t>Submission deadlines:</a:t>
            </a:r>
          </a:p>
          <a:p>
            <a:pPr marL="742950" lvl="1" indent="-285750">
              <a:spcBef>
                <a:spcPts val="2400"/>
              </a:spcBef>
              <a:buFont typeface="Arial" panose="020B0604020202020204" pitchFamily="34" charset="0"/>
              <a:buChar char="•"/>
            </a:pPr>
            <a:r>
              <a:rPr lang="en-US" sz="2400" b="0">
                <a:latin typeface="Segoe UI"/>
                <a:cs typeface="Segoe UI"/>
              </a:rPr>
              <a:t>First Round:  October 7, 2026</a:t>
            </a:r>
          </a:p>
          <a:p>
            <a:pPr marL="742950" lvl="1" indent="-285750">
              <a:spcBef>
                <a:spcPts val="1200"/>
              </a:spcBef>
              <a:buFont typeface="Arial" panose="020B0604020202020204" pitchFamily="34" charset="0"/>
              <a:buChar char="•"/>
            </a:pPr>
            <a:r>
              <a:rPr lang="en-US" sz="2400" b="0">
                <a:latin typeface="Segoe UI"/>
                <a:cs typeface="Segoe UI"/>
              </a:rPr>
              <a:t>Second Round: February 24, 2027</a:t>
            </a:r>
          </a:p>
          <a:p>
            <a:pPr marL="742950" lvl="1" indent="-285750">
              <a:spcBef>
                <a:spcPts val="1200"/>
              </a:spcBef>
              <a:buFont typeface="Arial" panose="020B0604020202020204" pitchFamily="34" charset="0"/>
              <a:buChar char="•"/>
            </a:pPr>
            <a:r>
              <a:rPr lang="en-US" sz="2400" b="0">
                <a:latin typeface="Segoe UI"/>
                <a:cs typeface="Segoe UI"/>
              </a:rPr>
              <a:t>Third Round: September 1, 2027</a:t>
            </a:r>
          </a:p>
          <a:p>
            <a:pPr marL="742950" lvl="1" indent="-285750">
              <a:spcBef>
                <a:spcPts val="1200"/>
              </a:spcBef>
              <a:buFont typeface="Arial" panose="020B0604020202020204" pitchFamily="34" charset="0"/>
              <a:buChar char="•"/>
            </a:pPr>
            <a:r>
              <a:rPr lang="en-US" sz="2400" b="0">
                <a:latin typeface="Segoe UI"/>
                <a:cs typeface="Segoe UI"/>
              </a:rPr>
              <a:t>Fourth Round: February 15, 2028</a:t>
            </a:r>
          </a:p>
          <a:p>
            <a:pPr algn="ctr">
              <a:spcBef>
                <a:spcPts val="3000"/>
              </a:spcBef>
            </a:pPr>
            <a:r>
              <a:rPr lang="en-US" sz="2000" b="0">
                <a:latin typeface="Segoe UI Semibold" panose="020B0702040204020203" pitchFamily="34" charset="0"/>
                <a:cs typeface="Segoe UI Semibold" panose="020B0702040204020203" pitchFamily="34" charset="0"/>
              </a:rPr>
              <a:t>Applications must be received by 4:00 p.m. MT</a:t>
            </a:r>
          </a:p>
          <a:p>
            <a:endParaRPr lang="en-US" sz="2000" b="0">
              <a:latin typeface="Segoe UI"/>
              <a:cs typeface="Segoe UI"/>
            </a:endParaRPr>
          </a:p>
          <a:p>
            <a:pPr lvl="1" algn="ctr"/>
            <a:endParaRPr lang="en-US" sz="1800" b="0">
              <a:latin typeface="Segoe UI"/>
              <a:cs typeface="Segoe UI"/>
            </a:endParaRPr>
          </a:p>
          <a:p>
            <a:pPr lvl="1"/>
            <a:endParaRPr lang="en-US" sz="1800"/>
          </a:p>
          <a:p>
            <a:endParaRPr lang="en-US" sz="1800"/>
          </a:p>
          <a:p>
            <a:pPr marL="742950" lvl="1" indent="-285750">
              <a:buFont typeface="Arial" panose="020B0604020202020204" pitchFamily="34" charset="0"/>
              <a:buChar char="•"/>
            </a:pPr>
            <a:endParaRPr lang="en-US" sz="1600"/>
          </a:p>
          <a:p>
            <a:pPr lvl="1"/>
            <a:endParaRPr lang="en-US" sz="1800"/>
          </a:p>
          <a:p>
            <a:pPr lvl="1"/>
            <a:endParaRPr lang="en-US" sz="1800"/>
          </a:p>
          <a:p>
            <a:pPr lvl="1"/>
            <a:endParaRPr lang="en-US" sz="1800"/>
          </a:p>
          <a:p>
            <a:endParaRPr lang="en-US" sz="2200"/>
          </a:p>
        </p:txBody>
      </p:sp>
    </p:spTree>
    <p:extLst>
      <p:ext uri="{BB962C8B-B14F-4D97-AF65-F5344CB8AC3E}">
        <p14:creationId xmlns:p14="http://schemas.microsoft.com/office/powerpoint/2010/main" val="4224455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6984C35-6634-3D24-094B-D4F8E28EEAC1}"/>
              </a:ext>
            </a:extLst>
          </p:cNvPr>
          <p:cNvPicPr>
            <a:picLocks noChangeAspect="1"/>
          </p:cNvPicPr>
          <p:nvPr/>
        </p:nvPicPr>
        <p:blipFill>
          <a:blip r:embed="rId3"/>
          <a:stretch>
            <a:fillRect/>
          </a:stretch>
        </p:blipFill>
        <p:spPr>
          <a:xfrm>
            <a:off x="5905501" y="-1031"/>
            <a:ext cx="6400800" cy="7096775"/>
          </a:xfrm>
          <a:prstGeom prst="rect">
            <a:avLst/>
          </a:prstGeom>
        </p:spPr>
      </p:pic>
      <p:sp>
        <p:nvSpPr>
          <p:cNvPr id="13" name="Picture Placeholder 12">
            <a:extLst>
              <a:ext uri="{FF2B5EF4-FFF2-40B4-BE49-F238E27FC236}">
                <a16:creationId xmlns:a16="http://schemas.microsoft.com/office/drawing/2014/main" id="{337495A0-1CF3-6864-FFAB-C768CF9EC9FF}"/>
              </a:ext>
            </a:extLst>
          </p:cNvPr>
          <p:cNvSpPr>
            <a:spLocks noGrp="1"/>
          </p:cNvSpPr>
          <p:nvPr>
            <p:ph type="pic" idx="13"/>
          </p:nvPr>
        </p:nvSpPr>
        <p:spPr>
          <a:xfrm>
            <a:off x="6019801" y="-357645"/>
            <a:ext cx="6172200" cy="7096774"/>
          </a:xfrm>
        </p:spPr>
        <p:txBody>
          <a:bodyPr/>
          <a:lstStyle/>
          <a:p>
            <a:endParaRPr lang="en-US"/>
          </a:p>
        </p:txBody>
      </p:sp>
      <p:sp>
        <p:nvSpPr>
          <p:cNvPr id="2" name="Title 1">
            <a:extLst>
              <a:ext uri="{FF2B5EF4-FFF2-40B4-BE49-F238E27FC236}">
                <a16:creationId xmlns:a16="http://schemas.microsoft.com/office/drawing/2014/main" id="{39CB3535-8608-5E2F-DCF3-02548B15D0EA}"/>
              </a:ext>
            </a:extLst>
          </p:cNvPr>
          <p:cNvSpPr>
            <a:spLocks noGrp="1"/>
          </p:cNvSpPr>
          <p:nvPr>
            <p:ph type="title"/>
          </p:nvPr>
        </p:nvSpPr>
        <p:spPr>
          <a:xfrm>
            <a:off x="228600" y="-1031"/>
            <a:ext cx="5676900" cy="1325563"/>
          </a:xfrm>
        </p:spPr>
        <p:txBody>
          <a:bodyPr/>
          <a:lstStyle/>
          <a:p>
            <a:r>
              <a:rPr lang="en-US">
                <a:latin typeface="Segoe UI Semibold"/>
                <a:cs typeface="Segoe UI Semibold"/>
              </a:rPr>
              <a:t>Eligible Activities</a:t>
            </a:r>
            <a:endParaRPr lang="en-US"/>
          </a:p>
        </p:txBody>
      </p:sp>
      <p:sp>
        <p:nvSpPr>
          <p:cNvPr id="3" name="Content Placeholder 2">
            <a:extLst>
              <a:ext uri="{FF2B5EF4-FFF2-40B4-BE49-F238E27FC236}">
                <a16:creationId xmlns:a16="http://schemas.microsoft.com/office/drawing/2014/main" id="{81AE1458-6550-ED56-3C75-ADE8111CA6F8}"/>
              </a:ext>
            </a:extLst>
          </p:cNvPr>
          <p:cNvSpPr>
            <a:spLocks noGrp="1"/>
          </p:cNvSpPr>
          <p:nvPr>
            <p:ph sz="half" idx="1"/>
          </p:nvPr>
        </p:nvSpPr>
        <p:spPr>
          <a:xfrm>
            <a:off x="228600" y="1253330"/>
            <a:ext cx="5676900" cy="4351338"/>
          </a:xfrm>
        </p:spPr>
        <p:txBody>
          <a:bodyPr vert="horz" lIns="91440" tIns="45720" rIns="91440" bIns="45720" rtlCol="0" anchor="t">
            <a:noAutofit/>
          </a:bodyPr>
          <a:lstStyle/>
          <a:p>
            <a:pPr marL="0" indent="0">
              <a:buNone/>
            </a:pPr>
            <a:r>
              <a:rPr lang="en-US" sz="2400">
                <a:latin typeface="Segoe UI Semibold"/>
                <a:cs typeface="Segoe UI Semibold"/>
              </a:rPr>
              <a:t>1. Watershed group development</a:t>
            </a:r>
          </a:p>
          <a:p>
            <a:pPr lvl="1">
              <a:spcBef>
                <a:spcPts val="1200"/>
              </a:spcBef>
            </a:pPr>
            <a:r>
              <a:rPr lang="en-US" sz="2000" b="0">
                <a:latin typeface="Segoe UI" panose="020B0502040204020203" pitchFamily="34" charset="0"/>
                <a:cs typeface="Segoe UI" panose="020B0502040204020203" pitchFamily="34" charset="0"/>
              </a:rPr>
              <a:t>Conducting outreach</a:t>
            </a:r>
          </a:p>
          <a:p>
            <a:pPr lvl="1">
              <a:spcBef>
                <a:spcPts val="1200"/>
              </a:spcBef>
            </a:pPr>
            <a:r>
              <a:rPr lang="en-US" sz="2000" b="0">
                <a:latin typeface="Segoe UI" panose="020B0502040204020203" pitchFamily="34" charset="0"/>
                <a:cs typeface="Segoe UI" panose="020B0502040204020203" pitchFamily="34" charset="0"/>
              </a:rPr>
              <a:t>Developing mission statement, vision statement, and group goals</a:t>
            </a:r>
          </a:p>
          <a:p>
            <a:pPr lvl="1">
              <a:spcBef>
                <a:spcPts val="1200"/>
              </a:spcBef>
            </a:pPr>
            <a:r>
              <a:rPr lang="en-US" sz="2000" b="0">
                <a:latin typeface="Segoe UI" panose="020B0502040204020203" pitchFamily="34" charset="0"/>
                <a:cs typeface="Segoe UI" panose="020B0502040204020203" pitchFamily="34" charset="0"/>
              </a:rPr>
              <a:t>Developing articles of incorporation, bylaws, and business practices</a:t>
            </a:r>
          </a:p>
          <a:p>
            <a:pPr lvl="1">
              <a:spcBef>
                <a:spcPts val="1200"/>
              </a:spcBef>
            </a:pPr>
            <a:r>
              <a:rPr lang="en-US" sz="2000" b="0">
                <a:latin typeface="Segoe UI" panose="020B0502040204020203" pitchFamily="34" charset="0"/>
                <a:cs typeface="Segoe UI" panose="020B0502040204020203" pitchFamily="34" charset="0"/>
              </a:rPr>
              <a:t>Gathering information about water issues and needs within the watershed</a:t>
            </a:r>
          </a:p>
          <a:p>
            <a:pPr lvl="1">
              <a:spcBef>
                <a:spcPts val="1200"/>
              </a:spcBef>
            </a:pPr>
            <a:r>
              <a:rPr lang="en-US" sz="2000" b="0">
                <a:latin typeface="Segoe UI" panose="020B0502040204020203" pitchFamily="34" charset="0"/>
                <a:cs typeface="Segoe UI" panose="020B0502040204020203" pitchFamily="34" charset="0"/>
              </a:rPr>
              <a:t>Preplanning activities such as reviewing existing plans and collecting baseline information</a:t>
            </a:r>
          </a:p>
          <a:p>
            <a:pPr marL="457200" lvl="1" indent="0">
              <a:buNone/>
            </a:pPr>
            <a:endParaRPr lang="en-US" sz="1400"/>
          </a:p>
          <a:p>
            <a:endParaRPr lang="en-US" sz="2600"/>
          </a:p>
        </p:txBody>
      </p:sp>
      <p:sp>
        <p:nvSpPr>
          <p:cNvPr id="5" name="Footer Placeholder 4">
            <a:extLst>
              <a:ext uri="{FF2B5EF4-FFF2-40B4-BE49-F238E27FC236}">
                <a16:creationId xmlns:a16="http://schemas.microsoft.com/office/drawing/2014/main" id="{E6EF72B8-D58C-B260-C459-991AEBF46C1C}"/>
              </a:ext>
            </a:extLst>
          </p:cNvPr>
          <p:cNvSpPr>
            <a:spLocks noGrp="1"/>
          </p:cNvSpPr>
          <p:nvPr>
            <p:ph type="ftr" sz="quarter" idx="11"/>
          </p:nvPr>
        </p:nvSpPr>
        <p:spPr>
          <a:xfrm>
            <a:off x="10872216" y="5545836"/>
            <a:ext cx="777240" cy="914400"/>
          </a:xfrm>
        </p:spPr>
        <p:txBody>
          <a:bodyPr/>
          <a:lstStyle/>
          <a:p>
            <a:endParaRPr lang="en-US"/>
          </a:p>
        </p:txBody>
      </p:sp>
    </p:spTree>
    <p:extLst>
      <p:ext uri="{BB962C8B-B14F-4D97-AF65-F5344CB8AC3E}">
        <p14:creationId xmlns:p14="http://schemas.microsoft.com/office/powerpoint/2010/main" val="294722742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57D5C-0BA0-BC44-5C9E-24F87807DE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8B3B1-C211-785B-3E0B-7B7FCFD9FDD4}"/>
              </a:ext>
            </a:extLst>
          </p:cNvPr>
          <p:cNvSpPr>
            <a:spLocks noGrp="1"/>
          </p:cNvSpPr>
          <p:nvPr>
            <p:ph type="title"/>
          </p:nvPr>
        </p:nvSpPr>
        <p:spPr>
          <a:xfrm>
            <a:off x="228600" y="-1031"/>
            <a:ext cx="5676900" cy="1325563"/>
          </a:xfrm>
        </p:spPr>
        <p:txBody>
          <a:bodyPr/>
          <a:lstStyle/>
          <a:p>
            <a:r>
              <a:rPr lang="en-US">
                <a:latin typeface="Segoe UI Semibold"/>
                <a:cs typeface="Segoe UI Semibold"/>
              </a:rPr>
              <a:t>Eligible Activities</a:t>
            </a:r>
            <a:endParaRPr lang="en-US"/>
          </a:p>
        </p:txBody>
      </p:sp>
      <p:sp>
        <p:nvSpPr>
          <p:cNvPr id="3" name="Content Placeholder 2">
            <a:extLst>
              <a:ext uri="{FF2B5EF4-FFF2-40B4-BE49-F238E27FC236}">
                <a16:creationId xmlns:a16="http://schemas.microsoft.com/office/drawing/2014/main" id="{16FF3965-F714-FB77-E1D9-3688597C3E4D}"/>
              </a:ext>
            </a:extLst>
          </p:cNvPr>
          <p:cNvSpPr>
            <a:spLocks noGrp="1"/>
          </p:cNvSpPr>
          <p:nvPr>
            <p:ph sz="half" idx="1"/>
          </p:nvPr>
        </p:nvSpPr>
        <p:spPr>
          <a:xfrm>
            <a:off x="228600" y="1253329"/>
            <a:ext cx="5676900" cy="4833961"/>
          </a:xfrm>
        </p:spPr>
        <p:txBody>
          <a:bodyPr vert="horz" lIns="91440" tIns="45720" rIns="91440" bIns="45720" rtlCol="0" anchor="t">
            <a:noAutofit/>
          </a:bodyPr>
          <a:lstStyle/>
          <a:p>
            <a:pPr marL="0" indent="0">
              <a:buNone/>
            </a:pPr>
            <a:r>
              <a:rPr lang="en-US" sz="2400">
                <a:latin typeface="Segoe UI Semibold"/>
                <a:cs typeface="Segoe UI Semibold"/>
              </a:rPr>
              <a:t>2. Watershed restoration planning</a:t>
            </a:r>
            <a:endParaRPr lang="en-US" sz="2000" b="0">
              <a:latin typeface="Segoe UI" panose="020B0502040204020203" pitchFamily="34" charset="0"/>
              <a:cs typeface="Segoe UI" panose="020B0502040204020203" pitchFamily="34" charset="0"/>
            </a:endParaRPr>
          </a:p>
          <a:p>
            <a:r>
              <a:rPr lang="en-US" sz="2000" b="0">
                <a:latin typeface="Segoe UI" panose="020B0502040204020203" pitchFamily="34" charset="0"/>
                <a:cs typeface="Segoe UI" panose="020B0502040204020203" pitchFamily="34" charset="0"/>
              </a:rPr>
              <a:t>Conducting mapping, obtaining data, modelling, other technical analyses</a:t>
            </a:r>
          </a:p>
          <a:p>
            <a:r>
              <a:rPr lang="en-US" sz="1800" b="0">
                <a:latin typeface="Segoe UI" panose="020B0502040204020203" pitchFamily="34" charset="0"/>
                <a:cs typeface="Segoe UI" panose="020B0502040204020203" pitchFamily="34" charset="0"/>
              </a:rPr>
              <a:t>Conducting baseline studies (e.g. water quality, water quantity, vegetation surveys, invertebrate surveys)</a:t>
            </a:r>
          </a:p>
          <a:p>
            <a:r>
              <a:rPr lang="en-US" sz="1800" b="0">
                <a:latin typeface="Segoe UI" panose="020B0502040204020203" pitchFamily="34" charset="0"/>
                <a:cs typeface="Segoe UI" panose="020B0502040204020203" pitchFamily="34" charset="0"/>
              </a:rPr>
              <a:t>Developing goals or benchmarks</a:t>
            </a:r>
          </a:p>
          <a:p>
            <a:r>
              <a:rPr lang="en-US" sz="1800" b="0">
                <a:latin typeface="Segoe UI" panose="020B0502040204020203" pitchFamily="34" charset="0"/>
                <a:cs typeface="Segoe UI" panose="020B0502040204020203" pitchFamily="34" charset="0"/>
              </a:rPr>
              <a:t>Completing a new or updating an existing watershed restoration plan</a:t>
            </a:r>
          </a:p>
          <a:p>
            <a:r>
              <a:rPr lang="en-US" sz="1800" b="0">
                <a:latin typeface="Segoe UI" panose="020B0502040204020203" pitchFamily="34" charset="0"/>
                <a:cs typeface="Segoe UI" panose="020B0502040204020203" pitchFamily="34" charset="0"/>
              </a:rPr>
              <a:t>Developing general watershed management project concepts</a:t>
            </a:r>
          </a:p>
          <a:p>
            <a:r>
              <a:rPr lang="en-US" sz="1800" b="0">
                <a:latin typeface="Segoe UI" panose="020B0502040204020203" pitchFamily="34" charset="0"/>
                <a:cs typeface="Segoe UI" panose="020B0502040204020203" pitchFamily="34" charset="0"/>
              </a:rPr>
              <a:t>Conducting an analysis to identify and prioritize specific watershed management projects</a:t>
            </a:r>
          </a:p>
          <a:p>
            <a:pPr lvl="1"/>
            <a:endParaRPr lang="en-US" sz="1400"/>
          </a:p>
          <a:p>
            <a:endParaRPr lang="en-US" sz="2600"/>
          </a:p>
        </p:txBody>
      </p:sp>
      <p:pic>
        <p:nvPicPr>
          <p:cNvPr id="6" name="Picture Placeholder 5">
            <a:extLst>
              <a:ext uri="{FF2B5EF4-FFF2-40B4-BE49-F238E27FC236}">
                <a16:creationId xmlns:a16="http://schemas.microsoft.com/office/drawing/2014/main" id="{4A9691B2-DB31-6E31-4074-FDBFFE0CA18D}"/>
              </a:ext>
            </a:extLst>
          </p:cNvPr>
          <p:cNvPicPr>
            <a:picLocks noGrp="1" noChangeAspect="1"/>
          </p:cNvPicPr>
          <p:nvPr>
            <p:ph type="pic" idx="13"/>
          </p:nvPr>
        </p:nvPicPr>
        <p:blipFill>
          <a:blip r:embed="rId3"/>
          <a:srcRect l="16250" r="16250"/>
          <a:stretch/>
        </p:blipFill>
        <p:spPr/>
      </p:pic>
      <p:sp>
        <p:nvSpPr>
          <p:cNvPr id="5" name="Footer Placeholder 4">
            <a:extLst>
              <a:ext uri="{FF2B5EF4-FFF2-40B4-BE49-F238E27FC236}">
                <a16:creationId xmlns:a16="http://schemas.microsoft.com/office/drawing/2014/main" id="{91D2F423-FF7F-8773-8153-C974FCE283F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831178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7EE86-9078-1A53-E07B-A4D908295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49EB77-14C7-E929-8548-333C92418C0A}"/>
              </a:ext>
            </a:extLst>
          </p:cNvPr>
          <p:cNvSpPr>
            <a:spLocks noGrp="1"/>
          </p:cNvSpPr>
          <p:nvPr>
            <p:ph type="title"/>
          </p:nvPr>
        </p:nvSpPr>
        <p:spPr>
          <a:xfrm>
            <a:off x="228600" y="-1031"/>
            <a:ext cx="5676900" cy="1325563"/>
          </a:xfrm>
        </p:spPr>
        <p:txBody>
          <a:bodyPr/>
          <a:lstStyle/>
          <a:p>
            <a:r>
              <a:rPr lang="en-US">
                <a:latin typeface="Segoe UI Semibold"/>
                <a:cs typeface="Segoe UI Semibold"/>
              </a:rPr>
              <a:t>Eligible Activities</a:t>
            </a:r>
            <a:endParaRPr lang="en-US"/>
          </a:p>
        </p:txBody>
      </p:sp>
      <p:sp>
        <p:nvSpPr>
          <p:cNvPr id="3" name="Content Placeholder 2">
            <a:extLst>
              <a:ext uri="{FF2B5EF4-FFF2-40B4-BE49-F238E27FC236}">
                <a16:creationId xmlns:a16="http://schemas.microsoft.com/office/drawing/2014/main" id="{75107D9B-215B-EF4D-D764-CAB571F00FCA}"/>
              </a:ext>
            </a:extLst>
          </p:cNvPr>
          <p:cNvSpPr>
            <a:spLocks noGrp="1"/>
          </p:cNvSpPr>
          <p:nvPr>
            <p:ph sz="half" idx="1"/>
          </p:nvPr>
        </p:nvSpPr>
        <p:spPr>
          <a:xfrm>
            <a:off x="228600" y="1253330"/>
            <a:ext cx="5676900" cy="5056030"/>
          </a:xfrm>
        </p:spPr>
        <p:txBody>
          <a:bodyPr vert="horz" lIns="91440" tIns="45720" rIns="91440" bIns="45720" rtlCol="0" anchor="t">
            <a:noAutofit/>
          </a:bodyPr>
          <a:lstStyle/>
          <a:p>
            <a:pPr marL="0" indent="0">
              <a:buNone/>
            </a:pPr>
            <a:r>
              <a:rPr lang="en-US" sz="2400" b="0">
                <a:latin typeface="Segoe UI Semibold"/>
                <a:cs typeface="Segoe UI Semibold"/>
              </a:rPr>
              <a:t>3. Project implementation planning and</a:t>
            </a:r>
          </a:p>
          <a:p>
            <a:pPr marL="0" indent="0">
              <a:spcBef>
                <a:spcPts val="0"/>
              </a:spcBef>
              <a:buNone/>
            </a:pPr>
            <a:r>
              <a:rPr lang="en-US" sz="2400" b="0">
                <a:latin typeface="Segoe UI Semibold"/>
                <a:cs typeface="Segoe UI Semibold"/>
              </a:rPr>
              <a:t>    design</a:t>
            </a:r>
          </a:p>
          <a:p>
            <a:r>
              <a:rPr lang="en-US" sz="2000" b="0">
                <a:latin typeface="Segoe UI" panose="020B0502040204020203" pitchFamily="34" charset="0"/>
                <a:cs typeface="Segoe UI" panose="020B0502040204020203" pitchFamily="34" charset="0"/>
              </a:rPr>
              <a:t>Evaluating site alternatives to identify specific locations</a:t>
            </a:r>
          </a:p>
          <a:p>
            <a:r>
              <a:rPr lang="en-US" sz="2000" b="0">
                <a:latin typeface="Segoe UI" panose="020B0502040204020203" pitchFamily="34" charset="0"/>
                <a:cs typeface="Segoe UI" panose="020B0502040204020203" pitchFamily="34" charset="0"/>
              </a:rPr>
              <a:t>Developing project requirements and evaluating design alternatives</a:t>
            </a:r>
          </a:p>
          <a:p>
            <a:r>
              <a:rPr lang="en-US" sz="2000" b="0">
                <a:latin typeface="Segoe UI" panose="020B0502040204020203" pitchFamily="34" charset="0"/>
                <a:cs typeface="Segoe UI" panose="020B0502040204020203" pitchFamily="34" charset="0"/>
              </a:rPr>
              <a:t>Completing modeling, data collection, and other technical analyses to evaluate impacts of proposed restoration</a:t>
            </a:r>
          </a:p>
          <a:p>
            <a:r>
              <a:rPr lang="en-US" sz="2000" b="0">
                <a:latin typeface="Segoe UI" panose="020B0502040204020203" pitchFamily="34" charset="0"/>
                <a:cs typeface="Segoe UI" panose="020B0502040204020203" pitchFamily="34" charset="0"/>
              </a:rPr>
              <a:t>Carrying out relevant studies (environmental, biological, cultural, engineering)</a:t>
            </a:r>
          </a:p>
          <a:p>
            <a:r>
              <a:rPr lang="en-US" sz="2000" b="0">
                <a:latin typeface="Segoe UI" panose="020B0502040204020203" pitchFamily="34" charset="0"/>
                <a:cs typeface="Segoe UI" panose="020B0502040204020203" pitchFamily="34" charset="0"/>
              </a:rPr>
              <a:t>Preparing design drawings</a:t>
            </a:r>
          </a:p>
          <a:p>
            <a:r>
              <a:rPr lang="en-US" sz="2000" b="0">
                <a:latin typeface="Segoe UI" panose="020B0502040204020203" pitchFamily="34" charset="0"/>
                <a:cs typeface="Segoe UI" panose="020B0502040204020203" pitchFamily="34" charset="0"/>
              </a:rPr>
              <a:t>Preparing cost estimates and developing a project implementation plan</a:t>
            </a:r>
          </a:p>
          <a:p>
            <a:endParaRPr lang="en-US" sz="1800">
              <a:latin typeface="Segoe UI Semibold"/>
              <a:cs typeface="Segoe UI Semibold"/>
            </a:endParaRPr>
          </a:p>
          <a:p>
            <a:pPr lvl="1"/>
            <a:endParaRPr lang="en-US" sz="1400"/>
          </a:p>
          <a:p>
            <a:endParaRPr lang="en-US" sz="2600"/>
          </a:p>
        </p:txBody>
      </p:sp>
      <p:pic>
        <p:nvPicPr>
          <p:cNvPr id="6" name="Picture Placeholder 5">
            <a:extLst>
              <a:ext uri="{FF2B5EF4-FFF2-40B4-BE49-F238E27FC236}">
                <a16:creationId xmlns:a16="http://schemas.microsoft.com/office/drawing/2014/main" id="{1D13B297-F2CF-B587-8BEA-3870653A7B9B}"/>
              </a:ext>
            </a:extLst>
          </p:cNvPr>
          <p:cNvPicPr>
            <a:picLocks noGrp="1" noChangeAspect="1"/>
          </p:cNvPicPr>
          <p:nvPr>
            <p:ph type="pic" idx="13"/>
          </p:nvPr>
        </p:nvPicPr>
        <p:blipFill>
          <a:blip r:embed="rId3"/>
          <a:srcRect l="9971" r="9971"/>
          <a:stretch/>
        </p:blipFill>
        <p:spPr>
          <a:xfrm>
            <a:off x="6019800" y="-329183"/>
            <a:ext cx="6172200" cy="7516368"/>
          </a:xfrm>
        </p:spPr>
      </p:pic>
      <p:sp>
        <p:nvSpPr>
          <p:cNvPr id="5" name="Footer Placeholder 4">
            <a:extLst>
              <a:ext uri="{FF2B5EF4-FFF2-40B4-BE49-F238E27FC236}">
                <a16:creationId xmlns:a16="http://schemas.microsoft.com/office/drawing/2014/main" id="{B1564F79-8B31-933A-2538-F552CD4ED2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01084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tream flowing through the grassland">
            <a:extLst>
              <a:ext uri="{FF2B5EF4-FFF2-40B4-BE49-F238E27FC236}">
                <a16:creationId xmlns:a16="http://schemas.microsoft.com/office/drawing/2014/main" id="{4524C970-1953-4168-8887-3AA1CDA68E49}"/>
              </a:ext>
            </a:extLst>
          </p:cNvPr>
          <p:cNvPicPr>
            <a:picLocks noChangeAspect="1"/>
          </p:cNvPicPr>
          <p:nvPr/>
        </p:nvPicPr>
        <p:blipFill>
          <a:blip r:embed="rId3"/>
          <a:srcRect/>
          <a:stretch/>
        </p:blipFill>
        <p:spPr>
          <a:xfrm>
            <a:off x="0" y="-36903"/>
            <a:ext cx="12192000" cy="7147822"/>
          </a:xfrm>
          <a:prstGeom prst="rect">
            <a:avLst/>
          </a:prstGeom>
        </p:spPr>
      </p:pic>
      <p:sp>
        <p:nvSpPr>
          <p:cNvPr id="2" name="Title 1">
            <a:extLst>
              <a:ext uri="{FF2B5EF4-FFF2-40B4-BE49-F238E27FC236}">
                <a16:creationId xmlns:a16="http://schemas.microsoft.com/office/drawing/2014/main" id="{12A7FA49-41CE-41B7-AE65-F3B58AEC66E1}"/>
              </a:ext>
            </a:extLst>
          </p:cNvPr>
          <p:cNvSpPr>
            <a:spLocks noGrp="1"/>
          </p:cNvSpPr>
          <p:nvPr>
            <p:ph type="title"/>
          </p:nvPr>
        </p:nvSpPr>
        <p:spPr>
          <a:xfrm>
            <a:off x="4000854" y="288590"/>
            <a:ext cx="4251251" cy="1128299"/>
          </a:xfrm>
          <a:effectLst>
            <a:outerShdw blurRad="50800" dist="38100" dir="2700000" algn="tl" rotWithShape="0">
              <a:prstClr val="black">
                <a:alpha val="40000"/>
              </a:prstClr>
            </a:outerShdw>
          </a:effectLst>
        </p:spPr>
        <p:txBody>
          <a:bodyPr/>
          <a:lstStyle/>
          <a:p>
            <a:r>
              <a:rPr lang="en-US">
                <a:solidFill>
                  <a:schemeClr val="bg1"/>
                </a:solidFill>
              </a:rPr>
              <a:t>Getting Started</a:t>
            </a:r>
          </a:p>
        </p:txBody>
      </p:sp>
      <p:sp>
        <p:nvSpPr>
          <p:cNvPr id="4" name="Content Placeholder 3">
            <a:extLst>
              <a:ext uri="{FF2B5EF4-FFF2-40B4-BE49-F238E27FC236}">
                <a16:creationId xmlns:a16="http://schemas.microsoft.com/office/drawing/2014/main" id="{6C34A1DB-663D-404C-A5F6-30A6373073F0}"/>
              </a:ext>
            </a:extLst>
          </p:cNvPr>
          <p:cNvSpPr>
            <a:spLocks noGrp="1"/>
          </p:cNvSpPr>
          <p:nvPr>
            <p:ph idx="1"/>
          </p:nvPr>
        </p:nvSpPr>
        <p:spPr>
          <a:xfrm>
            <a:off x="228600" y="1742381"/>
            <a:ext cx="5806440" cy="3765284"/>
          </a:xfrm>
          <a:solidFill>
            <a:schemeClr val="bg1">
              <a:alpha val="75000"/>
            </a:schemeClr>
          </a:solidFill>
          <a:ln>
            <a:solidFill>
              <a:srgbClr val="002F3E"/>
            </a:solidFill>
          </a:ln>
        </p:spPr>
        <p:txBody>
          <a:bodyPr/>
          <a:lstStyle/>
          <a:p>
            <a:r>
              <a:rPr lang="en-US"/>
              <a:t>To watch the recording, use the same link: </a:t>
            </a:r>
            <a:r>
              <a:rPr lang="en-US" u="sng">
                <a:solidFill>
                  <a:schemeClr val="accent1">
                    <a:lumMod val="75000"/>
                  </a:schemeClr>
                </a:solidFill>
              </a:rPr>
              <a:t>Join Live Teams Event</a:t>
            </a:r>
          </a:p>
          <a:p>
            <a:r>
              <a:rPr lang="en-US"/>
              <a:t>Attendees' cameras and microphones are muted</a:t>
            </a:r>
          </a:p>
          <a:p>
            <a:r>
              <a:rPr lang="en-US"/>
              <a:t>A copy of the slides will be available on our website after the webinar:</a:t>
            </a:r>
            <a:br>
              <a:rPr lang="en-US"/>
            </a:br>
            <a:r>
              <a:rPr lang="en-US" sz="2400">
                <a:solidFill>
                  <a:schemeClr val="accent1">
                    <a:lumMod val="75000"/>
                  </a:schemeClr>
                </a:solidFill>
              </a:rPr>
              <a:t>https://www.usbr.gov/watersmart/</a:t>
            </a:r>
          </a:p>
        </p:txBody>
      </p:sp>
      <p:sp>
        <p:nvSpPr>
          <p:cNvPr id="5" name="Content Placeholder 4">
            <a:extLst>
              <a:ext uri="{FF2B5EF4-FFF2-40B4-BE49-F238E27FC236}">
                <a16:creationId xmlns:a16="http://schemas.microsoft.com/office/drawing/2014/main" id="{49870074-7D0E-4B70-A5D3-3617DA40E4D9}"/>
              </a:ext>
            </a:extLst>
          </p:cNvPr>
          <p:cNvSpPr>
            <a:spLocks noGrp="1"/>
          </p:cNvSpPr>
          <p:nvPr>
            <p:ph idx="13"/>
          </p:nvPr>
        </p:nvSpPr>
        <p:spPr>
          <a:xfrm>
            <a:off x="6126480" y="1742381"/>
            <a:ext cx="5806440" cy="3765284"/>
          </a:xfrm>
          <a:solidFill>
            <a:schemeClr val="bg1">
              <a:alpha val="75000"/>
            </a:schemeClr>
          </a:solidFill>
          <a:ln>
            <a:solidFill>
              <a:srgbClr val="002F3E"/>
            </a:solidFill>
          </a:ln>
        </p:spPr>
        <p:txBody>
          <a:bodyPr/>
          <a:lstStyle/>
          <a:p>
            <a:r>
              <a:rPr lang="en-US"/>
              <a:t>Questions and comments can be posted in the Q&amp;A icon on the bottom of the menu bar</a:t>
            </a:r>
          </a:p>
          <a:p>
            <a:endParaRPr lang="en-US"/>
          </a:p>
        </p:txBody>
      </p:sp>
      <p:sp>
        <p:nvSpPr>
          <p:cNvPr id="6" name="Text Placeholder 5">
            <a:extLst>
              <a:ext uri="{FF2B5EF4-FFF2-40B4-BE49-F238E27FC236}">
                <a16:creationId xmlns:a16="http://schemas.microsoft.com/office/drawing/2014/main" id="{E4FE129E-7F81-45DF-9863-A442FB663239}"/>
              </a:ext>
            </a:extLst>
          </p:cNvPr>
          <p:cNvSpPr>
            <a:spLocks noGrp="1"/>
          </p:cNvSpPr>
          <p:nvPr>
            <p:ph type="body" sz="quarter" idx="14"/>
          </p:nvPr>
        </p:nvSpPr>
        <p:spPr/>
        <p:txBody>
          <a:bodyPr/>
          <a:lstStyle/>
          <a:p>
            <a:endParaRPr lang="en-US"/>
          </a:p>
        </p:txBody>
      </p:sp>
      <p:pic>
        <p:nvPicPr>
          <p:cNvPr id="13" name="Picture 12" descr="Graphical user interface, application&#10;&#10;Description automatically generated">
            <a:extLst>
              <a:ext uri="{FF2B5EF4-FFF2-40B4-BE49-F238E27FC236}">
                <a16:creationId xmlns:a16="http://schemas.microsoft.com/office/drawing/2014/main" id="{F201D3B3-6E9E-4AA1-A7A3-C578744B4F46}"/>
              </a:ext>
            </a:extLst>
          </p:cNvPr>
          <p:cNvPicPr>
            <a:picLocks noChangeAspect="1"/>
          </p:cNvPicPr>
          <p:nvPr/>
        </p:nvPicPr>
        <p:blipFill>
          <a:blip r:embed="rId4"/>
          <a:stretch>
            <a:fillRect/>
          </a:stretch>
        </p:blipFill>
        <p:spPr>
          <a:xfrm>
            <a:off x="7596366" y="3190435"/>
            <a:ext cx="2866667" cy="1838095"/>
          </a:xfrm>
          <a:prstGeom prst="rect">
            <a:avLst/>
          </a:prstGeom>
        </p:spPr>
      </p:pic>
    </p:spTree>
    <p:extLst>
      <p:ext uri="{BB962C8B-B14F-4D97-AF65-F5344CB8AC3E}">
        <p14:creationId xmlns:p14="http://schemas.microsoft.com/office/powerpoint/2010/main" val="3616259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8C21-0A18-AF15-4938-1FD97AECE2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CA6001-C33D-301A-E973-11D2DBF2DCD1}"/>
              </a:ext>
            </a:extLst>
          </p:cNvPr>
          <p:cNvSpPr>
            <a:spLocks noGrp="1"/>
          </p:cNvSpPr>
          <p:nvPr>
            <p:ph type="title"/>
          </p:nvPr>
        </p:nvSpPr>
        <p:spPr>
          <a:xfrm>
            <a:off x="228600" y="-1031"/>
            <a:ext cx="5676900" cy="1325563"/>
          </a:xfrm>
        </p:spPr>
        <p:txBody>
          <a:bodyPr/>
          <a:lstStyle/>
          <a:p>
            <a:r>
              <a:rPr lang="en-US">
                <a:latin typeface="Segoe UI Semibold"/>
                <a:cs typeface="Segoe UI Semibold"/>
              </a:rPr>
              <a:t>Ineligible Activities</a:t>
            </a:r>
            <a:endParaRPr lang="en-US"/>
          </a:p>
        </p:txBody>
      </p:sp>
      <p:sp>
        <p:nvSpPr>
          <p:cNvPr id="3" name="Content Placeholder 2">
            <a:extLst>
              <a:ext uri="{FF2B5EF4-FFF2-40B4-BE49-F238E27FC236}">
                <a16:creationId xmlns:a16="http://schemas.microsoft.com/office/drawing/2014/main" id="{DF74E059-E16C-5216-1335-9CBD0D049B03}"/>
              </a:ext>
            </a:extLst>
          </p:cNvPr>
          <p:cNvSpPr>
            <a:spLocks noGrp="1"/>
          </p:cNvSpPr>
          <p:nvPr>
            <p:ph sz="half" idx="1"/>
          </p:nvPr>
        </p:nvSpPr>
        <p:spPr>
          <a:xfrm>
            <a:off x="208005" y="998175"/>
            <a:ext cx="5676900" cy="4351338"/>
          </a:xfrm>
        </p:spPr>
        <p:txBody>
          <a:bodyPr vert="horz" lIns="91440" tIns="45720" rIns="91440" bIns="45720" rtlCol="0" anchor="t">
            <a:noAutofit/>
          </a:bodyPr>
          <a:lstStyle/>
          <a:p>
            <a:pPr marL="0" indent="0">
              <a:buNone/>
            </a:pPr>
            <a:endParaRPr lang="en-US" sz="2000"/>
          </a:p>
          <a:p>
            <a:r>
              <a:rPr lang="en-US" sz="2600" b="0">
                <a:latin typeface="Segoe UI "/>
              </a:rPr>
              <a:t>River clean-ups and other on-ground activities </a:t>
            </a:r>
          </a:p>
          <a:p>
            <a:pPr>
              <a:spcBef>
                <a:spcPts val="1800"/>
              </a:spcBef>
            </a:pPr>
            <a:r>
              <a:rPr lang="en-US" sz="2600" b="0">
                <a:latin typeface="Segoe UI "/>
              </a:rPr>
              <a:t>Environmental compliance for the construction of a project</a:t>
            </a:r>
          </a:p>
          <a:p>
            <a:pPr>
              <a:spcBef>
                <a:spcPts val="1800"/>
              </a:spcBef>
            </a:pPr>
            <a:r>
              <a:rPr lang="en-US" sz="2600" b="0">
                <a:latin typeface="Segoe UI "/>
              </a:rPr>
              <a:t>Permitting costs</a:t>
            </a:r>
          </a:p>
          <a:p>
            <a:pPr>
              <a:spcBef>
                <a:spcPts val="1800"/>
              </a:spcBef>
            </a:pPr>
            <a:r>
              <a:rPr lang="en-US" sz="2600" b="0">
                <a:latin typeface="Segoe UI "/>
              </a:rPr>
              <a:t>General education activities</a:t>
            </a:r>
          </a:p>
          <a:p>
            <a:pPr>
              <a:spcBef>
                <a:spcPts val="1800"/>
              </a:spcBef>
            </a:pPr>
            <a:r>
              <a:rPr lang="en-US" sz="2600" b="0">
                <a:latin typeface="Segoe UI "/>
              </a:rPr>
              <a:t>Water and land purchases, leases or easements</a:t>
            </a:r>
          </a:p>
        </p:txBody>
      </p:sp>
      <p:pic>
        <p:nvPicPr>
          <p:cNvPr id="6" name="Picture Placeholder 5">
            <a:extLst>
              <a:ext uri="{FF2B5EF4-FFF2-40B4-BE49-F238E27FC236}">
                <a16:creationId xmlns:a16="http://schemas.microsoft.com/office/drawing/2014/main" id="{43B287B6-9D01-68F0-A82D-D4917FB22AF6}"/>
              </a:ext>
            </a:extLst>
          </p:cNvPr>
          <p:cNvPicPr>
            <a:picLocks noGrp="1" noChangeAspect="1"/>
          </p:cNvPicPr>
          <p:nvPr>
            <p:ph type="pic" idx="13"/>
          </p:nvPr>
        </p:nvPicPr>
        <p:blipFill>
          <a:blip r:embed="rId3"/>
          <a:srcRect l="19981" r="19981"/>
          <a:stretch/>
        </p:blipFill>
        <p:spPr/>
      </p:pic>
      <p:sp>
        <p:nvSpPr>
          <p:cNvPr id="5" name="Footer Placeholder 4">
            <a:extLst>
              <a:ext uri="{FF2B5EF4-FFF2-40B4-BE49-F238E27FC236}">
                <a16:creationId xmlns:a16="http://schemas.microsoft.com/office/drawing/2014/main" id="{89D02CD3-764B-DCED-0E50-97AE689CAF9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791585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E8812-776C-9353-CE4C-BB4B8D88EAAA}"/>
              </a:ext>
            </a:extLst>
          </p:cNvPr>
          <p:cNvSpPr>
            <a:spLocks noGrp="1"/>
          </p:cNvSpPr>
          <p:nvPr>
            <p:ph type="ctrTitle"/>
          </p:nvPr>
        </p:nvSpPr>
        <p:spPr>
          <a:xfrm>
            <a:off x="638175" y="1544012"/>
            <a:ext cx="9144000" cy="4135437"/>
          </a:xfrm>
        </p:spPr>
        <p:txBody>
          <a:bodyPr/>
          <a:lstStyle/>
          <a:p>
            <a:r>
              <a:rPr lang="en-US"/>
              <a:t>Application Content</a:t>
            </a:r>
          </a:p>
        </p:txBody>
      </p:sp>
    </p:spTree>
    <p:extLst>
      <p:ext uri="{BB962C8B-B14F-4D97-AF65-F5344CB8AC3E}">
        <p14:creationId xmlns:p14="http://schemas.microsoft.com/office/powerpoint/2010/main" val="1794821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65C0F-3FE9-99C9-58E6-07AF7B1668F4}"/>
              </a:ext>
            </a:extLst>
          </p:cNvPr>
          <p:cNvSpPr>
            <a:spLocks noGrp="1"/>
          </p:cNvSpPr>
          <p:nvPr>
            <p:ph type="title"/>
          </p:nvPr>
        </p:nvSpPr>
        <p:spPr/>
        <p:txBody>
          <a:bodyPr/>
          <a:lstStyle/>
          <a:p>
            <a:r>
              <a:rPr lang="en-US"/>
              <a:t>Mandatory Content</a:t>
            </a:r>
          </a:p>
        </p:txBody>
      </p:sp>
      <p:sp>
        <p:nvSpPr>
          <p:cNvPr id="3" name="Text Placeholder 2">
            <a:extLst>
              <a:ext uri="{FF2B5EF4-FFF2-40B4-BE49-F238E27FC236}">
                <a16:creationId xmlns:a16="http://schemas.microsoft.com/office/drawing/2014/main" id="{57628B18-61A5-B0F6-0A34-2720B2E78BC6}"/>
              </a:ext>
            </a:extLst>
          </p:cNvPr>
          <p:cNvSpPr>
            <a:spLocks noGrp="1"/>
          </p:cNvSpPr>
          <p:nvPr>
            <p:ph type="body" sz="quarter" idx="13"/>
          </p:nvPr>
        </p:nvSpPr>
        <p:spPr/>
        <p:txBody>
          <a:bodyPr/>
          <a:lstStyle/>
          <a:p>
            <a:pPr lvl="4">
              <a:spcBef>
                <a:spcPts val="1800"/>
              </a:spcBef>
            </a:pPr>
            <a:r>
              <a:rPr lang="en-US" sz="2800">
                <a:solidFill>
                  <a:srgbClr val="003E52"/>
                </a:solidFill>
                <a:latin typeface="Segoe UI Semibold" panose="020B0702040204020203" pitchFamily="34" charset="0"/>
                <a:cs typeface="Segoe UI Semibold" panose="020B0702040204020203" pitchFamily="34" charset="0"/>
              </a:rPr>
              <a:t>SF-424 – Application for Federal Financial Assistance</a:t>
            </a:r>
          </a:p>
          <a:p>
            <a:pPr lvl="4">
              <a:spcBef>
                <a:spcPts val="1800"/>
              </a:spcBef>
            </a:pPr>
            <a:r>
              <a:rPr lang="en-US" sz="2800">
                <a:solidFill>
                  <a:srgbClr val="003E52"/>
                </a:solidFill>
                <a:latin typeface="Segoe UI Semibold" panose="020B0702040204020203" pitchFamily="34" charset="0"/>
                <a:cs typeface="Segoe UI Semibold" panose="020B0702040204020203" pitchFamily="34" charset="0"/>
              </a:rPr>
              <a:t>SF-424A</a:t>
            </a:r>
          </a:p>
          <a:p>
            <a:pPr lvl="4">
              <a:spcBef>
                <a:spcPts val="1800"/>
              </a:spcBef>
            </a:pPr>
            <a:r>
              <a:rPr lang="en-US" sz="2800">
                <a:solidFill>
                  <a:srgbClr val="003E52"/>
                </a:solidFill>
                <a:latin typeface="Segoe UI Semibold" panose="020B0702040204020203" pitchFamily="34" charset="0"/>
                <a:cs typeface="Segoe UI Semibold" panose="020B0702040204020203" pitchFamily="34" charset="0"/>
              </a:rPr>
              <a:t>SF-LLL</a:t>
            </a:r>
          </a:p>
          <a:p>
            <a:pPr lvl="4">
              <a:spcBef>
                <a:spcPts val="1800"/>
              </a:spcBef>
            </a:pPr>
            <a:r>
              <a:rPr lang="en-US" sz="2800">
                <a:solidFill>
                  <a:srgbClr val="003E52"/>
                </a:solidFill>
                <a:latin typeface="Segoe UI Semibold" panose="020B0702040204020203" pitchFamily="34" charset="0"/>
                <a:cs typeface="Segoe UI Semibold" panose="020B0702040204020203" pitchFamily="34" charset="0"/>
              </a:rPr>
              <a:t>Project Narrative</a:t>
            </a:r>
          </a:p>
          <a:p>
            <a:pPr lvl="4">
              <a:spcBef>
                <a:spcPts val="1800"/>
              </a:spcBef>
            </a:pPr>
            <a:r>
              <a:rPr lang="en-US" sz="2800">
                <a:solidFill>
                  <a:srgbClr val="003E52"/>
                </a:solidFill>
                <a:latin typeface="Segoe UI Semibold" panose="020B0702040204020203" pitchFamily="34" charset="0"/>
                <a:cs typeface="Segoe UI Semibold" panose="020B0702040204020203" pitchFamily="34" charset="0"/>
              </a:rPr>
              <a:t>Budget Narrative</a:t>
            </a:r>
            <a:endParaRPr lang="en-US" sz="2800"/>
          </a:p>
          <a:p>
            <a:pPr lvl="4">
              <a:spcBef>
                <a:spcPts val="1800"/>
              </a:spcBef>
            </a:pPr>
            <a:r>
              <a:rPr lang="en-US" sz="2800">
                <a:solidFill>
                  <a:srgbClr val="003E51"/>
                </a:solidFill>
                <a:latin typeface="Segoe UI Semibold" panose="020B0702040204020203" pitchFamily="34" charset="0"/>
                <a:cs typeface="Segoe UI Semibold" panose="020B0702040204020203" pitchFamily="34" charset="0"/>
              </a:rPr>
              <a:t>Project Abstract Summary</a:t>
            </a:r>
          </a:p>
          <a:p>
            <a:pPr marL="1828800" lvl="4" indent="0">
              <a:spcBef>
                <a:spcPts val="1800"/>
              </a:spcBef>
              <a:buNone/>
            </a:pPr>
            <a:endParaRPr lang="en-US" sz="2800">
              <a:solidFill>
                <a:srgbClr val="003E51"/>
              </a:solidFill>
              <a:latin typeface="Segoe UI Semibold" panose="020B0702040204020203" pitchFamily="34" charset="0"/>
              <a:cs typeface="Segoe UI Semibold" panose="020B0702040204020203" pitchFamily="34" charset="0"/>
            </a:endParaRPr>
          </a:p>
        </p:txBody>
      </p:sp>
      <p:sp>
        <p:nvSpPr>
          <p:cNvPr id="4" name="Text Placeholder 3">
            <a:extLst>
              <a:ext uri="{FF2B5EF4-FFF2-40B4-BE49-F238E27FC236}">
                <a16:creationId xmlns:a16="http://schemas.microsoft.com/office/drawing/2014/main" id="{F7E850BE-6350-14E7-6EBB-0D431521096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365920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3A2BE-F699-AB6A-4DBC-DA62B22BB949}"/>
              </a:ext>
            </a:extLst>
          </p:cNvPr>
          <p:cNvSpPr>
            <a:spLocks noGrp="1"/>
          </p:cNvSpPr>
          <p:nvPr>
            <p:ph type="title"/>
          </p:nvPr>
        </p:nvSpPr>
        <p:spPr/>
        <p:txBody>
          <a:bodyPr/>
          <a:lstStyle/>
          <a:p>
            <a:r>
              <a:rPr lang="en-US">
                <a:solidFill>
                  <a:srgbClr val="003E51"/>
                </a:solidFill>
                <a:latin typeface="Segoe UI Semibold" panose="020B0702040204020203" pitchFamily="34" charset="0"/>
                <a:cs typeface="Segoe UI Semibold" panose="020B0702040204020203" pitchFamily="34" charset="0"/>
              </a:rPr>
              <a:t>Project Narrative</a:t>
            </a:r>
          </a:p>
        </p:txBody>
      </p:sp>
      <p:sp>
        <p:nvSpPr>
          <p:cNvPr id="3" name="Content Placeholder 2">
            <a:extLst>
              <a:ext uri="{FF2B5EF4-FFF2-40B4-BE49-F238E27FC236}">
                <a16:creationId xmlns:a16="http://schemas.microsoft.com/office/drawing/2014/main" id="{CBB6A428-0B56-CAC5-ECC2-2872529A2ED0}"/>
              </a:ext>
            </a:extLst>
          </p:cNvPr>
          <p:cNvSpPr>
            <a:spLocks noGrp="1"/>
          </p:cNvSpPr>
          <p:nvPr>
            <p:ph sz="half" idx="1"/>
          </p:nvPr>
        </p:nvSpPr>
        <p:spPr/>
        <p:txBody>
          <a:bodyPr>
            <a:normAutofit/>
          </a:bodyPr>
          <a:lstStyle/>
          <a:p>
            <a:r>
              <a:rPr lang="en-US">
                <a:solidFill>
                  <a:srgbClr val="003E52"/>
                </a:solidFill>
                <a:latin typeface="Segoe UI" panose="020B0502040204020203" pitchFamily="34" charset="0"/>
                <a:cs typeface="Segoe UI" panose="020B0502040204020203" pitchFamily="34" charset="0"/>
              </a:rPr>
              <a:t>Table of Contents</a:t>
            </a:r>
          </a:p>
          <a:p>
            <a:r>
              <a:rPr lang="en-US">
                <a:solidFill>
                  <a:srgbClr val="003E52"/>
                </a:solidFill>
                <a:latin typeface="Segoe UI" panose="020B0502040204020203" pitchFamily="34" charset="0"/>
                <a:cs typeface="Segoe UI" panose="020B0502040204020203" pitchFamily="34" charset="0"/>
              </a:rPr>
              <a:t>Executive Summary</a:t>
            </a:r>
          </a:p>
          <a:p>
            <a:r>
              <a:rPr lang="en-US">
                <a:solidFill>
                  <a:srgbClr val="003E52"/>
                </a:solidFill>
                <a:latin typeface="Segoe UI" panose="020B0502040204020203" pitchFamily="34" charset="0"/>
                <a:cs typeface="Segoe UI" panose="020B0502040204020203" pitchFamily="34" charset="0"/>
              </a:rPr>
              <a:t>Project Location</a:t>
            </a:r>
          </a:p>
          <a:p>
            <a:r>
              <a:rPr lang="en-US">
                <a:solidFill>
                  <a:srgbClr val="003E52"/>
                </a:solidFill>
                <a:latin typeface="Segoe UI" panose="020B0502040204020203" pitchFamily="34" charset="0"/>
                <a:cs typeface="Segoe UI" panose="020B0502040204020203" pitchFamily="34" charset="0"/>
              </a:rPr>
              <a:t>Applicant Category</a:t>
            </a:r>
          </a:p>
          <a:p>
            <a:r>
              <a:rPr lang="en-US">
                <a:solidFill>
                  <a:srgbClr val="003E52"/>
                </a:solidFill>
                <a:latin typeface="Segoe UI" panose="020B0502040204020203" pitchFamily="34" charset="0"/>
                <a:cs typeface="Segoe UI" panose="020B0502040204020203" pitchFamily="34" charset="0"/>
              </a:rPr>
              <a:t>Eligibility of Applicant</a:t>
            </a:r>
          </a:p>
          <a:p>
            <a:r>
              <a:rPr lang="en-US">
                <a:solidFill>
                  <a:srgbClr val="003E52"/>
                </a:solidFill>
                <a:latin typeface="Segoe UI" panose="020B0502040204020203" pitchFamily="34" charset="0"/>
                <a:cs typeface="Segoe UI" panose="020B0502040204020203" pitchFamily="34" charset="0"/>
              </a:rPr>
              <a:t>Technical Project Description</a:t>
            </a:r>
          </a:p>
          <a:p>
            <a:r>
              <a:rPr lang="en-US">
                <a:solidFill>
                  <a:srgbClr val="003E52"/>
                </a:solidFill>
                <a:latin typeface="Segoe UI" panose="020B0502040204020203" pitchFamily="34" charset="0"/>
                <a:cs typeface="Segoe UI" panose="020B0502040204020203" pitchFamily="34" charset="0"/>
              </a:rPr>
              <a:t>Responses to Merit Review Criteria</a:t>
            </a:r>
          </a:p>
        </p:txBody>
      </p:sp>
      <p:sp>
        <p:nvSpPr>
          <p:cNvPr id="4" name="Content Placeholder 3">
            <a:extLst>
              <a:ext uri="{FF2B5EF4-FFF2-40B4-BE49-F238E27FC236}">
                <a16:creationId xmlns:a16="http://schemas.microsoft.com/office/drawing/2014/main" id="{0360010A-928F-34D4-4168-E26567936B0F}"/>
              </a:ext>
            </a:extLst>
          </p:cNvPr>
          <p:cNvSpPr>
            <a:spLocks noGrp="1"/>
          </p:cNvSpPr>
          <p:nvPr>
            <p:ph sz="half" idx="2"/>
          </p:nvPr>
        </p:nvSpPr>
        <p:spPr>
          <a:xfrm>
            <a:off x="6172200" y="1698024"/>
            <a:ext cx="5181600" cy="4220147"/>
          </a:xfrm>
        </p:spPr>
        <p:txBody>
          <a:bodyPr>
            <a:normAutofit/>
          </a:bodyPr>
          <a:lstStyle/>
          <a:p>
            <a:pPr marL="0" indent="0" algn="ctr">
              <a:buNone/>
            </a:pPr>
            <a:r>
              <a:rPr lang="en-US">
                <a:solidFill>
                  <a:srgbClr val="003E51"/>
                </a:solidFill>
                <a:latin typeface="Segoe UI Semibold" panose="020B0702040204020203" pitchFamily="34" charset="0"/>
                <a:cs typeface="Segoe UI Semibold" panose="020B0702040204020203" pitchFamily="34" charset="0"/>
              </a:rPr>
              <a:t>Technical Project Description</a:t>
            </a:r>
          </a:p>
          <a:p>
            <a:r>
              <a:rPr lang="en-US">
                <a:solidFill>
                  <a:srgbClr val="003E51"/>
                </a:solidFill>
                <a:latin typeface="Segoe UI" panose="020B0502040204020203" pitchFamily="34" charset="0"/>
                <a:cs typeface="Segoe UI" panose="020B0502040204020203" pitchFamily="34" charset="0"/>
              </a:rPr>
              <a:t>Detailed description of goals and all activities</a:t>
            </a:r>
          </a:p>
          <a:p>
            <a:r>
              <a:rPr lang="en-US">
                <a:solidFill>
                  <a:srgbClr val="003E51"/>
                </a:solidFill>
                <a:latin typeface="Segoe UI" panose="020B0502040204020203" pitchFamily="34" charset="0"/>
                <a:cs typeface="Segoe UI" panose="020B0502040204020203" pitchFamily="34" charset="0"/>
              </a:rPr>
              <a:t>Be clear and include explanation to help the reviewer understand</a:t>
            </a:r>
          </a:p>
          <a:p>
            <a:r>
              <a:rPr lang="en-US">
                <a:solidFill>
                  <a:srgbClr val="003E51"/>
                </a:solidFill>
                <a:latin typeface="Segoe UI" panose="020B0502040204020203" pitchFamily="34" charset="0"/>
                <a:cs typeface="Segoe UI" panose="020B0502040204020203" pitchFamily="34" charset="0"/>
              </a:rPr>
              <a:t>If you received a previous grant, explain how this project is different</a:t>
            </a:r>
          </a:p>
        </p:txBody>
      </p:sp>
    </p:spTree>
    <p:extLst>
      <p:ext uri="{BB962C8B-B14F-4D97-AF65-F5344CB8AC3E}">
        <p14:creationId xmlns:p14="http://schemas.microsoft.com/office/powerpoint/2010/main" val="2273692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1DF8FD-DC9E-4C42-BC0E-32A2E788B115}"/>
              </a:ext>
            </a:extLst>
          </p:cNvPr>
          <p:cNvSpPr>
            <a:spLocks noGrp="1"/>
          </p:cNvSpPr>
          <p:nvPr>
            <p:ph type="ctrTitle"/>
          </p:nvPr>
        </p:nvSpPr>
        <p:spPr>
          <a:xfrm>
            <a:off x="480859" y="3900662"/>
            <a:ext cx="9144000" cy="2387600"/>
          </a:xfrm>
        </p:spPr>
        <p:txBody>
          <a:bodyPr/>
          <a:lstStyle/>
          <a:p>
            <a:pPr fontAlgn="base">
              <a:spcBef>
                <a:spcPts val="0"/>
              </a:spcBef>
              <a:buSzPts val="1000"/>
              <a:tabLst>
                <a:tab pos="57150" algn="l"/>
              </a:tabLst>
            </a:pPr>
            <a:r>
              <a:rPr lang="en-US" sz="5400"/>
              <a:t>Merit Review Criteria</a:t>
            </a:r>
          </a:p>
        </p:txBody>
      </p:sp>
    </p:spTree>
    <p:extLst>
      <p:ext uri="{BB962C8B-B14F-4D97-AF65-F5344CB8AC3E}">
        <p14:creationId xmlns:p14="http://schemas.microsoft.com/office/powerpoint/2010/main" val="4166667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E062A3-7CCB-4CEC-B3B1-52F1AF4DAF71}"/>
              </a:ext>
            </a:extLst>
          </p:cNvPr>
          <p:cNvSpPr>
            <a:spLocks noGrp="1"/>
          </p:cNvSpPr>
          <p:nvPr>
            <p:ph type="title"/>
          </p:nvPr>
        </p:nvSpPr>
        <p:spPr>
          <a:xfrm>
            <a:off x="243840" y="95693"/>
            <a:ext cx="11704320" cy="1325563"/>
          </a:xfrm>
        </p:spPr>
        <p:txBody>
          <a:bodyPr/>
          <a:lstStyle/>
          <a:p>
            <a:r>
              <a:rPr lang="en-US" sz="3600">
                <a:latin typeface="Segoe UI Semibold"/>
                <a:cs typeface="Segoe UI Semibold"/>
              </a:rPr>
              <a:t>Merit Review Criteria Overview</a:t>
            </a:r>
          </a:p>
        </p:txBody>
      </p:sp>
      <p:sp>
        <p:nvSpPr>
          <p:cNvPr id="8" name="Text Placeholder 7">
            <a:extLst>
              <a:ext uri="{FF2B5EF4-FFF2-40B4-BE49-F238E27FC236}">
                <a16:creationId xmlns:a16="http://schemas.microsoft.com/office/drawing/2014/main" id="{F21B4E73-152D-4CB7-AA76-D4919EBDE890}"/>
              </a:ext>
            </a:extLst>
          </p:cNvPr>
          <p:cNvSpPr>
            <a:spLocks noGrp="1"/>
          </p:cNvSpPr>
          <p:nvPr>
            <p:ph type="body" sz="quarter" idx="14"/>
          </p:nvPr>
        </p:nvSpPr>
        <p:spPr/>
        <p:txBody>
          <a:bodyPr/>
          <a:lstStyle/>
          <a:p>
            <a:endParaRPr lang="en-US"/>
          </a:p>
        </p:txBody>
      </p:sp>
      <p:graphicFrame>
        <p:nvGraphicFramePr>
          <p:cNvPr id="2" name="Table 1">
            <a:extLst>
              <a:ext uri="{FF2B5EF4-FFF2-40B4-BE49-F238E27FC236}">
                <a16:creationId xmlns:a16="http://schemas.microsoft.com/office/drawing/2014/main" id="{E3F8A6E7-1DE4-D9B1-CFF9-9CD77EA55E56}"/>
              </a:ext>
            </a:extLst>
          </p:cNvPr>
          <p:cNvGraphicFramePr>
            <a:graphicFrameLocks noGrp="1"/>
          </p:cNvGraphicFramePr>
          <p:nvPr>
            <p:extLst>
              <p:ext uri="{D42A27DB-BD31-4B8C-83A1-F6EECF244321}">
                <p14:modId xmlns:p14="http://schemas.microsoft.com/office/powerpoint/2010/main" val="4136948300"/>
              </p:ext>
            </p:extLst>
          </p:nvPr>
        </p:nvGraphicFramePr>
        <p:xfrm>
          <a:off x="1934239" y="1267144"/>
          <a:ext cx="8323521" cy="4064477"/>
        </p:xfrm>
        <a:graphic>
          <a:graphicData uri="http://schemas.openxmlformats.org/drawingml/2006/table">
            <a:tbl>
              <a:tblPr firstRow="1" firstCol="1" bandRow="1">
                <a:tableStyleId>{2D5ABB26-0587-4C30-8999-92F81FD0307C}</a:tableStyleId>
              </a:tblPr>
              <a:tblGrid>
                <a:gridCol w="7092195">
                  <a:extLst>
                    <a:ext uri="{9D8B030D-6E8A-4147-A177-3AD203B41FA5}">
                      <a16:colId xmlns:a16="http://schemas.microsoft.com/office/drawing/2014/main" val="862116913"/>
                    </a:ext>
                  </a:extLst>
                </a:gridCol>
                <a:gridCol w="1231326">
                  <a:extLst>
                    <a:ext uri="{9D8B030D-6E8A-4147-A177-3AD203B41FA5}">
                      <a16:colId xmlns:a16="http://schemas.microsoft.com/office/drawing/2014/main" val="1572636482"/>
                    </a:ext>
                  </a:extLst>
                </a:gridCol>
              </a:tblGrid>
              <a:tr h="551382">
                <a:tc>
                  <a:txBody>
                    <a:bodyPr/>
                    <a:lstStyle/>
                    <a:p>
                      <a:pPr marL="0" marR="0" algn="ctr">
                        <a:lnSpc>
                          <a:spcPct val="107000"/>
                        </a:lnSpc>
                        <a:spcBef>
                          <a:spcPts val="0"/>
                        </a:spcBef>
                        <a:spcAft>
                          <a:spcPts val="600"/>
                        </a:spcAft>
                      </a:pPr>
                      <a:r>
                        <a:rPr lang="en-US" sz="2000" b="1">
                          <a:solidFill>
                            <a:schemeClr val="bg1"/>
                          </a:solidFill>
                          <a:effectLst/>
                          <a:latin typeface="Segoe UI" panose="020B0502040204020203" pitchFamily="34" charset="0"/>
                          <a:cs typeface="Segoe UI" panose="020B0502040204020203" pitchFamily="34" charset="0"/>
                        </a:rPr>
                        <a:t>Evaluation Criteria</a:t>
                      </a:r>
                      <a:endParaRPr lang="en-US" sz="20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9F5B"/>
                    </a:solidFill>
                  </a:tcPr>
                </a:tc>
                <a:tc>
                  <a:txBody>
                    <a:bodyPr/>
                    <a:lstStyle/>
                    <a:p>
                      <a:pPr marL="0" marR="0" algn="ctr">
                        <a:lnSpc>
                          <a:spcPct val="107000"/>
                        </a:lnSpc>
                        <a:spcBef>
                          <a:spcPts val="0"/>
                        </a:spcBef>
                        <a:spcAft>
                          <a:spcPts val="600"/>
                        </a:spcAft>
                      </a:pPr>
                      <a:r>
                        <a:rPr lang="en-US" sz="2000" b="1">
                          <a:solidFill>
                            <a:schemeClr val="bg1"/>
                          </a:solidFill>
                          <a:effectLst/>
                          <a:latin typeface="Segoe UI" panose="020B0502040204020203" pitchFamily="34" charset="0"/>
                          <a:cs typeface="Segoe UI" panose="020B0502040204020203" pitchFamily="34" charset="0"/>
                        </a:rPr>
                        <a:t>Points</a:t>
                      </a:r>
                      <a:endParaRPr lang="en-US" sz="2000" b="1">
                        <a:solidFill>
                          <a:schemeClr val="bg1"/>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9F5B"/>
                    </a:solidFill>
                  </a:tcPr>
                </a:tc>
                <a:extLst>
                  <a:ext uri="{0D108BD9-81ED-4DB2-BD59-A6C34878D82A}">
                    <a16:rowId xmlns:a16="http://schemas.microsoft.com/office/drawing/2014/main" val="2007652991"/>
                  </a:ext>
                </a:extLst>
              </a:tr>
              <a:tr h="585627">
                <a:tc>
                  <a:txBody>
                    <a:bodyPr/>
                    <a:lstStyle/>
                    <a:p>
                      <a:pPr marL="0" marR="0" algn="l">
                        <a:lnSpc>
                          <a:spcPct val="107000"/>
                        </a:lnSpc>
                        <a:spcBef>
                          <a:spcPts val="300"/>
                        </a:spcBef>
                        <a:spcAft>
                          <a:spcPts val="300"/>
                        </a:spcAft>
                      </a:pPr>
                      <a:r>
                        <a:rPr lang="en-US" sz="2000" b="0">
                          <a:solidFill>
                            <a:srgbClr val="003E52"/>
                          </a:solidFill>
                          <a:effectLst/>
                          <a:latin typeface="Segoe UI" panose="020B0502040204020203" pitchFamily="34" charset="0"/>
                          <a:cs typeface="Segoe UI" panose="020B0502040204020203" pitchFamily="34" charset="0"/>
                        </a:rPr>
                        <a:t>A. Watershed Group Diversity and Scope</a:t>
                      </a:r>
                      <a:endParaRPr lang="en-US" sz="2000" b="0">
                        <a:solidFill>
                          <a:srgbClr val="003E52"/>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solidFill>
                            <a:srgbClr val="003E52"/>
                          </a:solidFill>
                          <a:effectLst/>
                          <a:latin typeface="Segoe UI"/>
                          <a:cs typeface="Segoe UI"/>
                        </a:rPr>
                        <a:t>25</a:t>
                      </a:r>
                      <a:endParaRPr lang="en-US" sz="2000" b="0">
                        <a:solidFill>
                          <a:srgbClr val="003E52"/>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6215288"/>
                  </a:ext>
                </a:extLst>
              </a:tr>
              <a:tr h="554805">
                <a:tc>
                  <a:txBody>
                    <a:bodyPr/>
                    <a:lstStyle/>
                    <a:p>
                      <a:pPr marL="0" marR="0" algn="l">
                        <a:lnSpc>
                          <a:spcPct val="107000"/>
                        </a:lnSpc>
                        <a:spcBef>
                          <a:spcPts val="300"/>
                        </a:spcBef>
                        <a:spcAft>
                          <a:spcPts val="300"/>
                        </a:spcAft>
                      </a:pPr>
                      <a:r>
                        <a:rPr lang="en-US" sz="2000" b="0">
                          <a:solidFill>
                            <a:srgbClr val="003E52"/>
                          </a:solidFill>
                          <a:effectLst/>
                          <a:latin typeface="Segoe UI" panose="020B0502040204020203" pitchFamily="34" charset="0"/>
                          <a:cs typeface="Segoe UI" panose="020B0502040204020203" pitchFamily="34" charset="0"/>
                        </a:rPr>
                        <a:t>B. Developing Strategies to Address Critical Watershed Needs</a:t>
                      </a:r>
                      <a:endParaRPr lang="en-US" sz="2000" b="0">
                        <a:solidFill>
                          <a:srgbClr val="003E52"/>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000" b="0">
                          <a:solidFill>
                            <a:srgbClr val="003E52"/>
                          </a:solidFill>
                          <a:effectLst/>
                          <a:latin typeface="Segoe UI"/>
                          <a:cs typeface="Segoe UI"/>
                        </a:rPr>
                        <a:t>25 </a:t>
                      </a:r>
                      <a:endParaRPr lang="en-US" sz="2000" b="0">
                        <a:solidFill>
                          <a:srgbClr val="003E52"/>
                        </a:solidFill>
                        <a:effectLst/>
                        <a:latin typeface="Segoe UI"/>
                        <a:ea typeface="Times New Roman" panose="02020603050405020304" pitchFamily="18" charset="0"/>
                        <a:cs typeface="Segoe U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287594"/>
                  </a:ext>
                </a:extLst>
              </a:tr>
              <a:tr h="616449">
                <a:tc>
                  <a:txBody>
                    <a:bodyPr/>
                    <a:lstStyle/>
                    <a:p>
                      <a:pPr marL="0" marR="0" algn="l">
                        <a:lnSpc>
                          <a:spcPct val="107000"/>
                        </a:lnSpc>
                        <a:spcBef>
                          <a:spcPts val="300"/>
                        </a:spcBef>
                        <a:spcAft>
                          <a:spcPts val="300"/>
                        </a:spcAft>
                      </a:pPr>
                      <a:r>
                        <a:rPr lang="en-US" sz="2000" b="0">
                          <a:solidFill>
                            <a:srgbClr val="003E52"/>
                          </a:solidFill>
                          <a:effectLst/>
                          <a:latin typeface="Segoe UI" panose="020B0502040204020203" pitchFamily="34" charset="0"/>
                          <a:cs typeface="Segoe UI" panose="020B0502040204020203" pitchFamily="34" charset="0"/>
                        </a:rPr>
                        <a:t>C. Readiness to Proceed</a:t>
                      </a:r>
                      <a:endParaRPr lang="en-US" sz="2000" b="0">
                        <a:solidFill>
                          <a:srgbClr val="003E52"/>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solidFill>
                            <a:srgbClr val="003E52"/>
                          </a:solidFill>
                          <a:effectLst/>
                          <a:latin typeface="Segoe UI" panose="020B0502040204020203" pitchFamily="34" charset="0"/>
                          <a:cs typeface="Segoe UI" panose="020B0502040204020203" pitchFamily="34" charset="0"/>
                        </a:rPr>
                        <a:t>15</a:t>
                      </a:r>
                      <a:endParaRPr lang="en-US" sz="2000" b="0">
                        <a:solidFill>
                          <a:srgbClr val="003E52"/>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2430490"/>
                  </a:ext>
                </a:extLst>
              </a:tr>
              <a:tr h="637487">
                <a:tc>
                  <a:txBody>
                    <a:bodyPr/>
                    <a:lstStyle/>
                    <a:p>
                      <a:pPr marL="0" marR="0" algn="l">
                        <a:lnSpc>
                          <a:spcPct val="107000"/>
                        </a:lnSpc>
                        <a:spcBef>
                          <a:spcPts val="300"/>
                        </a:spcBef>
                        <a:spcAft>
                          <a:spcPts val="300"/>
                        </a:spcAft>
                      </a:pPr>
                      <a:r>
                        <a:rPr lang="en-US" sz="2000" b="0">
                          <a:solidFill>
                            <a:srgbClr val="003E52"/>
                          </a:solidFill>
                          <a:effectLst/>
                          <a:latin typeface="Segoe UI" panose="020B0502040204020203" pitchFamily="34" charset="0"/>
                          <a:cs typeface="Segoe UI" panose="020B0502040204020203" pitchFamily="34" charset="0"/>
                        </a:rPr>
                        <a:t>D. Presidential and Department of the Interior Priorities</a:t>
                      </a:r>
                      <a:endParaRPr lang="en-US" sz="2000" b="0">
                        <a:solidFill>
                          <a:srgbClr val="003E52"/>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solidFill>
                            <a:srgbClr val="003E52"/>
                          </a:solidFill>
                          <a:effectLst/>
                          <a:latin typeface="Segoe UI"/>
                          <a:cs typeface="Segoe UI"/>
                        </a:rPr>
                        <a:t>30</a:t>
                      </a:r>
                      <a:endParaRPr lang="en-US" sz="2000" b="0">
                        <a:solidFill>
                          <a:srgbClr val="003E52"/>
                        </a:solidFill>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938155"/>
                  </a:ext>
                </a:extLst>
              </a:tr>
              <a:tr h="626234">
                <a:tc>
                  <a:txBody>
                    <a:bodyPr/>
                    <a:lstStyle/>
                    <a:p>
                      <a:pPr marL="0" marR="0" algn="l">
                        <a:lnSpc>
                          <a:spcPct val="107000"/>
                        </a:lnSpc>
                        <a:spcBef>
                          <a:spcPts val="300"/>
                        </a:spcBef>
                        <a:spcAft>
                          <a:spcPts val="300"/>
                        </a:spcAft>
                      </a:pPr>
                      <a:r>
                        <a:rPr lang="en-US" sz="2000" b="0" kern="1200">
                          <a:solidFill>
                            <a:srgbClr val="003E52"/>
                          </a:solidFill>
                          <a:effectLst/>
                          <a:latin typeface="Segoe UI" panose="020B0502040204020203" pitchFamily="34" charset="0"/>
                          <a:ea typeface="+mn-ea"/>
                          <a:cs typeface="Segoe UI" panose="020B0502040204020203" pitchFamily="34" charset="0"/>
                        </a:rPr>
                        <a:t>E. Voluntary Cost Share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b="0">
                          <a:solidFill>
                            <a:srgbClr val="003E52"/>
                          </a:solidFill>
                          <a:effectLst/>
                          <a:latin typeface="Segoe UI"/>
                          <a:ea typeface="Times New Roman" panose="02020603050405020304" pitchFamily="18" charset="0"/>
                          <a:cs typeface="Segoe UI"/>
                        </a:rPr>
                        <a:t>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855318"/>
                  </a:ext>
                </a:extLst>
              </a:tr>
              <a:tr h="492493">
                <a:tc>
                  <a:txBody>
                    <a:bodyPr/>
                    <a:lstStyle/>
                    <a:p>
                      <a:pPr marL="0" marR="0" algn="ctr" defTabSz="914400" rtl="0" eaLnBrk="1" latinLnBrk="0" hangingPunct="1">
                        <a:lnSpc>
                          <a:spcPct val="107000"/>
                        </a:lnSpc>
                        <a:spcBef>
                          <a:spcPts val="0"/>
                        </a:spcBef>
                        <a:spcAft>
                          <a:spcPts val="600"/>
                        </a:spcAft>
                      </a:pPr>
                      <a:r>
                        <a:rPr lang="en-US" sz="2400" b="1" kern="1200">
                          <a:solidFill>
                            <a:schemeClr val="bg1"/>
                          </a:solidFill>
                          <a:effectLst/>
                          <a:latin typeface="Segoe UI" panose="020B0502040204020203" pitchFamily="34" charset="0"/>
                          <a:ea typeface="+mn-ea"/>
                          <a:cs typeface="Segoe UI" panose="020B0502040204020203" pitchFamily="34" charset="0"/>
                        </a:rPr>
                        <a:t>Total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9F5B"/>
                    </a:solidFill>
                  </a:tcPr>
                </a:tc>
                <a:tc>
                  <a:txBody>
                    <a:bodyPr/>
                    <a:lstStyle/>
                    <a:p>
                      <a:pPr marL="0" marR="0" algn="ctr" defTabSz="914400" rtl="0" eaLnBrk="1" latinLnBrk="0" hangingPunct="1">
                        <a:lnSpc>
                          <a:spcPct val="107000"/>
                        </a:lnSpc>
                        <a:spcBef>
                          <a:spcPts val="0"/>
                        </a:spcBef>
                        <a:spcAft>
                          <a:spcPts val="600"/>
                        </a:spcAft>
                      </a:pPr>
                      <a:r>
                        <a:rPr lang="en-US" sz="2400" b="1" kern="1200">
                          <a:solidFill>
                            <a:schemeClr val="bg1"/>
                          </a:solidFill>
                          <a:effectLst/>
                          <a:latin typeface="Segoe UI"/>
                          <a:ea typeface="+mn-ea"/>
                          <a:cs typeface="Segoe UI"/>
                        </a:rPr>
                        <a:t>100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B9F5B"/>
                    </a:solidFill>
                  </a:tcPr>
                </a:tc>
                <a:extLst>
                  <a:ext uri="{0D108BD9-81ED-4DB2-BD59-A6C34878D82A}">
                    <a16:rowId xmlns:a16="http://schemas.microsoft.com/office/drawing/2014/main" val="274686085"/>
                  </a:ext>
                </a:extLst>
              </a:tr>
            </a:tbl>
          </a:graphicData>
        </a:graphic>
      </p:graphicFrame>
    </p:spTree>
    <p:extLst>
      <p:ext uri="{BB962C8B-B14F-4D97-AF65-F5344CB8AC3E}">
        <p14:creationId xmlns:p14="http://schemas.microsoft.com/office/powerpoint/2010/main" val="3579187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E062A3-7CCB-4CEC-B3B1-52F1AF4DAF71}"/>
              </a:ext>
            </a:extLst>
          </p:cNvPr>
          <p:cNvSpPr>
            <a:spLocks noGrp="1"/>
          </p:cNvSpPr>
          <p:nvPr>
            <p:ph type="title"/>
          </p:nvPr>
        </p:nvSpPr>
        <p:spPr>
          <a:xfrm>
            <a:off x="242977" y="390964"/>
            <a:ext cx="11704320" cy="1325563"/>
          </a:xfrm>
        </p:spPr>
        <p:txBody>
          <a:bodyPr/>
          <a:lstStyle/>
          <a:p>
            <a:r>
              <a:rPr lang="en-US" sz="3600">
                <a:latin typeface="Segoe UI Semibold"/>
                <a:cs typeface="Segoe UI Semibold"/>
              </a:rPr>
              <a:t>Criterion A: Watershed Group Development and</a:t>
            </a:r>
            <a:br>
              <a:rPr lang="en-US" sz="3600">
                <a:latin typeface="Segoe UI Semibold"/>
                <a:cs typeface="Segoe UI Semibold"/>
              </a:rPr>
            </a:br>
            <a:r>
              <a:rPr lang="en-US" sz="3600">
                <a:latin typeface="Segoe UI Semibold"/>
                <a:cs typeface="Segoe UI Semibold"/>
              </a:rPr>
              <a:t>                    Geographic Scope</a:t>
            </a:r>
          </a:p>
        </p:txBody>
      </p:sp>
      <p:sp>
        <p:nvSpPr>
          <p:cNvPr id="7" name="Text Placeholder 6">
            <a:extLst>
              <a:ext uri="{FF2B5EF4-FFF2-40B4-BE49-F238E27FC236}">
                <a16:creationId xmlns:a16="http://schemas.microsoft.com/office/drawing/2014/main" id="{7A92DEEF-8413-4810-AA19-408ACC142194}"/>
              </a:ext>
            </a:extLst>
          </p:cNvPr>
          <p:cNvSpPr>
            <a:spLocks noGrp="1"/>
          </p:cNvSpPr>
          <p:nvPr>
            <p:ph type="body" sz="quarter" idx="13"/>
          </p:nvPr>
        </p:nvSpPr>
        <p:spPr>
          <a:xfrm>
            <a:off x="932688" y="2048255"/>
            <a:ext cx="9546336" cy="3438145"/>
          </a:xfrm>
        </p:spPr>
        <p:txBody>
          <a:bodyPr vert="horz" lIns="91440" tIns="45720" rIns="91440" bIns="45720" rtlCol="0" anchor="t">
            <a:noAutofit/>
          </a:bodyPr>
          <a:lstStyle/>
          <a:p>
            <a:pPr marL="0" indent="0">
              <a:spcAft>
                <a:spcPts val="600"/>
              </a:spcAft>
              <a:buNone/>
            </a:pPr>
            <a:r>
              <a:rPr lang="en-US" sz="2400" b="0">
                <a:latin typeface="Segoe UI"/>
                <a:cs typeface="Segoe UI"/>
              </a:rPr>
              <a:t>This criterion evaluates the extent to which the watershed group does or will include a diverse array of stakeholders that exist within the watershed and encompass the entire geographic area of the watershed meets project will provide a variety of benefits in line with the intent of the funding opportunity. </a:t>
            </a:r>
            <a:endParaRPr lang="en-US" sz="2400" b="0"/>
          </a:p>
          <a:p>
            <a:pPr marL="0" indent="0">
              <a:spcBef>
                <a:spcPts val="1800"/>
              </a:spcBef>
              <a:buNone/>
            </a:pPr>
            <a:r>
              <a:rPr lang="en-US" sz="2400" b="0" i="1" u="sng">
                <a:latin typeface="Segoe UI"/>
                <a:ea typeface="Calibri"/>
                <a:cs typeface="Segoe UI"/>
              </a:rPr>
              <a:t>What scores well?</a:t>
            </a:r>
            <a:r>
              <a:rPr lang="en-US" sz="2400" b="0">
                <a:latin typeface="Segoe UI"/>
                <a:ea typeface="Calibri"/>
                <a:cs typeface="Segoe UI"/>
              </a:rPr>
              <a:t> Applications that demonstrate the maximum diversity of interests and the entire geographic scope of the targeted watershed</a:t>
            </a:r>
          </a:p>
        </p:txBody>
      </p:sp>
      <p:sp>
        <p:nvSpPr>
          <p:cNvPr id="8" name="Text Placeholder 7">
            <a:extLst>
              <a:ext uri="{FF2B5EF4-FFF2-40B4-BE49-F238E27FC236}">
                <a16:creationId xmlns:a16="http://schemas.microsoft.com/office/drawing/2014/main" id="{F21B4E73-152D-4CB7-AA76-D4919EBDE89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038788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339F8-AC3F-4816-5DA0-5D2ABE62CBD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474B6F0-3B4F-8148-6FC3-9FB5BC331BCA}"/>
              </a:ext>
            </a:extLst>
          </p:cNvPr>
          <p:cNvSpPr>
            <a:spLocks noGrp="1"/>
          </p:cNvSpPr>
          <p:nvPr>
            <p:ph type="title"/>
          </p:nvPr>
        </p:nvSpPr>
        <p:spPr>
          <a:xfrm>
            <a:off x="228600" y="60285"/>
            <a:ext cx="11704320" cy="1325563"/>
          </a:xfrm>
        </p:spPr>
        <p:txBody>
          <a:bodyPr/>
          <a:lstStyle/>
          <a:p>
            <a:r>
              <a:rPr lang="en-US" sz="3600">
                <a:latin typeface="Segoe UI Semibold"/>
                <a:cs typeface="Segoe UI Semibold"/>
              </a:rPr>
              <a:t>Criterion A: Watershed Group Development and</a:t>
            </a:r>
            <a:br>
              <a:rPr lang="en-US" sz="3600">
                <a:latin typeface="Segoe UI Semibold"/>
                <a:cs typeface="Segoe UI Semibold"/>
              </a:rPr>
            </a:br>
            <a:r>
              <a:rPr lang="en-US" sz="3600">
                <a:latin typeface="Segoe UI Semibold"/>
                <a:cs typeface="Segoe UI Semibold"/>
              </a:rPr>
              <a:t>                    Geographic Scope</a:t>
            </a:r>
          </a:p>
        </p:txBody>
      </p:sp>
      <p:sp>
        <p:nvSpPr>
          <p:cNvPr id="7" name="Text Placeholder 6">
            <a:extLst>
              <a:ext uri="{FF2B5EF4-FFF2-40B4-BE49-F238E27FC236}">
                <a16:creationId xmlns:a16="http://schemas.microsoft.com/office/drawing/2014/main" id="{CEE82FC6-0624-B393-FB3F-DBE18B52565A}"/>
              </a:ext>
            </a:extLst>
          </p:cNvPr>
          <p:cNvSpPr>
            <a:spLocks noGrp="1"/>
          </p:cNvSpPr>
          <p:nvPr>
            <p:ph type="body" sz="quarter" idx="13"/>
          </p:nvPr>
        </p:nvSpPr>
        <p:spPr>
          <a:xfrm>
            <a:off x="228600" y="1379090"/>
            <a:ext cx="11704320" cy="5150218"/>
          </a:xfrm>
        </p:spPr>
        <p:txBody>
          <a:bodyPr vert="horz" lIns="91440" tIns="45720" rIns="91440" bIns="45720" rtlCol="0" anchor="t">
            <a:noAutofit/>
          </a:bodyPr>
          <a:lstStyle/>
          <a:p>
            <a:pPr marL="457200" lvl="1" indent="0">
              <a:spcAft>
                <a:spcPts val="600"/>
              </a:spcAft>
              <a:buNone/>
            </a:pPr>
            <a:r>
              <a:rPr lang="en-US" i="1">
                <a:latin typeface="Segoe UI"/>
                <a:cs typeface="Segoe UI"/>
              </a:rPr>
              <a:t>Sub-Criterion A.1. Watershed Group Diversity (15 points)</a:t>
            </a:r>
          </a:p>
          <a:p>
            <a:pPr lvl="1">
              <a:spcAft>
                <a:spcPts val="600"/>
              </a:spcAft>
            </a:pPr>
            <a:r>
              <a:rPr lang="en-US" sz="2200" b="0">
                <a:latin typeface="Segoe UI"/>
                <a:cs typeface="Segoe UI"/>
              </a:rPr>
              <a:t>See Example Stakeholder List attachment to the funding opportunity</a:t>
            </a:r>
          </a:p>
          <a:p>
            <a:pPr lvl="1">
              <a:spcAft>
                <a:spcPts val="600"/>
              </a:spcAft>
            </a:pPr>
            <a:r>
              <a:rPr lang="en-US" sz="2200" b="0">
                <a:latin typeface="Segoe UI"/>
                <a:cs typeface="Segoe UI"/>
              </a:rPr>
              <a:t>What stakeholder groups are present and what are their concerns?</a:t>
            </a:r>
          </a:p>
          <a:p>
            <a:pPr lvl="1">
              <a:spcAft>
                <a:spcPts val="600"/>
              </a:spcAft>
            </a:pPr>
            <a:r>
              <a:rPr lang="en-US" sz="2200" b="0">
                <a:latin typeface="Segoe UI"/>
                <a:cs typeface="Segoe UI"/>
              </a:rPr>
              <a:t>If not all stakeholders are represented, what is your plan to engage them and broaden membership?</a:t>
            </a:r>
            <a:endParaRPr lang="en-US" i="1">
              <a:latin typeface="Segoe UI"/>
              <a:cs typeface="Segoe UI"/>
            </a:endParaRPr>
          </a:p>
          <a:p>
            <a:pPr marL="457200" lvl="1" indent="0">
              <a:spcBef>
                <a:spcPts val="1800"/>
              </a:spcBef>
              <a:spcAft>
                <a:spcPts val="600"/>
              </a:spcAft>
              <a:buNone/>
            </a:pPr>
            <a:r>
              <a:rPr lang="en-US" i="1">
                <a:latin typeface="Segoe UI"/>
                <a:cs typeface="Segoe UI"/>
              </a:rPr>
              <a:t>Sub-Criterion A.2. Watershed Geographic Scope (10 points)</a:t>
            </a:r>
          </a:p>
          <a:p>
            <a:pPr lvl="1"/>
            <a:r>
              <a:rPr lang="en-US" sz="2200" b="0">
                <a:latin typeface="Segoe UI"/>
                <a:cs typeface="Segoe UI"/>
              </a:rPr>
              <a:t>Small to medium-sized watersheds (HUC-12, HUC-10, or HUC-8)</a:t>
            </a:r>
          </a:p>
          <a:p>
            <a:pPr marL="457200" lvl="1" indent="0">
              <a:buNone/>
            </a:pPr>
            <a:r>
              <a:rPr lang="en-US">
                <a:latin typeface="Segoe UI Semibold"/>
                <a:cs typeface="Segoe UI Semibold"/>
              </a:rPr>
              <a:t>   </a:t>
            </a:r>
            <a:r>
              <a:rPr lang="en-US" sz="2200" b="0">
                <a:latin typeface="Segoe UI"/>
                <a:cs typeface="Segoe UI"/>
              </a:rPr>
              <a:t>water.usgs.gov/GIS/huc.html</a:t>
            </a:r>
          </a:p>
          <a:p>
            <a:pPr lvl="1">
              <a:spcBef>
                <a:spcPts val="600"/>
              </a:spcBef>
            </a:pPr>
            <a:r>
              <a:rPr lang="en-US" sz="2200" b="0">
                <a:latin typeface="Segoe UI" panose="020B0502040204020203" pitchFamily="34" charset="0"/>
                <a:cs typeface="Segoe UI" panose="020B0502040204020203" pitchFamily="34" charset="0"/>
              </a:rPr>
              <a:t>Provide a map of the watershed and noting key stakeholders and areas of work</a:t>
            </a:r>
          </a:p>
          <a:p>
            <a:pPr lvl="1">
              <a:spcBef>
                <a:spcPts val="600"/>
              </a:spcBef>
            </a:pPr>
            <a:r>
              <a:rPr lang="en-US" sz="2200" b="0">
                <a:latin typeface="Segoe UI" panose="020B0502040204020203" pitchFamily="34" charset="0"/>
                <a:cs typeface="Segoe UI" panose="020B0502040204020203" pitchFamily="34" charset="0"/>
              </a:rPr>
              <a:t>If your project includes site-specific restoration planning, provide a map of the site(s)</a:t>
            </a:r>
          </a:p>
          <a:p>
            <a:pPr lvl="1">
              <a:spcBef>
                <a:spcPts val="600"/>
              </a:spcBef>
            </a:pPr>
            <a:r>
              <a:rPr lang="en-US" sz="2200" b="0">
                <a:latin typeface="Segoe UI" panose="020B0502040204020203" pitchFamily="34" charset="0"/>
                <a:cs typeface="Segoe UI" panose="020B0502040204020203" pitchFamily="34" charset="0"/>
              </a:rPr>
              <a:t>See Example Watershed Map attachment</a:t>
            </a:r>
          </a:p>
          <a:p>
            <a:pPr marL="0" indent="0">
              <a:spcBef>
                <a:spcPts val="1800"/>
              </a:spcBef>
              <a:buNone/>
            </a:pPr>
            <a:endParaRPr lang="en-US" sz="2400" b="0">
              <a:latin typeface="Segoe UI"/>
              <a:ea typeface="Calibri"/>
              <a:cs typeface="Segoe UI"/>
            </a:endParaRPr>
          </a:p>
        </p:txBody>
      </p:sp>
      <p:sp>
        <p:nvSpPr>
          <p:cNvPr id="8" name="Text Placeholder 7">
            <a:extLst>
              <a:ext uri="{FF2B5EF4-FFF2-40B4-BE49-F238E27FC236}">
                <a16:creationId xmlns:a16="http://schemas.microsoft.com/office/drawing/2014/main" id="{C9E7173F-C141-EC41-FF5D-E9C8D6F4940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4113420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32C3B6-FBD4-E1AC-99F3-2FC27C1D4AA2}"/>
              </a:ext>
            </a:extLst>
          </p:cNvPr>
          <p:cNvSpPr>
            <a:spLocks noGrp="1"/>
          </p:cNvSpPr>
          <p:nvPr>
            <p:ph type="body" sz="quarter" idx="14"/>
          </p:nvPr>
        </p:nvSpPr>
        <p:spPr>
          <a:xfrm>
            <a:off x="11109960" y="5743574"/>
            <a:ext cx="914400" cy="940689"/>
          </a:xfrm>
        </p:spPr>
        <p:txBody>
          <a:bodyPr/>
          <a:lstStyle/>
          <a:p>
            <a:endParaRPr lang="en-US"/>
          </a:p>
        </p:txBody>
      </p:sp>
      <p:cxnSp>
        <p:nvCxnSpPr>
          <p:cNvPr id="6" name="Straight Connector 5">
            <a:extLst>
              <a:ext uri="{FF2B5EF4-FFF2-40B4-BE49-F238E27FC236}">
                <a16:creationId xmlns:a16="http://schemas.microsoft.com/office/drawing/2014/main" id="{7AE329B4-F0F2-3B84-0E4B-74AA745148C3}"/>
              </a:ext>
            </a:extLst>
          </p:cNvPr>
          <p:cNvCxnSpPr>
            <a:cxnSpLocks/>
          </p:cNvCxnSpPr>
          <p:nvPr/>
        </p:nvCxnSpPr>
        <p:spPr>
          <a:xfrm>
            <a:off x="190500" y="1475600"/>
            <a:ext cx="11482471" cy="0"/>
          </a:xfrm>
          <a:prstGeom prst="line">
            <a:avLst/>
          </a:prstGeom>
          <a:ln w="38100">
            <a:solidFill>
              <a:srgbClr val="00B0F0"/>
            </a:solidFill>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B9CD75CC-B65D-B686-0511-25EA92D16214}"/>
              </a:ext>
            </a:extLst>
          </p:cNvPr>
          <p:cNvSpPr txBox="1">
            <a:spLocks/>
          </p:cNvSpPr>
          <p:nvPr/>
        </p:nvSpPr>
        <p:spPr>
          <a:xfrm>
            <a:off x="323321" y="244057"/>
            <a:ext cx="6406252" cy="1123950"/>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rgbClr val="003E52"/>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3E51"/>
                </a:solidFill>
                <a:effectLst/>
                <a:uLnTx/>
                <a:uFillTx/>
                <a:latin typeface="Segoe UI Semibold"/>
                <a:cs typeface="Segoe UI Semibold"/>
              </a:rPr>
              <a:t>View Grant Opportunity</a:t>
            </a:r>
            <a:br>
              <a:rPr kumimoji="0" lang="en-US" sz="2000" b="1" i="0" u="none" strike="noStrike" kern="1200" cap="none" spc="0" normalizeH="0" baseline="0" noProof="0">
                <a:ln>
                  <a:noFill/>
                </a:ln>
                <a:solidFill>
                  <a:srgbClr val="003E52"/>
                </a:solidFill>
                <a:effectLst/>
                <a:uLnTx/>
                <a:uFillTx/>
                <a:latin typeface="Arial"/>
                <a:ea typeface="Arial"/>
                <a:cs typeface="Arial"/>
              </a:rPr>
            </a:br>
            <a:endParaRPr kumimoji="0" lang="en-US" sz="2400" b="1" i="1" u="none" strike="noStrike" kern="1200" cap="none" spc="0" normalizeH="0" baseline="0" noProof="0">
              <a:ln>
                <a:noFill/>
              </a:ln>
              <a:solidFill>
                <a:srgbClr val="003E52"/>
              </a:solidFill>
              <a:effectLst/>
              <a:uLnTx/>
              <a:uFillTx/>
              <a:latin typeface="Segoe UI Semibold"/>
              <a:cs typeface="Segoe UI Semibold"/>
            </a:endParaRPr>
          </a:p>
        </p:txBody>
      </p:sp>
      <p:pic>
        <p:nvPicPr>
          <p:cNvPr id="5" name="Picture 4">
            <a:extLst>
              <a:ext uri="{FF2B5EF4-FFF2-40B4-BE49-F238E27FC236}">
                <a16:creationId xmlns:a16="http://schemas.microsoft.com/office/drawing/2014/main" id="{6CC7279F-0512-0CFB-855C-5D8A0AF121DB}"/>
              </a:ext>
            </a:extLst>
          </p:cNvPr>
          <p:cNvPicPr>
            <a:picLocks noChangeAspect="1"/>
          </p:cNvPicPr>
          <p:nvPr/>
        </p:nvPicPr>
        <p:blipFill>
          <a:blip r:embed="rId3"/>
          <a:stretch>
            <a:fillRect/>
          </a:stretch>
        </p:blipFill>
        <p:spPr>
          <a:xfrm>
            <a:off x="190500" y="1583193"/>
            <a:ext cx="10919460" cy="5244579"/>
          </a:xfrm>
          <a:prstGeom prst="rect">
            <a:avLst/>
          </a:prstGeom>
        </p:spPr>
      </p:pic>
      <p:pic>
        <p:nvPicPr>
          <p:cNvPr id="11" name="Picture 10">
            <a:extLst>
              <a:ext uri="{FF2B5EF4-FFF2-40B4-BE49-F238E27FC236}">
                <a16:creationId xmlns:a16="http://schemas.microsoft.com/office/drawing/2014/main" id="{88625113-4549-58D6-4A3B-5479A4EC562D}"/>
              </a:ext>
            </a:extLst>
          </p:cNvPr>
          <p:cNvPicPr>
            <a:picLocks noChangeAspect="1"/>
          </p:cNvPicPr>
          <p:nvPr/>
        </p:nvPicPr>
        <p:blipFill>
          <a:blip r:embed="rId4"/>
          <a:stretch>
            <a:fillRect/>
          </a:stretch>
        </p:blipFill>
        <p:spPr>
          <a:xfrm>
            <a:off x="1936376" y="3523130"/>
            <a:ext cx="1196789" cy="537882"/>
          </a:xfrm>
          <a:prstGeom prst="rect">
            <a:avLst/>
          </a:prstGeom>
        </p:spPr>
      </p:pic>
      <p:pic>
        <p:nvPicPr>
          <p:cNvPr id="13" name="Picture 12">
            <a:extLst>
              <a:ext uri="{FF2B5EF4-FFF2-40B4-BE49-F238E27FC236}">
                <a16:creationId xmlns:a16="http://schemas.microsoft.com/office/drawing/2014/main" id="{00D0024F-68AF-6402-B3BB-34FAB8F0528E}"/>
              </a:ext>
            </a:extLst>
          </p:cNvPr>
          <p:cNvPicPr>
            <a:picLocks noChangeAspect="1"/>
          </p:cNvPicPr>
          <p:nvPr/>
        </p:nvPicPr>
        <p:blipFill>
          <a:blip r:embed="rId5"/>
          <a:stretch>
            <a:fillRect/>
          </a:stretch>
        </p:blipFill>
        <p:spPr>
          <a:xfrm>
            <a:off x="504164" y="4662888"/>
            <a:ext cx="237765" cy="932769"/>
          </a:xfrm>
          <a:prstGeom prst="rect">
            <a:avLst/>
          </a:prstGeom>
        </p:spPr>
      </p:pic>
      <p:sp>
        <p:nvSpPr>
          <p:cNvPr id="3" name="Rectangle: Rounded Corners 2">
            <a:extLst>
              <a:ext uri="{FF2B5EF4-FFF2-40B4-BE49-F238E27FC236}">
                <a16:creationId xmlns:a16="http://schemas.microsoft.com/office/drawing/2014/main" id="{B3E8332F-AFA1-EFA2-EF61-8F11F6602BF9}"/>
              </a:ext>
            </a:extLst>
          </p:cNvPr>
          <p:cNvSpPr/>
          <p:nvPr/>
        </p:nvSpPr>
        <p:spPr>
          <a:xfrm>
            <a:off x="4593514" y="5938221"/>
            <a:ext cx="2043953" cy="430306"/>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093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E062A3-7CCB-4CEC-B3B1-52F1AF4DAF71}"/>
              </a:ext>
            </a:extLst>
          </p:cNvPr>
          <p:cNvSpPr>
            <a:spLocks noGrp="1"/>
          </p:cNvSpPr>
          <p:nvPr>
            <p:ph type="title"/>
          </p:nvPr>
        </p:nvSpPr>
        <p:spPr>
          <a:xfrm>
            <a:off x="242977" y="378898"/>
            <a:ext cx="11704320" cy="1325563"/>
          </a:xfrm>
        </p:spPr>
        <p:txBody>
          <a:bodyPr/>
          <a:lstStyle/>
          <a:p>
            <a:pPr>
              <a:spcBef>
                <a:spcPts val="1800"/>
              </a:spcBef>
            </a:pPr>
            <a:r>
              <a:rPr lang="en-US" sz="3600">
                <a:latin typeface="Segoe UI Semibold"/>
                <a:cs typeface="Segoe UI Semibold"/>
              </a:rPr>
              <a:t>Criterion B: Developing Strategies to Address Critical Watershed Needs (25)</a:t>
            </a:r>
          </a:p>
        </p:txBody>
      </p:sp>
      <p:sp>
        <p:nvSpPr>
          <p:cNvPr id="7" name="Text Placeholder 6">
            <a:extLst>
              <a:ext uri="{FF2B5EF4-FFF2-40B4-BE49-F238E27FC236}">
                <a16:creationId xmlns:a16="http://schemas.microsoft.com/office/drawing/2014/main" id="{7A92DEEF-8413-4810-AA19-408ACC142194}"/>
              </a:ext>
            </a:extLst>
          </p:cNvPr>
          <p:cNvSpPr>
            <a:spLocks noGrp="1"/>
          </p:cNvSpPr>
          <p:nvPr>
            <p:ph type="body" sz="quarter" idx="13"/>
          </p:nvPr>
        </p:nvSpPr>
        <p:spPr>
          <a:xfrm>
            <a:off x="228600" y="1712587"/>
            <a:ext cx="11704320" cy="4192683"/>
          </a:xfrm>
        </p:spPr>
        <p:txBody>
          <a:bodyPr vert="horz" lIns="91440" tIns="45720" rIns="91440" bIns="45720" rtlCol="0" anchor="t">
            <a:noAutofit/>
          </a:bodyPr>
          <a:lstStyle/>
          <a:p>
            <a:pPr marL="0" indent="0">
              <a:spcAft>
                <a:spcPts val="1800"/>
              </a:spcAft>
              <a:buNone/>
            </a:pPr>
            <a:r>
              <a:rPr lang="en-US" sz="2400" b="0">
                <a:latin typeface="Segoe UI"/>
                <a:cs typeface="Segoe UI"/>
              </a:rPr>
              <a:t>This criterion evaluates the extent to which the watershed has critical issues of concern and that the identified issues will be addressed by the watershed group activities identified in your technical project description. </a:t>
            </a:r>
          </a:p>
          <a:p>
            <a:pPr>
              <a:spcAft>
                <a:spcPts val="1800"/>
              </a:spcAft>
            </a:pPr>
            <a:r>
              <a:rPr lang="en-US" sz="2400">
                <a:latin typeface="Segoe UI"/>
                <a:cs typeface="Segoe UI"/>
              </a:rPr>
              <a:t>Sub-Criterion B.1. Identifying Critical Watershed Needs and Issues (15 points)</a:t>
            </a:r>
            <a:endParaRPr lang="en-US" sz="2400" i="1">
              <a:latin typeface="Segoe UI" panose="020B0502040204020203" pitchFamily="34" charset="0"/>
              <a:cs typeface="Segoe UI" panose="020B0502040204020203" pitchFamily="34" charset="0"/>
            </a:endParaRPr>
          </a:p>
          <a:p>
            <a:pPr lvl="1">
              <a:buFont typeface="Courier New"/>
              <a:buChar char="o"/>
            </a:pPr>
            <a:r>
              <a:rPr lang="en-US" b="0" i="1" u="sng">
                <a:latin typeface="Segoe UI"/>
                <a:ea typeface="Calibri"/>
                <a:cs typeface="Segoe UI"/>
              </a:rPr>
              <a:t>What scores well?</a:t>
            </a:r>
            <a:r>
              <a:rPr lang="en-US" b="0">
                <a:latin typeface="Segoe UI"/>
                <a:ea typeface="Calibri"/>
                <a:cs typeface="Segoe UI"/>
              </a:rPr>
              <a:t>  Applications that include detailed qualitative or quantitative information or support that is applicable to their watershed.</a:t>
            </a:r>
          </a:p>
          <a:p>
            <a:pPr lvl="1">
              <a:buFont typeface="Courier New"/>
              <a:buChar char="o"/>
            </a:pPr>
            <a:endParaRPr lang="en-US" sz="2400" b="0">
              <a:latin typeface="Segoe UI"/>
              <a:ea typeface="Calibri"/>
              <a:cs typeface="Segoe UI"/>
            </a:endParaRPr>
          </a:p>
          <a:p>
            <a:pPr>
              <a:buFont typeface="Arial" panose="020B0604020202020204" pitchFamily="34" charset="0"/>
              <a:buChar char="•"/>
            </a:pPr>
            <a:r>
              <a:rPr lang="en-US" sz="2400">
                <a:latin typeface="Segoe UI"/>
                <a:ea typeface="Calibri"/>
                <a:cs typeface="Segoe UI"/>
              </a:rPr>
              <a:t>Sub-Criterion</a:t>
            </a:r>
            <a:r>
              <a:rPr lang="en-US" sz="2400">
                <a:latin typeface="Segoe UI"/>
                <a:cs typeface="Segoe UI"/>
              </a:rPr>
              <a:t> B.2. Project Benefits (10 points)</a:t>
            </a:r>
            <a:endParaRPr lang="en-US" sz="2400"/>
          </a:p>
          <a:p>
            <a:pPr lvl="1">
              <a:buFont typeface="Courier New"/>
              <a:buChar char="o"/>
            </a:pPr>
            <a:r>
              <a:rPr lang="en-US" b="0" i="1" u="sng">
                <a:latin typeface="Segoe UI"/>
                <a:ea typeface="Calibri"/>
                <a:cs typeface="Segoe UI"/>
              </a:rPr>
              <a:t>What scores well?</a:t>
            </a:r>
            <a:r>
              <a:rPr lang="en-US" b="0" i="1">
                <a:latin typeface="Segoe UI"/>
                <a:ea typeface="Calibri"/>
                <a:cs typeface="Segoe UI"/>
              </a:rPr>
              <a:t> </a:t>
            </a:r>
            <a:r>
              <a:rPr lang="en-US" b="0">
                <a:latin typeface="Segoe UI"/>
                <a:ea typeface="Calibri"/>
                <a:cs typeface="Segoe UI"/>
              </a:rPr>
              <a:t>Applications that clearly link project activities to benefits and provide support for the expected benefits. </a:t>
            </a:r>
          </a:p>
        </p:txBody>
      </p:sp>
      <p:sp>
        <p:nvSpPr>
          <p:cNvPr id="8" name="Text Placeholder 7">
            <a:extLst>
              <a:ext uri="{FF2B5EF4-FFF2-40B4-BE49-F238E27FC236}">
                <a16:creationId xmlns:a16="http://schemas.microsoft.com/office/drawing/2014/main" id="{F21B4E73-152D-4CB7-AA76-D4919EBDE89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485185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1A650-669D-D424-C9C6-E9AC952B6B4C}"/>
              </a:ext>
            </a:extLst>
          </p:cNvPr>
          <p:cNvSpPr>
            <a:spLocks noGrp="1"/>
          </p:cNvSpPr>
          <p:nvPr>
            <p:ph type="title"/>
          </p:nvPr>
        </p:nvSpPr>
        <p:spPr>
          <a:xfrm>
            <a:off x="195942" y="3457"/>
            <a:ext cx="5698671" cy="1151392"/>
          </a:xfrm>
        </p:spPr>
        <p:txBody>
          <a:bodyPr/>
          <a:lstStyle/>
          <a:p>
            <a:r>
              <a:rPr lang="en-US"/>
              <a:t>Agenda</a:t>
            </a:r>
          </a:p>
        </p:txBody>
      </p:sp>
      <p:sp>
        <p:nvSpPr>
          <p:cNvPr id="3" name="Content Placeholder 2">
            <a:extLst>
              <a:ext uri="{FF2B5EF4-FFF2-40B4-BE49-F238E27FC236}">
                <a16:creationId xmlns:a16="http://schemas.microsoft.com/office/drawing/2014/main" id="{4F370E64-6904-9051-8E27-0E2426223E1F}"/>
              </a:ext>
            </a:extLst>
          </p:cNvPr>
          <p:cNvSpPr>
            <a:spLocks noGrp="1"/>
          </p:cNvSpPr>
          <p:nvPr>
            <p:ph sz="half" idx="1"/>
          </p:nvPr>
        </p:nvSpPr>
        <p:spPr>
          <a:xfrm>
            <a:off x="195942" y="1133078"/>
            <a:ext cx="5516489" cy="5457542"/>
          </a:xfrm>
        </p:spPr>
        <p:txBody>
          <a:bodyPr vert="horz" lIns="91440" tIns="45720" rIns="91440" bIns="45720" rtlCol="0" anchor="t">
            <a:noAutofit/>
          </a:bodyPr>
          <a:lstStyle/>
          <a:p>
            <a:pPr>
              <a:buFont typeface="Wingdings" panose="05000000000000000000" pitchFamily="2" charset="2"/>
              <a:buChar char="Ø"/>
            </a:pPr>
            <a:r>
              <a:rPr lang="en-US" sz="2200">
                <a:latin typeface="Segoe UI Semibold"/>
                <a:cs typeface="Segoe UI Semibold"/>
              </a:rPr>
              <a:t>Staff Introductions &amp; Housekeeping Items</a:t>
            </a:r>
          </a:p>
          <a:p>
            <a:pPr>
              <a:buFont typeface="Wingdings" panose="05000000000000000000" pitchFamily="2" charset="2"/>
              <a:buChar char="Ø"/>
            </a:pPr>
            <a:r>
              <a:rPr lang="en-US" sz="2200">
                <a:latin typeface="Segoe UI Semibold"/>
                <a:cs typeface="Segoe UI Semibold"/>
              </a:rPr>
              <a:t>Quick </a:t>
            </a:r>
            <a:r>
              <a:rPr lang="en-US" sz="2200" err="1">
                <a:latin typeface="Segoe UI Semibold"/>
                <a:cs typeface="Segoe UI Semibold"/>
              </a:rPr>
              <a:t>WaterSMART</a:t>
            </a:r>
            <a:r>
              <a:rPr lang="en-US" sz="2200">
                <a:latin typeface="Segoe UI Semibold"/>
                <a:cs typeface="Segoe UI Semibold"/>
              </a:rPr>
              <a:t> Overview</a:t>
            </a:r>
          </a:p>
          <a:p>
            <a:pPr>
              <a:buFont typeface="Wingdings" panose="05000000000000000000" pitchFamily="2" charset="2"/>
              <a:buChar char="Ø"/>
            </a:pPr>
            <a:r>
              <a:rPr lang="en-US" sz="2200">
                <a:latin typeface="Segoe UI Semibold"/>
                <a:cs typeface="Segoe UI Semibold"/>
              </a:rPr>
              <a:t>Program Overview </a:t>
            </a:r>
          </a:p>
          <a:p>
            <a:pPr>
              <a:buFont typeface="Wingdings" panose="05000000000000000000" pitchFamily="2" charset="2"/>
              <a:buChar char="Ø"/>
            </a:pPr>
            <a:r>
              <a:rPr lang="en-US" sz="2200">
                <a:latin typeface="Segoe UI Semibold"/>
                <a:cs typeface="Segoe UI Semibold"/>
              </a:rPr>
              <a:t>Funding Opportunity Overview</a:t>
            </a:r>
          </a:p>
          <a:p>
            <a:pPr>
              <a:buFont typeface="Wingdings" panose="05000000000000000000" pitchFamily="2" charset="2"/>
              <a:buChar char="Ø"/>
            </a:pPr>
            <a:r>
              <a:rPr lang="en-US" sz="2200">
                <a:latin typeface="Segoe UI Semibold"/>
                <a:cs typeface="Segoe UI Semibold"/>
              </a:rPr>
              <a:t>Application Content</a:t>
            </a:r>
          </a:p>
          <a:p>
            <a:pPr>
              <a:buFont typeface="Wingdings" panose="05000000000000000000" pitchFamily="2" charset="2"/>
              <a:buChar char="Ø"/>
            </a:pPr>
            <a:r>
              <a:rPr lang="en-US" sz="2200">
                <a:latin typeface="Segoe UI Semibold"/>
                <a:cs typeface="Segoe UI Semibold"/>
              </a:rPr>
              <a:t>Merit Review Criteria</a:t>
            </a:r>
          </a:p>
          <a:p>
            <a:pPr>
              <a:buFont typeface="Wingdings" panose="05000000000000000000" pitchFamily="2" charset="2"/>
              <a:buChar char="Ø"/>
            </a:pPr>
            <a:r>
              <a:rPr lang="en-US" sz="2200">
                <a:latin typeface="Segoe UI Semibold"/>
                <a:cs typeface="Segoe UI Semibold"/>
              </a:rPr>
              <a:t>Environmental &amp; Cultural Compliance Guidance</a:t>
            </a:r>
          </a:p>
          <a:p>
            <a:pPr>
              <a:buFont typeface="Wingdings" panose="05000000000000000000" pitchFamily="2" charset="2"/>
              <a:buChar char="Ø"/>
            </a:pPr>
            <a:r>
              <a:rPr lang="en-US" sz="2200">
                <a:latin typeface="Segoe UI Semibold"/>
                <a:cs typeface="Segoe UI Semibold"/>
              </a:rPr>
              <a:t>Financial Assistance Requirements</a:t>
            </a:r>
          </a:p>
          <a:p>
            <a:pPr>
              <a:buFont typeface="Wingdings" panose="05000000000000000000" pitchFamily="2" charset="2"/>
              <a:buChar char="Ø"/>
            </a:pPr>
            <a:r>
              <a:rPr lang="en-US" sz="2200" err="1">
                <a:latin typeface="Segoe UI Semibold"/>
                <a:cs typeface="Segoe UI Semibold"/>
              </a:rPr>
              <a:t>WaterSMART</a:t>
            </a:r>
            <a:r>
              <a:rPr lang="en-US" sz="2200">
                <a:latin typeface="Segoe UI Semibold"/>
                <a:cs typeface="Segoe UI Semibold"/>
              </a:rPr>
              <a:t> Application Tips</a:t>
            </a:r>
          </a:p>
          <a:p>
            <a:pPr>
              <a:buFont typeface="Wingdings" panose="05000000000000000000" pitchFamily="2" charset="2"/>
              <a:buChar char="Ø"/>
            </a:pPr>
            <a:r>
              <a:rPr lang="en-US" sz="2200">
                <a:latin typeface="Segoe UI Semibold"/>
                <a:cs typeface="Segoe UI Semibold"/>
              </a:rPr>
              <a:t>Additional Opportunities, Tools and Resources</a:t>
            </a:r>
          </a:p>
          <a:p>
            <a:pPr>
              <a:buFont typeface="Wingdings" panose="05000000000000000000" pitchFamily="2" charset="2"/>
              <a:buChar char="Ø"/>
            </a:pPr>
            <a:r>
              <a:rPr lang="en-US" sz="2200">
                <a:latin typeface="Segoe UI Semibold"/>
                <a:cs typeface="Segoe UI Semibold"/>
              </a:rPr>
              <a:t>Question &amp; Answer Session</a:t>
            </a:r>
          </a:p>
          <a:p>
            <a:endParaRPr lang="en-US"/>
          </a:p>
          <a:p>
            <a:endParaRPr lang="en-US"/>
          </a:p>
          <a:p>
            <a:endParaRPr lang="en-US"/>
          </a:p>
        </p:txBody>
      </p:sp>
      <p:sp>
        <p:nvSpPr>
          <p:cNvPr id="5" name="Footer Placeholder 4">
            <a:extLst>
              <a:ext uri="{FF2B5EF4-FFF2-40B4-BE49-F238E27FC236}">
                <a16:creationId xmlns:a16="http://schemas.microsoft.com/office/drawing/2014/main" id="{78A568C0-7CB5-0A79-87EB-4F9B45DEC2AC}"/>
              </a:ext>
            </a:extLst>
          </p:cNvPr>
          <p:cNvSpPr>
            <a:spLocks noGrp="1"/>
          </p:cNvSpPr>
          <p:nvPr>
            <p:ph type="ftr" sz="quarter" idx="11"/>
          </p:nvPr>
        </p:nvSpPr>
        <p:spPr/>
        <p:txBody>
          <a:bodyPr/>
          <a:lstStyle/>
          <a:p>
            <a:endParaRPr lang="en-US"/>
          </a:p>
        </p:txBody>
      </p:sp>
      <p:pic>
        <p:nvPicPr>
          <p:cNvPr id="4" name="Picture Placeholder 8">
            <a:extLst>
              <a:ext uri="{FF2B5EF4-FFF2-40B4-BE49-F238E27FC236}">
                <a16:creationId xmlns:a16="http://schemas.microsoft.com/office/drawing/2014/main" id="{689E201D-4502-DECF-F240-C22E9028F20D}"/>
              </a:ext>
            </a:extLst>
          </p:cNvPr>
          <p:cNvPicPr>
            <a:picLocks noChangeAspect="1"/>
          </p:cNvPicPr>
          <p:nvPr/>
        </p:nvPicPr>
        <p:blipFill>
          <a:blip r:embed="rId2"/>
          <a:srcRect t="12641" b="12641"/>
          <a:stretch/>
        </p:blipFill>
        <p:spPr>
          <a:xfrm>
            <a:off x="6829816" y="-57150"/>
            <a:ext cx="5362184" cy="691515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cxnSp>
        <p:nvCxnSpPr>
          <p:cNvPr id="6" name="Straight Connector 5">
            <a:extLst>
              <a:ext uri="{FF2B5EF4-FFF2-40B4-BE49-F238E27FC236}">
                <a16:creationId xmlns:a16="http://schemas.microsoft.com/office/drawing/2014/main" id="{5A5FB9E9-536C-E63C-B128-C7F00692A23D}"/>
              </a:ext>
            </a:extLst>
          </p:cNvPr>
          <p:cNvCxnSpPr>
            <a:cxnSpLocks/>
          </p:cNvCxnSpPr>
          <p:nvPr/>
        </p:nvCxnSpPr>
        <p:spPr>
          <a:xfrm>
            <a:off x="190500" y="1027774"/>
            <a:ext cx="5905500" cy="0"/>
          </a:xfrm>
          <a:prstGeom prst="line">
            <a:avLst/>
          </a:prstGeom>
          <a:ln w="38100">
            <a:solidFill>
              <a:srgbClr val="CB9F5B"/>
            </a:solidFill>
          </a:ln>
        </p:spPr>
        <p:style>
          <a:lnRef idx="3">
            <a:schemeClr val="dk1"/>
          </a:lnRef>
          <a:fillRef idx="0">
            <a:schemeClr val="dk1"/>
          </a:fillRef>
          <a:effectRef idx="2">
            <a:schemeClr val="dk1"/>
          </a:effectRef>
          <a:fontRef idx="minor">
            <a:schemeClr val="tx1"/>
          </a:fontRef>
        </p:style>
      </p:cxnSp>
      <p:pic>
        <p:nvPicPr>
          <p:cNvPr id="9" name="Picture 8">
            <a:extLst>
              <a:ext uri="{FF2B5EF4-FFF2-40B4-BE49-F238E27FC236}">
                <a16:creationId xmlns:a16="http://schemas.microsoft.com/office/drawing/2014/main" id="{AB5C9F64-91DE-BC68-2F12-FC404810474A}"/>
              </a:ext>
            </a:extLst>
          </p:cNvPr>
          <p:cNvPicPr>
            <a:picLocks noChangeAspect="1"/>
          </p:cNvPicPr>
          <p:nvPr/>
        </p:nvPicPr>
        <p:blipFill>
          <a:blip r:embed="rId3"/>
          <a:stretch>
            <a:fillRect/>
          </a:stretch>
        </p:blipFill>
        <p:spPr>
          <a:xfrm>
            <a:off x="11164106" y="5718623"/>
            <a:ext cx="914479" cy="1060796"/>
          </a:xfrm>
          <a:prstGeom prst="rect">
            <a:avLst/>
          </a:prstGeom>
        </p:spPr>
      </p:pic>
    </p:spTree>
    <p:extLst>
      <p:ext uri="{BB962C8B-B14F-4D97-AF65-F5344CB8AC3E}">
        <p14:creationId xmlns:p14="http://schemas.microsoft.com/office/powerpoint/2010/main" val="27300375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E062A3-7CCB-4CEC-B3B1-52F1AF4DAF71}"/>
              </a:ext>
            </a:extLst>
          </p:cNvPr>
          <p:cNvSpPr>
            <a:spLocks noGrp="1"/>
          </p:cNvSpPr>
          <p:nvPr>
            <p:ph type="title"/>
          </p:nvPr>
        </p:nvSpPr>
        <p:spPr>
          <a:xfrm>
            <a:off x="243840" y="170537"/>
            <a:ext cx="11704320" cy="1325563"/>
          </a:xfrm>
        </p:spPr>
        <p:txBody>
          <a:bodyPr/>
          <a:lstStyle/>
          <a:p>
            <a:r>
              <a:rPr lang="en-US" sz="3600">
                <a:latin typeface="Segoe UI Semibold"/>
                <a:cs typeface="Segoe UI Semibold"/>
              </a:rPr>
              <a:t>Criterion C: Readiness to Proceed (15 points)</a:t>
            </a:r>
          </a:p>
        </p:txBody>
      </p:sp>
      <p:sp>
        <p:nvSpPr>
          <p:cNvPr id="7" name="Text Placeholder 6">
            <a:extLst>
              <a:ext uri="{FF2B5EF4-FFF2-40B4-BE49-F238E27FC236}">
                <a16:creationId xmlns:a16="http://schemas.microsoft.com/office/drawing/2014/main" id="{7A92DEEF-8413-4810-AA19-408ACC142194}"/>
              </a:ext>
            </a:extLst>
          </p:cNvPr>
          <p:cNvSpPr>
            <a:spLocks noGrp="1"/>
          </p:cNvSpPr>
          <p:nvPr>
            <p:ph type="body" sz="quarter" idx="13"/>
          </p:nvPr>
        </p:nvSpPr>
        <p:spPr>
          <a:xfrm>
            <a:off x="1001486" y="1291916"/>
            <a:ext cx="10195217" cy="4701323"/>
          </a:xfrm>
        </p:spPr>
        <p:txBody>
          <a:bodyPr vert="horz" lIns="91440" tIns="45720" rIns="91440" bIns="45720" rtlCol="0" anchor="t">
            <a:noAutofit/>
          </a:bodyPr>
          <a:lstStyle/>
          <a:p>
            <a:pPr marL="0" indent="0">
              <a:spcAft>
                <a:spcPts val="1800"/>
              </a:spcAft>
              <a:buNone/>
            </a:pPr>
            <a:r>
              <a:rPr lang="en-US" b="0">
                <a:latin typeface="Segoe UI"/>
                <a:cs typeface="Segoe UI"/>
              </a:rPr>
              <a:t>This criterion evaluates the extent to which you demonstrate</a:t>
            </a:r>
          </a:p>
          <a:p>
            <a:pPr>
              <a:spcAft>
                <a:spcPts val="600"/>
              </a:spcAft>
            </a:pPr>
            <a:r>
              <a:rPr lang="en-US" b="0">
                <a:latin typeface="Segoe UI"/>
                <a:cs typeface="Segoe UI"/>
              </a:rPr>
              <a:t>the activities within the that you understand program requirements, </a:t>
            </a:r>
          </a:p>
          <a:p>
            <a:pPr>
              <a:spcAft>
                <a:spcPts val="600"/>
              </a:spcAft>
            </a:pPr>
            <a:r>
              <a:rPr lang="en-US" b="0">
                <a:latin typeface="Segoe UI"/>
                <a:cs typeface="Segoe UI"/>
              </a:rPr>
              <a:t>can proceed with proposed activities after the financial assistance agreement is issued, and </a:t>
            </a:r>
          </a:p>
          <a:p>
            <a:pPr>
              <a:spcAft>
                <a:spcPts val="600"/>
              </a:spcAft>
            </a:pPr>
            <a:r>
              <a:rPr lang="en-US" b="0">
                <a:latin typeface="Segoe UI"/>
                <a:cs typeface="Segoe UI"/>
              </a:rPr>
              <a:t>complete project period.</a:t>
            </a:r>
          </a:p>
          <a:p>
            <a:pPr marL="0" indent="0">
              <a:spcAft>
                <a:spcPts val="1800"/>
              </a:spcAft>
              <a:buNone/>
            </a:pPr>
            <a:r>
              <a:rPr lang="en-US" b="0" i="1" u="sng">
                <a:latin typeface="Segoe UI"/>
                <a:cs typeface="Segoe UI"/>
              </a:rPr>
              <a:t>What scores well?</a:t>
            </a:r>
            <a:r>
              <a:rPr lang="en-US" b="0">
                <a:latin typeface="Segoe UI"/>
                <a:cs typeface="Segoe UI"/>
              </a:rPr>
              <a:t> Applications with a detailed technical project description, well thought out project schedule with tasks and subtasks, and a detailed budget breakdown and narrative. </a:t>
            </a:r>
          </a:p>
        </p:txBody>
      </p:sp>
      <p:sp>
        <p:nvSpPr>
          <p:cNvPr id="8" name="Text Placeholder 7">
            <a:extLst>
              <a:ext uri="{FF2B5EF4-FFF2-40B4-BE49-F238E27FC236}">
                <a16:creationId xmlns:a16="http://schemas.microsoft.com/office/drawing/2014/main" id="{F21B4E73-152D-4CB7-AA76-D4919EBDE89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5307940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9E062A3-7CCB-4CEC-B3B1-52F1AF4DAF71}"/>
              </a:ext>
            </a:extLst>
          </p:cNvPr>
          <p:cNvSpPr>
            <a:spLocks noGrp="1"/>
          </p:cNvSpPr>
          <p:nvPr>
            <p:ph type="title"/>
          </p:nvPr>
        </p:nvSpPr>
        <p:spPr>
          <a:xfrm>
            <a:off x="228600" y="173736"/>
            <a:ext cx="11704320" cy="1325563"/>
          </a:xfrm>
        </p:spPr>
        <p:txBody>
          <a:bodyPr/>
          <a:lstStyle/>
          <a:p>
            <a:r>
              <a:rPr lang="en-US" sz="3600">
                <a:latin typeface="Segoe UI Semibold"/>
                <a:cs typeface="Segoe UI Semibold"/>
              </a:rPr>
              <a:t>Criterion D: Presidential and Department of the Interior Priorities (30 points)</a:t>
            </a:r>
          </a:p>
        </p:txBody>
      </p:sp>
      <p:sp>
        <p:nvSpPr>
          <p:cNvPr id="7" name="Text Placeholder 6">
            <a:extLst>
              <a:ext uri="{FF2B5EF4-FFF2-40B4-BE49-F238E27FC236}">
                <a16:creationId xmlns:a16="http://schemas.microsoft.com/office/drawing/2014/main" id="{7A92DEEF-8413-4810-AA19-408ACC142194}"/>
              </a:ext>
            </a:extLst>
          </p:cNvPr>
          <p:cNvSpPr>
            <a:spLocks noGrp="1"/>
          </p:cNvSpPr>
          <p:nvPr>
            <p:ph type="body" sz="quarter" idx="13"/>
          </p:nvPr>
        </p:nvSpPr>
        <p:spPr>
          <a:xfrm>
            <a:off x="228600" y="1401327"/>
            <a:ext cx="11704320" cy="5282936"/>
          </a:xfrm>
        </p:spPr>
        <p:txBody>
          <a:bodyPr vert="horz" lIns="91440" tIns="45720" rIns="91440" bIns="45720" rtlCol="0" anchor="t">
            <a:noAutofit/>
          </a:bodyPr>
          <a:lstStyle/>
          <a:p>
            <a:pPr marL="0" indent="0">
              <a:buNone/>
            </a:pPr>
            <a:r>
              <a:rPr lang="en-US" sz="2200">
                <a:latin typeface="Segoe UI"/>
                <a:cs typeface="Segoe UI"/>
              </a:rPr>
              <a:t>Up to 30 points may be awarded based on the extent that the project: </a:t>
            </a:r>
          </a:p>
          <a:p>
            <a:r>
              <a:rPr lang="en-US" sz="2000" b="0">
                <a:latin typeface="Segoe UI"/>
                <a:cs typeface="Segoe UI"/>
              </a:rPr>
              <a:t>advances one or more Administration priorities including E.O. 14154: Unleashing American Energy, justifies alignment with priorities and requirements in E.O. 14332: Improving Oversight in Federal Grantmaking</a:t>
            </a:r>
            <a:endParaRPr lang="en-US" sz="2000">
              <a:latin typeface="Segoe UI"/>
              <a:cs typeface="Segoe UI"/>
            </a:endParaRPr>
          </a:p>
          <a:p>
            <a:r>
              <a:rPr lang="en-US" sz="2000" b="0">
                <a:latin typeface="Segoe UI"/>
                <a:cs typeface="Segoe UI"/>
              </a:rPr>
              <a:t>includes primary </a:t>
            </a:r>
            <a:r>
              <a:rPr lang="en-US" sz="2200" b="0">
                <a:latin typeface="Segoe UI"/>
                <a:cs typeface="Segoe UI"/>
              </a:rPr>
              <a:t>project</a:t>
            </a:r>
            <a:r>
              <a:rPr lang="en-US" sz="2000" b="0">
                <a:latin typeface="Segoe UI"/>
                <a:cs typeface="Segoe UI"/>
              </a:rPr>
              <a:t> elements that develop, demonstrate, and or implement artificial intelligence (AI) technologies that advance </a:t>
            </a:r>
            <a:r>
              <a:rPr lang="en-US" sz="2200" b="0">
                <a:latin typeface="Segoe UI"/>
                <a:cs typeface="Segoe UI"/>
              </a:rPr>
              <a:t>the</a:t>
            </a:r>
            <a:r>
              <a:rPr lang="en-US" sz="2000" b="0">
                <a:latin typeface="Segoe UI"/>
                <a:cs typeface="Segoe UI"/>
              </a:rPr>
              <a:t> Administration’s and Department's priorities for AI</a:t>
            </a:r>
          </a:p>
          <a:p>
            <a:r>
              <a:rPr lang="en-US" sz="2000" b="0">
                <a:latin typeface="Segoe UI"/>
                <a:cs typeface="Segoe UI"/>
              </a:rPr>
              <a:t>aligns with the Secretary’s strategic objectives, including those identified in Secretarial Orders 3417 Addressing the National Energy Emergency, 3418 Unleashing American Energy, 3419 Delivering Emergency Price Relief for American Families and Defeating the Cost-of-Living Crisis</a:t>
            </a:r>
            <a:endParaRPr lang="en-US" sz="2000">
              <a:latin typeface="Segoe UI"/>
              <a:cs typeface="Segoe UI"/>
            </a:endParaRPr>
          </a:p>
          <a:p>
            <a:r>
              <a:rPr lang="en-US" sz="2000" b="0">
                <a:latin typeface="Segoe UI"/>
                <a:cs typeface="Segoe UI"/>
              </a:rPr>
              <a:t>aligns with goal and objectives in the  DOI’s FY 2026-2030 Strategic Plan;</a:t>
            </a:r>
          </a:p>
          <a:p>
            <a:r>
              <a:rPr lang="en-US" sz="2000" b="0">
                <a:latin typeface="Segoe UI"/>
                <a:cs typeface="Segoe UI"/>
              </a:rPr>
              <a:t>supports water management and enhanced operational flexibility in Reclamation States, within with priority given to the Colorado River Basin and other basins which is experiencing long-term drought conditions</a:t>
            </a:r>
            <a:endParaRPr lang="en-US" sz="2400" u="sng">
              <a:latin typeface="Segoe UI"/>
              <a:cs typeface="Segoe UI"/>
            </a:endParaRPr>
          </a:p>
          <a:p>
            <a:pPr marL="0" indent="0" algn="ctr">
              <a:buNone/>
            </a:pPr>
            <a:r>
              <a:rPr lang="en-US" sz="2400" u="sng">
                <a:latin typeface="Segoe UI"/>
                <a:cs typeface="Segoe UI"/>
              </a:rPr>
              <a:t>Please address only those priorities that are </a:t>
            </a:r>
          </a:p>
          <a:p>
            <a:pPr marL="0" indent="0" algn="ctr">
              <a:buNone/>
            </a:pPr>
            <a:r>
              <a:rPr lang="en-US" sz="2400" u="sng">
                <a:latin typeface="Segoe UI"/>
                <a:cs typeface="Segoe UI"/>
              </a:rPr>
              <a:t>applicable to your project.</a:t>
            </a:r>
            <a:endParaRPr lang="en-US"/>
          </a:p>
        </p:txBody>
      </p:sp>
      <p:sp>
        <p:nvSpPr>
          <p:cNvPr id="8" name="Text Placeholder 7">
            <a:extLst>
              <a:ext uri="{FF2B5EF4-FFF2-40B4-BE49-F238E27FC236}">
                <a16:creationId xmlns:a16="http://schemas.microsoft.com/office/drawing/2014/main" id="{F21B4E73-152D-4CB7-AA76-D4919EBDE89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602785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D78F1-88EA-339D-015A-DC987B943F7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A74EE3E-DD4B-6F37-5319-0864497DF599}"/>
              </a:ext>
            </a:extLst>
          </p:cNvPr>
          <p:cNvSpPr>
            <a:spLocks noGrp="1"/>
          </p:cNvSpPr>
          <p:nvPr>
            <p:ph type="title"/>
          </p:nvPr>
        </p:nvSpPr>
        <p:spPr>
          <a:xfrm>
            <a:off x="228600" y="173736"/>
            <a:ext cx="11704320" cy="1325563"/>
          </a:xfrm>
        </p:spPr>
        <p:txBody>
          <a:bodyPr/>
          <a:lstStyle/>
          <a:p>
            <a:r>
              <a:rPr lang="en-US" sz="3600">
                <a:latin typeface="Segoe UI Semibold"/>
                <a:cs typeface="Segoe UI Semibold"/>
              </a:rPr>
              <a:t>Criterion E: Cost Share Priority (5 points)</a:t>
            </a:r>
          </a:p>
        </p:txBody>
      </p:sp>
      <p:sp>
        <p:nvSpPr>
          <p:cNvPr id="7" name="Text Placeholder 6">
            <a:extLst>
              <a:ext uri="{FF2B5EF4-FFF2-40B4-BE49-F238E27FC236}">
                <a16:creationId xmlns:a16="http://schemas.microsoft.com/office/drawing/2014/main" id="{6B965DE1-E8EC-7F70-723E-2D71CF99E0F7}"/>
              </a:ext>
            </a:extLst>
          </p:cNvPr>
          <p:cNvSpPr>
            <a:spLocks noGrp="1"/>
          </p:cNvSpPr>
          <p:nvPr>
            <p:ph type="body" sz="quarter" idx="13"/>
          </p:nvPr>
        </p:nvSpPr>
        <p:spPr>
          <a:xfrm>
            <a:off x="228600" y="1509881"/>
            <a:ext cx="11228070" cy="5184965"/>
          </a:xfrm>
        </p:spPr>
        <p:txBody>
          <a:bodyPr vert="horz" lIns="91440" tIns="45720" rIns="91440" bIns="45720" rtlCol="0" anchor="t">
            <a:noAutofit/>
          </a:bodyPr>
          <a:lstStyle/>
          <a:p>
            <a:r>
              <a:rPr lang="en-US" sz="2400" b="0">
                <a:latin typeface="Segoe UI"/>
                <a:cs typeface="Segoe UI"/>
              </a:rPr>
              <a:t>Up </a:t>
            </a:r>
            <a:r>
              <a:rPr lang="en-US" b="0">
                <a:latin typeface="Segoe UI"/>
                <a:cs typeface="Segoe UI"/>
              </a:rPr>
              <a:t>to </a:t>
            </a:r>
            <a:r>
              <a:rPr lang="en-US" b="0">
                <a:latin typeface="Segoe UI Semibold"/>
                <a:cs typeface="Segoe UI Semibold"/>
              </a:rPr>
              <a:t>5 points</a:t>
            </a:r>
            <a:r>
              <a:rPr lang="en-US" b="0">
                <a:latin typeface="Segoe UI"/>
                <a:cs typeface="Segoe UI"/>
              </a:rPr>
              <a:t> may be awarded to proposals that include voluntary non-Federal cost share contributions </a:t>
            </a:r>
            <a:r>
              <a:rPr lang="en-US" b="0">
                <a:latin typeface="Segoe UI Semibold"/>
                <a:cs typeface="Segoe UI Semibold"/>
              </a:rPr>
              <a:t>of at least 5 percent.</a:t>
            </a:r>
            <a:r>
              <a:rPr lang="en-US" b="0">
                <a:latin typeface="Segoe UI"/>
                <a:cs typeface="Segoe UI"/>
              </a:rPr>
              <a:t> </a:t>
            </a:r>
          </a:p>
          <a:p>
            <a:r>
              <a:rPr lang="en-US" b="0">
                <a:latin typeface="Segoe UI"/>
                <a:cs typeface="Segoe UI"/>
              </a:rPr>
              <a:t>State the percentage of non-Federal funding provided using the following calculation:</a:t>
            </a:r>
            <a:endParaRPr lang="en-US">
              <a:latin typeface="Segoe UI"/>
              <a:cs typeface="Segoe UI"/>
            </a:endParaRPr>
          </a:p>
          <a:p>
            <a:pPr algn="ctr"/>
            <a:endParaRPr lang="en-US">
              <a:latin typeface="Segoe UI"/>
              <a:cs typeface="Segoe UI"/>
            </a:endParaRPr>
          </a:p>
          <a:p>
            <a:pPr marL="0" indent="0" algn="ctr">
              <a:buNone/>
            </a:pPr>
            <a:r>
              <a:rPr lang="en-US" b="0">
                <a:latin typeface="Segoe UI Semibold"/>
                <a:cs typeface="Segoe UI Semibold"/>
              </a:rPr>
              <a:t>Non-Federal Funding / Total Project Cost = % </a:t>
            </a:r>
            <a:endParaRPr lang="en-US">
              <a:latin typeface="Segoe UI"/>
              <a:cs typeface="Segoe UI"/>
            </a:endParaRPr>
          </a:p>
          <a:p>
            <a:pPr marL="0" indent="0" algn="ctr">
              <a:buNone/>
            </a:pPr>
            <a:endParaRPr lang="en-US" b="0">
              <a:latin typeface="Segoe UI Semibold"/>
              <a:cs typeface="Segoe UI Semibold"/>
            </a:endParaRPr>
          </a:p>
          <a:p>
            <a:pPr marL="0" indent="0" algn="ctr">
              <a:buNone/>
            </a:pPr>
            <a:r>
              <a:rPr lang="en-US" b="0">
                <a:latin typeface="Segoe UI Semibold"/>
                <a:cs typeface="Segoe UI Semibold"/>
              </a:rPr>
              <a:t>See Cost Sharing Requirement and Budget Narrative for more information on cost-share requirements and eligible costs.</a:t>
            </a:r>
            <a:endParaRPr lang="en-US">
              <a:latin typeface="Segoe UI"/>
              <a:cs typeface="Segoe UI"/>
            </a:endParaRPr>
          </a:p>
        </p:txBody>
      </p:sp>
      <p:sp>
        <p:nvSpPr>
          <p:cNvPr id="8" name="Text Placeholder 7">
            <a:extLst>
              <a:ext uri="{FF2B5EF4-FFF2-40B4-BE49-F238E27FC236}">
                <a16:creationId xmlns:a16="http://schemas.microsoft.com/office/drawing/2014/main" id="{C0C7B8B2-BF70-0960-83F2-28F56E74C93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139826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1DF8FD-DC9E-4C42-BC0E-32A2E788B115}"/>
              </a:ext>
            </a:extLst>
          </p:cNvPr>
          <p:cNvSpPr>
            <a:spLocks noGrp="1"/>
          </p:cNvSpPr>
          <p:nvPr>
            <p:ph type="ctrTitle"/>
          </p:nvPr>
        </p:nvSpPr>
        <p:spPr>
          <a:xfrm>
            <a:off x="429487" y="3900662"/>
            <a:ext cx="9765431" cy="2387600"/>
          </a:xfrm>
        </p:spPr>
        <p:txBody>
          <a:bodyPr/>
          <a:lstStyle/>
          <a:p>
            <a:pPr fontAlgn="base">
              <a:spcBef>
                <a:spcPts val="0"/>
              </a:spcBef>
              <a:buSzPts val="1000"/>
              <a:tabLst>
                <a:tab pos="57150" algn="l"/>
              </a:tabLst>
            </a:pPr>
            <a:r>
              <a:rPr lang="en-US"/>
              <a:t>Environmental and Cultural Resource Considerations</a:t>
            </a:r>
          </a:p>
        </p:txBody>
      </p:sp>
    </p:spTree>
    <p:extLst>
      <p:ext uri="{BB962C8B-B14F-4D97-AF65-F5344CB8AC3E}">
        <p14:creationId xmlns:p14="http://schemas.microsoft.com/office/powerpoint/2010/main" val="4263687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28601" y="1503076"/>
            <a:ext cx="6923074" cy="5170030"/>
          </a:xfrm>
        </p:spPr>
        <p:txBody>
          <a:bodyPr vert="horz" lIns="91440" tIns="45720" rIns="91440" bIns="45720" rtlCol="0" anchor="t">
            <a:noAutofit/>
          </a:bodyPr>
          <a:lstStyle/>
          <a:p>
            <a:pPr>
              <a:lnSpc>
                <a:spcPct val="100000"/>
              </a:lnSpc>
              <a:spcBef>
                <a:spcPts val="600"/>
              </a:spcBef>
              <a:spcAft>
                <a:spcPts val="600"/>
              </a:spcAft>
            </a:pPr>
            <a:r>
              <a:rPr lang="en-US" sz="2400" b="0">
                <a:latin typeface="Segoe UI"/>
                <a:cs typeface="Segoe UI"/>
              </a:rPr>
              <a:t>All selected projects are required to comply with Federal and State environmental and cultural resource compliance laws.</a:t>
            </a:r>
            <a:endParaRPr lang="en-US" sz="2400"/>
          </a:p>
          <a:p>
            <a:pPr>
              <a:lnSpc>
                <a:spcPct val="100000"/>
              </a:lnSpc>
              <a:spcBef>
                <a:spcPts val="600"/>
              </a:spcBef>
              <a:spcAft>
                <a:spcPts val="600"/>
              </a:spcAft>
            </a:pPr>
            <a:r>
              <a:rPr lang="en-US" sz="2400" b="0">
                <a:latin typeface="Segoe UI"/>
                <a:cs typeface="Segoe UI"/>
              </a:rPr>
              <a:t>Environmental and cultural compliance may be required for fieldwork, water quality or other monitoring, baseline assessments, and surveys. </a:t>
            </a:r>
          </a:p>
          <a:p>
            <a:pPr>
              <a:lnSpc>
                <a:spcPct val="100000"/>
              </a:lnSpc>
              <a:spcBef>
                <a:spcPts val="600"/>
              </a:spcBef>
              <a:spcAft>
                <a:spcPts val="600"/>
              </a:spcAft>
            </a:pPr>
            <a:r>
              <a:rPr lang="en-US" sz="2400" b="0">
                <a:latin typeface="Segoe UI"/>
                <a:cs typeface="Segoe UI"/>
              </a:rPr>
              <a:t>Contact your local Reclamation office to discuss requirements and the associated timelines and costs.</a:t>
            </a:r>
          </a:p>
          <a:p>
            <a:pPr>
              <a:lnSpc>
                <a:spcPct val="100000"/>
              </a:lnSpc>
              <a:spcBef>
                <a:spcPts val="600"/>
              </a:spcBef>
              <a:spcAft>
                <a:spcPts val="600"/>
              </a:spcAft>
            </a:pPr>
            <a:r>
              <a:rPr lang="en-US" sz="2400" b="0">
                <a:latin typeface="Segoe UI"/>
                <a:cs typeface="Segoe UI"/>
              </a:rPr>
              <a:t>Include a line for environmental and cultural resource compliance in your application budget. </a:t>
            </a:r>
          </a:p>
          <a:p>
            <a:pPr marL="0" indent="0">
              <a:lnSpc>
                <a:spcPct val="100000"/>
              </a:lnSpc>
              <a:spcBef>
                <a:spcPts val="1200"/>
              </a:spcBef>
              <a:spcAft>
                <a:spcPts val="1200"/>
              </a:spcAft>
              <a:buNone/>
            </a:pPr>
            <a:endParaRPr lang="en-US" sz="2400" b="0">
              <a:latin typeface="Segoe UI" panose="020B0502040204020203" pitchFamily="34" charset="0"/>
              <a:cs typeface="Segoe UI" panose="020B0502040204020203" pitchFamily="34" charset="0"/>
              <a:sym typeface="Arial"/>
            </a:endParaRPr>
          </a:p>
          <a:p>
            <a:pPr marL="457200" indent="-381000">
              <a:spcBef>
                <a:spcPts val="0"/>
              </a:spcBef>
            </a:pPr>
            <a:endParaRPr lang="en-US" sz="1800" b="0">
              <a:latin typeface="Segoe UI Semibold" panose="020B0702040204020203" pitchFamily="34" charset="0"/>
              <a:ea typeface="Arial"/>
              <a:cs typeface="Segoe UI Semibold" panose="020B0702040204020203" pitchFamily="34" charset="0"/>
              <a:sym typeface="Arial"/>
            </a:endParaRPr>
          </a:p>
        </p:txBody>
      </p:sp>
      <p:sp>
        <p:nvSpPr>
          <p:cNvPr id="4" name="Text Placeholder 3">
            <a:extLst>
              <a:ext uri="{FF2B5EF4-FFF2-40B4-BE49-F238E27FC236}">
                <a16:creationId xmlns:a16="http://schemas.microsoft.com/office/drawing/2014/main" id="{147E09C4-A86C-479F-BC49-7CAC1D1339AA}"/>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9569AD7F-3B04-E499-FA8E-52D7DBF1F30E}"/>
              </a:ext>
            </a:extLst>
          </p:cNvPr>
          <p:cNvSpPr>
            <a:spLocks noGrp="1"/>
          </p:cNvSpPr>
          <p:nvPr>
            <p:ph type="title"/>
          </p:nvPr>
        </p:nvSpPr>
        <p:spPr>
          <a:xfrm>
            <a:off x="228600" y="173736"/>
            <a:ext cx="11704320" cy="1325563"/>
          </a:xfrm>
        </p:spPr>
        <p:txBody>
          <a:bodyPr/>
          <a:lstStyle/>
          <a:p>
            <a:r>
              <a:rPr lang="en-US" sz="3600">
                <a:latin typeface="Segoe UI"/>
                <a:cs typeface="Segoe UI"/>
                <a:sym typeface="Arial"/>
              </a:rPr>
              <a:t>Environmental and Cultural Resource Compliance:</a:t>
            </a:r>
            <a:br>
              <a:rPr lang="en-US" sz="3600">
                <a:latin typeface="Segoe UI"/>
                <a:cs typeface="Segoe UI"/>
              </a:rPr>
            </a:br>
            <a:r>
              <a:rPr lang="en-US" sz="3600" b="0" i="1">
                <a:latin typeface="Segoe UI"/>
                <a:cs typeface="Segoe UI"/>
              </a:rPr>
              <a:t>Preparing Your Application</a:t>
            </a:r>
          </a:p>
        </p:txBody>
      </p:sp>
      <p:pic>
        <p:nvPicPr>
          <p:cNvPr id="2" name="Picture 1">
            <a:extLst>
              <a:ext uri="{FF2B5EF4-FFF2-40B4-BE49-F238E27FC236}">
                <a16:creationId xmlns:a16="http://schemas.microsoft.com/office/drawing/2014/main" id="{95DF9799-D60B-A15B-BFAA-ADC0D0A1D955}"/>
              </a:ext>
            </a:extLst>
          </p:cNvPr>
          <p:cNvPicPr>
            <a:picLocks noChangeAspect="1"/>
          </p:cNvPicPr>
          <p:nvPr/>
        </p:nvPicPr>
        <p:blipFill>
          <a:blip r:embed="rId3"/>
          <a:stretch>
            <a:fillRect/>
          </a:stretch>
        </p:blipFill>
        <p:spPr>
          <a:xfrm>
            <a:off x="7420847" y="1865851"/>
            <a:ext cx="4517249" cy="3122437"/>
          </a:xfrm>
          <a:prstGeom prst="rect">
            <a:avLst/>
          </a:prstGeom>
        </p:spPr>
      </p:pic>
    </p:spTree>
    <p:extLst>
      <p:ext uri="{BB962C8B-B14F-4D97-AF65-F5344CB8AC3E}">
        <p14:creationId xmlns:p14="http://schemas.microsoft.com/office/powerpoint/2010/main" val="3004018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10AD23-F2B2-89FB-3900-AE9CEA5C04EE}"/>
              </a:ext>
            </a:extLst>
          </p:cNvPr>
          <p:cNvPicPr>
            <a:picLocks noChangeAspect="1"/>
          </p:cNvPicPr>
          <p:nvPr/>
        </p:nvPicPr>
        <p:blipFill>
          <a:blip r:embed="rId3"/>
          <a:stretch>
            <a:fillRect/>
          </a:stretch>
        </p:blipFill>
        <p:spPr>
          <a:xfrm>
            <a:off x="7862631" y="1477939"/>
            <a:ext cx="3694289" cy="4621389"/>
          </a:xfrm>
          <a:prstGeom prst="rect">
            <a:avLst/>
          </a:prstGeom>
        </p:spPr>
      </p:pic>
      <p:sp>
        <p:nvSpPr>
          <p:cNvPr id="3" name="Text Placeholder 2"/>
          <p:cNvSpPr>
            <a:spLocks noGrp="1"/>
          </p:cNvSpPr>
          <p:nvPr>
            <p:ph type="body" sz="quarter" idx="13"/>
          </p:nvPr>
        </p:nvSpPr>
        <p:spPr>
          <a:xfrm>
            <a:off x="228601" y="1477782"/>
            <a:ext cx="7250748" cy="5151484"/>
          </a:xfrm>
        </p:spPr>
        <p:txBody>
          <a:bodyPr vert="horz" lIns="91440" tIns="45720" rIns="91440" bIns="45720" rtlCol="0" anchor="t">
            <a:noAutofit/>
          </a:bodyPr>
          <a:lstStyle/>
          <a:p>
            <a:r>
              <a:rPr lang="en-US" sz="2000" b="0">
                <a:latin typeface="Segoe UI"/>
                <a:cs typeface="Segoe UI"/>
              </a:rPr>
              <a:t>Reclamation is ultimately responsible for compliance with Federal environmental and cultural resource requirements. </a:t>
            </a:r>
            <a:endParaRPr lang="en-US" sz="2000" b="0">
              <a:latin typeface="Segoe UI"/>
            </a:endParaRPr>
          </a:p>
          <a:p>
            <a:pPr>
              <a:lnSpc>
                <a:spcPct val="100000"/>
              </a:lnSpc>
              <a:spcBef>
                <a:spcPts val="1200"/>
              </a:spcBef>
              <a:spcAft>
                <a:spcPts val="1200"/>
              </a:spcAft>
            </a:pPr>
            <a:r>
              <a:rPr lang="en-US" sz="2000" b="0">
                <a:latin typeface="Segoe UI"/>
                <a:cs typeface="Segoe UI"/>
              </a:rPr>
              <a:t>Your Grants Officer Technical Representative (GOTR) will contact you after award to initiate discussions regarding compliance requirements and next steps.</a:t>
            </a:r>
          </a:p>
          <a:p>
            <a:pPr>
              <a:lnSpc>
                <a:spcPct val="100000"/>
              </a:lnSpc>
              <a:spcBef>
                <a:spcPts val="1200"/>
              </a:spcBef>
              <a:spcAft>
                <a:spcPts val="1200"/>
              </a:spcAft>
            </a:pPr>
            <a:r>
              <a:rPr lang="en-US" sz="2000" b="0">
                <a:latin typeface="Segoe UI"/>
                <a:cs typeface="Segoe UI"/>
              </a:rPr>
              <a:t>You will be required to provide detailed information about your monitoring, surveys, and other fieldwork activities necessary to comply with Federal environmental and cultural resource requirements. </a:t>
            </a:r>
            <a:endParaRPr lang="en-US" sz="2000" b="0">
              <a:solidFill>
                <a:srgbClr val="000000"/>
              </a:solidFill>
              <a:latin typeface="Segoe UI"/>
              <a:cs typeface="Segoe UI"/>
            </a:endParaRPr>
          </a:p>
          <a:p>
            <a:pPr>
              <a:lnSpc>
                <a:spcPct val="100000"/>
              </a:lnSpc>
              <a:spcBef>
                <a:spcPts val="600"/>
              </a:spcBef>
              <a:spcAft>
                <a:spcPts val="600"/>
              </a:spcAft>
            </a:pPr>
            <a:r>
              <a:rPr lang="en-US" sz="2000" b="0">
                <a:latin typeface="Segoe UI"/>
                <a:cs typeface="Segoe UI"/>
              </a:rPr>
              <a:t>You </a:t>
            </a:r>
            <a:r>
              <a:rPr lang="en-US" sz="2000" i="1">
                <a:latin typeface="Segoe UI"/>
                <a:cs typeface="Segoe UI"/>
              </a:rPr>
              <a:t>must receive a notice to proceed from Reclamation before initiating any  fieldwork activities requiring compliance. </a:t>
            </a:r>
            <a:r>
              <a:rPr lang="en-US" sz="2000" b="0">
                <a:latin typeface="Segoe UI"/>
                <a:cs typeface="Segoe UI"/>
              </a:rPr>
              <a:t>Not doing so will jeopardize the funding potential of your project. </a:t>
            </a:r>
          </a:p>
          <a:p>
            <a:pPr>
              <a:lnSpc>
                <a:spcPct val="100000"/>
              </a:lnSpc>
              <a:spcBef>
                <a:spcPts val="1200"/>
              </a:spcBef>
              <a:spcAft>
                <a:spcPts val="1200"/>
              </a:spcAft>
            </a:pPr>
            <a:endParaRPr lang="en-US" sz="2000" b="0">
              <a:latin typeface="Segoe UI"/>
              <a:cs typeface="Segoe UI"/>
            </a:endParaRPr>
          </a:p>
          <a:p>
            <a:pPr marL="0" indent="0">
              <a:lnSpc>
                <a:spcPct val="100000"/>
              </a:lnSpc>
              <a:spcBef>
                <a:spcPts val="1200"/>
              </a:spcBef>
              <a:spcAft>
                <a:spcPts val="1200"/>
              </a:spcAft>
              <a:buNone/>
            </a:pPr>
            <a:endParaRPr lang="en-US" b="0">
              <a:latin typeface="Segoe UI" panose="020B0502040204020203" pitchFamily="34" charset="0"/>
              <a:cs typeface="Segoe UI" panose="020B0502040204020203" pitchFamily="34" charset="0"/>
            </a:endParaRPr>
          </a:p>
          <a:p>
            <a:pPr marL="457200" indent="-381000">
              <a:spcBef>
                <a:spcPts val="0"/>
              </a:spcBef>
            </a:pPr>
            <a:endParaRPr lang="en-US" sz="1800" b="0">
              <a:latin typeface="Segoe UI Semibold" panose="020B0702040204020203" pitchFamily="34" charset="0"/>
              <a:cs typeface="Segoe UI Semibold" panose="020B0702040204020203" pitchFamily="34" charset="0"/>
            </a:endParaRPr>
          </a:p>
        </p:txBody>
      </p:sp>
      <p:sp>
        <p:nvSpPr>
          <p:cNvPr id="4" name="Text Placeholder 3">
            <a:extLst>
              <a:ext uri="{FF2B5EF4-FFF2-40B4-BE49-F238E27FC236}">
                <a16:creationId xmlns:a16="http://schemas.microsoft.com/office/drawing/2014/main" id="{147E09C4-A86C-479F-BC49-7CAC1D1339AA}"/>
              </a:ext>
            </a:extLst>
          </p:cNvPr>
          <p:cNvSpPr>
            <a:spLocks noGrp="1"/>
          </p:cNvSpPr>
          <p:nvPr>
            <p:ph type="body" sz="quarter" idx="14"/>
          </p:nvPr>
        </p:nvSpPr>
        <p:spPr/>
        <p:txBody>
          <a:bodyPr/>
          <a:lstStyle/>
          <a:p>
            <a:endParaRPr lang="en-US"/>
          </a:p>
        </p:txBody>
      </p:sp>
      <p:sp>
        <p:nvSpPr>
          <p:cNvPr id="7" name="Title 1">
            <a:extLst>
              <a:ext uri="{FF2B5EF4-FFF2-40B4-BE49-F238E27FC236}">
                <a16:creationId xmlns:a16="http://schemas.microsoft.com/office/drawing/2014/main" id="{9569AD7F-3B04-E499-FA8E-52D7DBF1F30E}"/>
              </a:ext>
            </a:extLst>
          </p:cNvPr>
          <p:cNvSpPr>
            <a:spLocks noGrp="1"/>
          </p:cNvSpPr>
          <p:nvPr>
            <p:ph type="title"/>
          </p:nvPr>
        </p:nvSpPr>
        <p:spPr>
          <a:xfrm>
            <a:off x="228600" y="173736"/>
            <a:ext cx="11704320" cy="1325563"/>
          </a:xfrm>
        </p:spPr>
        <p:txBody>
          <a:bodyPr/>
          <a:lstStyle/>
          <a:p>
            <a:r>
              <a:rPr lang="en-US" sz="3600">
                <a:latin typeface="Segoe UI"/>
                <a:cs typeface="Segoe UI"/>
                <a:sym typeface="Arial"/>
              </a:rPr>
              <a:t>Environmental and Cultural Resource Compliance:</a:t>
            </a:r>
            <a:br>
              <a:rPr lang="en-US" sz="3600">
                <a:latin typeface="Segoe UI"/>
                <a:cs typeface="Segoe UI"/>
              </a:rPr>
            </a:br>
            <a:r>
              <a:rPr lang="en-US" sz="3600" b="0" i="1">
                <a:latin typeface="Segoe UI"/>
                <a:cs typeface="Segoe UI"/>
              </a:rPr>
              <a:t>If Your Project is Selected</a:t>
            </a:r>
            <a:endParaRPr lang="en-US" sz="3600">
              <a:latin typeface="Segoe UI"/>
              <a:cs typeface="Segoe UI"/>
            </a:endParaRPr>
          </a:p>
        </p:txBody>
      </p:sp>
    </p:spTree>
    <p:extLst>
      <p:ext uri="{BB962C8B-B14F-4D97-AF65-F5344CB8AC3E}">
        <p14:creationId xmlns:p14="http://schemas.microsoft.com/office/powerpoint/2010/main" val="457549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1DF8FD-DC9E-4C42-BC0E-32A2E788B115}"/>
              </a:ext>
            </a:extLst>
          </p:cNvPr>
          <p:cNvSpPr>
            <a:spLocks noGrp="1"/>
          </p:cNvSpPr>
          <p:nvPr>
            <p:ph type="ctrTitle"/>
          </p:nvPr>
        </p:nvSpPr>
        <p:spPr>
          <a:xfrm>
            <a:off x="446355" y="3985342"/>
            <a:ext cx="10649735" cy="2387600"/>
          </a:xfrm>
        </p:spPr>
        <p:txBody>
          <a:bodyPr>
            <a:normAutofit fontScale="90000"/>
          </a:bodyPr>
          <a:lstStyle/>
          <a:p>
            <a:pPr marR="0" lvl="0" fontAlgn="base">
              <a:spcBef>
                <a:spcPts val="0"/>
              </a:spcBef>
              <a:spcAft>
                <a:spcPts val="0"/>
              </a:spcAft>
              <a:buSzPts val="1000"/>
              <a:tabLst>
                <a:tab pos="57150" algn="l"/>
              </a:tabLst>
            </a:pPr>
            <a:r>
              <a:rPr lang="en-US"/>
              <a:t>WaterSMART </a:t>
            </a:r>
            <a:br>
              <a:rPr lang="en-US"/>
            </a:br>
            <a:r>
              <a:rPr lang="en-US"/>
              <a:t>Financial Assistance Requirements</a:t>
            </a:r>
          </a:p>
        </p:txBody>
      </p:sp>
    </p:spTree>
    <p:extLst>
      <p:ext uri="{BB962C8B-B14F-4D97-AF65-F5344CB8AC3E}">
        <p14:creationId xmlns:p14="http://schemas.microsoft.com/office/powerpoint/2010/main" val="686400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7E4F-52E4-4CA3-93CF-B7E9DEBFD40A}"/>
              </a:ext>
            </a:extLst>
          </p:cNvPr>
          <p:cNvSpPr>
            <a:spLocks noGrp="1"/>
          </p:cNvSpPr>
          <p:nvPr>
            <p:ph type="title"/>
          </p:nvPr>
        </p:nvSpPr>
        <p:spPr>
          <a:xfrm>
            <a:off x="323320" y="-263943"/>
            <a:ext cx="8673535" cy="1600200"/>
          </a:xfrm>
        </p:spPr>
        <p:txBody>
          <a:bodyPr/>
          <a:lstStyle/>
          <a:p>
            <a:r>
              <a:rPr lang="en-US" sz="4400">
                <a:latin typeface="Segoe UI Semibold"/>
                <a:cs typeface="Segoe UI Semibold"/>
              </a:rPr>
              <a:t>Financial Assistance (FA) Office</a:t>
            </a:r>
            <a:br>
              <a:rPr lang="en-US" sz="2400" i="1"/>
            </a:br>
            <a:r>
              <a:rPr lang="en-US" sz="2400" i="1"/>
              <a:t>Primary Role of the FA Office</a:t>
            </a:r>
          </a:p>
        </p:txBody>
      </p:sp>
      <p:sp>
        <p:nvSpPr>
          <p:cNvPr id="7" name="Text Placeholder 6">
            <a:extLst>
              <a:ext uri="{FF2B5EF4-FFF2-40B4-BE49-F238E27FC236}">
                <a16:creationId xmlns:a16="http://schemas.microsoft.com/office/drawing/2014/main" id="{0AECE6AF-C9F4-423E-A6A6-8CDF68723C43}"/>
              </a:ext>
            </a:extLst>
          </p:cNvPr>
          <p:cNvSpPr>
            <a:spLocks noGrp="1"/>
          </p:cNvSpPr>
          <p:nvPr>
            <p:ph type="body" sz="quarter" idx="14"/>
          </p:nvPr>
        </p:nvSpPr>
        <p:spPr/>
        <p:txBody>
          <a:bodyPr/>
          <a:lstStyle/>
          <a:p>
            <a:endParaRPr lang="en-US"/>
          </a:p>
        </p:txBody>
      </p:sp>
      <p:cxnSp>
        <p:nvCxnSpPr>
          <p:cNvPr id="11" name="Straight Connector 10">
            <a:extLst>
              <a:ext uri="{FF2B5EF4-FFF2-40B4-BE49-F238E27FC236}">
                <a16:creationId xmlns:a16="http://schemas.microsoft.com/office/drawing/2014/main" id="{8C9246AA-3DA8-4134-973B-F138D875D22A}"/>
              </a:ext>
            </a:extLst>
          </p:cNvPr>
          <p:cNvCxnSpPr>
            <a:cxnSpLocks/>
          </p:cNvCxnSpPr>
          <p:nvPr/>
        </p:nvCxnSpPr>
        <p:spPr>
          <a:xfrm>
            <a:off x="190500" y="1475600"/>
            <a:ext cx="11482471" cy="0"/>
          </a:xfrm>
          <a:prstGeom prst="line">
            <a:avLst/>
          </a:prstGeom>
          <a:ln w="38100">
            <a:solidFill>
              <a:srgbClr val="00B0F0"/>
            </a:solidFill>
          </a:ln>
        </p:spPr>
        <p:style>
          <a:lnRef idx="3">
            <a:schemeClr val="dk1"/>
          </a:lnRef>
          <a:fillRef idx="0">
            <a:schemeClr val="dk1"/>
          </a:fillRef>
          <a:effectRef idx="2">
            <a:schemeClr val="dk1"/>
          </a:effectRef>
          <a:fontRef idx="minor">
            <a:schemeClr val="tx1"/>
          </a:fontRef>
        </p:style>
      </p:cxnSp>
      <p:sp>
        <p:nvSpPr>
          <p:cNvPr id="6" name="Content Placeholder 2">
            <a:extLst>
              <a:ext uri="{FF2B5EF4-FFF2-40B4-BE49-F238E27FC236}">
                <a16:creationId xmlns:a16="http://schemas.microsoft.com/office/drawing/2014/main" id="{303C67AE-5617-24B9-94A2-1ED0D5226FB8}"/>
              </a:ext>
            </a:extLst>
          </p:cNvPr>
          <p:cNvSpPr txBox="1">
            <a:spLocks/>
          </p:cNvSpPr>
          <p:nvPr/>
        </p:nvSpPr>
        <p:spPr>
          <a:xfrm>
            <a:off x="190500" y="1828800"/>
            <a:ext cx="10268953" cy="44601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003E51"/>
                </a:solidFill>
                <a:effectLst/>
                <a:uLnTx/>
                <a:uFillTx/>
                <a:latin typeface="Segoe UI Semibold"/>
                <a:cs typeface="Segoe UI Semibold"/>
              </a:rPr>
              <a:t>Answer questions during the application process </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endParaRPr kumimoji="0" lang="en-US" sz="24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003E51"/>
                </a:solidFill>
                <a:effectLst/>
                <a:uLnTx/>
                <a:uFillTx/>
                <a:latin typeface="Segoe UI Semibold"/>
                <a:cs typeface="Segoe UI Semibold"/>
              </a:rPr>
              <a:t>Conduct Eligibility Review and remove applications that do not </a:t>
            </a:r>
            <a:r>
              <a:rPr kumimoji="0" lang="en-US" sz="2800" b="0" i="0" u="none" strike="noStrike" kern="1200" cap="none" spc="0" normalizeH="0" baseline="0" noProof="0">
                <a:ln>
                  <a:noFill/>
                </a:ln>
                <a:solidFill>
                  <a:srgbClr val="1E5565"/>
                </a:solidFill>
                <a:effectLst/>
                <a:uLnTx/>
                <a:uFillTx/>
                <a:latin typeface="Segoe UI Semibold"/>
                <a:cs typeface="Segoe UI Semibold"/>
              </a:rPr>
              <a:t>meet</a:t>
            </a:r>
            <a:r>
              <a:rPr kumimoji="0" lang="en-US" sz="2800" b="0" i="0" u="none" strike="noStrike" kern="1200" cap="none" spc="0" normalizeH="0" baseline="0" noProof="0">
                <a:ln>
                  <a:noFill/>
                </a:ln>
                <a:solidFill>
                  <a:srgbClr val="003E51"/>
                </a:solidFill>
                <a:effectLst/>
                <a:uLnTx/>
                <a:uFillTx/>
                <a:latin typeface="Segoe UI Semibold"/>
                <a:cs typeface="Segoe UI Semibold"/>
              </a:rPr>
              <a:t> submission requirements of the NOFO.</a:t>
            </a: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endParaRPr kumimoji="0" lang="en-US" sz="2400" b="0"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800" b="0" i="0" u="none" strike="noStrike" kern="1200" cap="none" spc="0" normalizeH="0" baseline="0" noProof="0">
                <a:ln>
                  <a:noFill/>
                </a:ln>
                <a:solidFill>
                  <a:srgbClr val="003E51"/>
                </a:solidFill>
                <a:effectLst/>
                <a:uLnTx/>
                <a:uFillTx/>
                <a:latin typeface="Segoe UI Semibold"/>
                <a:cs typeface="Segoe UI Semibold"/>
              </a:rPr>
              <a:t>Notify Applicants of Application status</a:t>
            </a:r>
            <a:endParaRPr kumimoji="0" lang="en-US" sz="2800" b="0" i="0" u="none" strike="noStrike" kern="1200" cap="none" spc="0" normalizeH="0" baseline="0" noProof="0">
              <a:ln>
                <a:noFill/>
              </a:ln>
              <a:solidFill>
                <a:srgbClr val="003E51"/>
              </a:solidFill>
              <a:effectLst/>
              <a:uLnTx/>
              <a:uFillTx/>
              <a:latin typeface="Segoe UI Semibold" panose="020B0502040204020203" pitchFamily="34" charset="0"/>
              <a:cs typeface="Segoe UI Semibold"/>
            </a:endParaRPr>
          </a:p>
        </p:txBody>
      </p:sp>
    </p:spTree>
    <p:extLst>
      <p:ext uri="{BB962C8B-B14F-4D97-AF65-F5344CB8AC3E}">
        <p14:creationId xmlns:p14="http://schemas.microsoft.com/office/powerpoint/2010/main" val="33328256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220E3F33-BB93-4769-A675-7FF613F74317}"/>
              </a:ext>
            </a:extLst>
          </p:cNvPr>
          <p:cNvSpPr>
            <a:spLocks noGrp="1"/>
          </p:cNvSpPr>
          <p:nvPr>
            <p:ph type="title"/>
          </p:nvPr>
        </p:nvSpPr>
        <p:spPr>
          <a:xfrm>
            <a:off x="228600" y="-2103"/>
            <a:ext cx="4873752" cy="742767"/>
          </a:xfrm>
        </p:spPr>
        <p:txBody>
          <a:bodyPr>
            <a:normAutofit fontScale="90000"/>
          </a:bodyPr>
          <a:lstStyle/>
          <a:p>
            <a:br>
              <a:rPr lang="en-US" sz="3200"/>
            </a:br>
            <a:endParaRPr lang="en-US" i="1"/>
          </a:p>
        </p:txBody>
      </p:sp>
      <p:sp>
        <p:nvSpPr>
          <p:cNvPr id="6" name="Content Placeholder 5">
            <a:extLst>
              <a:ext uri="{FF2B5EF4-FFF2-40B4-BE49-F238E27FC236}">
                <a16:creationId xmlns:a16="http://schemas.microsoft.com/office/drawing/2014/main" id="{6050775A-925B-40A8-A101-5DB56E10C44A}"/>
              </a:ext>
            </a:extLst>
          </p:cNvPr>
          <p:cNvSpPr>
            <a:spLocks noGrp="1"/>
          </p:cNvSpPr>
          <p:nvPr>
            <p:ph idx="1"/>
          </p:nvPr>
        </p:nvSpPr>
        <p:spPr>
          <a:xfrm>
            <a:off x="228599" y="1386473"/>
            <a:ext cx="5781107" cy="2938331"/>
          </a:xfrm>
        </p:spPr>
        <p:txBody>
          <a:bodyPr vert="horz" lIns="91440" tIns="45720" rIns="91440" bIns="45720" rtlCol="0" anchor="t">
            <a:noAutofit/>
          </a:bodyPr>
          <a:lstStyle/>
          <a:p>
            <a:pPr marL="0" indent="0">
              <a:spcBef>
                <a:spcPts val="1800"/>
              </a:spcBef>
              <a:buNone/>
              <a:defRPr/>
            </a:pPr>
            <a:r>
              <a:rPr kumimoji="0" lang="en-US" sz="1800" b="1" i="0" u="none" strike="noStrike" kern="1200" cap="none" spc="0" normalizeH="0" baseline="0" noProof="0">
                <a:ln>
                  <a:noFill/>
                </a:ln>
                <a:solidFill>
                  <a:srgbClr val="003E51"/>
                </a:solidFill>
                <a:effectLst/>
                <a:uLnTx/>
                <a:uFillTx/>
                <a:latin typeface="Segoe UI Semibold"/>
                <a:cs typeface="Segoe UI Semibold"/>
              </a:rPr>
              <a:t>Register in SAM.gov and obtain a Unique Entity Identifier (UEI)</a:t>
            </a:r>
            <a:endParaRPr lang="en-US" sz="1800" b="1" i="0" u="none" strike="noStrike" kern="1200" cap="none" spc="0" normalizeH="0" baseline="0" noProof="0">
              <a:ln>
                <a:noFill/>
              </a:ln>
              <a:solidFill>
                <a:srgbClr val="003E51"/>
              </a:solidFill>
              <a:effectLst/>
              <a:uLnTx/>
              <a:uFillTx/>
              <a:latin typeface="Segoe UI Semibold"/>
              <a:cs typeface="Segoe UI Semibold"/>
            </a:endParaRPr>
          </a:p>
          <a:p>
            <a:pPr lvl="1">
              <a:spcBef>
                <a:spcPts val="1800"/>
              </a:spcBef>
              <a:defRPr/>
            </a:pPr>
            <a:r>
              <a:rPr kumimoji="0" lang="en-US" sz="1600" b="1" i="0" u="none" strike="noStrike" kern="1200" cap="none" spc="0" normalizeH="0" baseline="0" noProof="0">
                <a:ln>
                  <a:noFill/>
                </a:ln>
                <a:solidFill>
                  <a:srgbClr val="003E51"/>
                </a:solidFill>
                <a:effectLst/>
                <a:uLnTx/>
                <a:uFillTx/>
                <a:latin typeface="Segoe UI Semibold"/>
                <a:cs typeface="Segoe UI Semibold"/>
                <a:hlinkClick r:id="rId3"/>
              </a:rPr>
              <a:t>SAM.gov | Entity Registrations</a:t>
            </a:r>
            <a:endParaRPr lang="en-US" sz="1600" b="1" i="0" u="none" strike="noStrike" kern="1200" cap="none" spc="0" normalizeH="0" baseline="0" noProof="0">
              <a:ln>
                <a:noFill/>
              </a:ln>
              <a:solidFill>
                <a:srgbClr val="003E51"/>
              </a:solidFill>
              <a:effectLst/>
              <a:uLnTx/>
              <a:uFillTx/>
              <a:latin typeface="Segoe UI Semibold"/>
              <a:cs typeface="Segoe UI Semibold"/>
            </a:endParaRPr>
          </a:p>
          <a:p>
            <a:pPr lvl="1">
              <a:spcBef>
                <a:spcPts val="1800"/>
              </a:spcBef>
              <a:defRPr/>
            </a:pPr>
            <a:r>
              <a:rPr kumimoji="0" lang="en-US" sz="1600" b="1" i="0" u="none" strike="noStrike" kern="1200" cap="none" spc="0" normalizeH="0" baseline="0" noProof="0">
                <a:ln>
                  <a:noFill/>
                </a:ln>
                <a:solidFill>
                  <a:srgbClr val="003E51"/>
                </a:solidFill>
                <a:effectLst/>
                <a:uLnTx/>
                <a:uFillTx/>
                <a:latin typeface="Segoe UI Semibold"/>
                <a:cs typeface="Segoe UI Semibold"/>
              </a:rPr>
              <a:t>Sam.gov Help Desk Information</a:t>
            </a:r>
          </a:p>
          <a:p>
            <a:pPr lvl="2">
              <a:spcBef>
                <a:spcPts val="1800"/>
              </a:spcBef>
              <a:defRPr/>
            </a:pPr>
            <a:r>
              <a:rPr lang="en-US" sz="1400" b="1">
                <a:solidFill>
                  <a:srgbClr val="003E51"/>
                </a:solidFill>
                <a:latin typeface="Segoe UI Semibold" panose="020B0502040204020203" pitchFamily="34" charset="0"/>
                <a:cs typeface="Segoe UI Semibold" panose="020B0502040204020203" pitchFamily="34" charset="0"/>
              </a:rPr>
              <a:t>By phone: (toll-free) 866-606-8220. Call and live chat hours are Monday - Friday from 8am - 8pm EST</a:t>
            </a:r>
          </a:p>
          <a:p>
            <a:pPr lvl="2">
              <a:spcBef>
                <a:spcPts val="1800"/>
              </a:spcBef>
              <a:defRPr/>
            </a:pPr>
            <a:r>
              <a:rPr lang="en-US" sz="1400" b="1">
                <a:solidFill>
                  <a:srgbClr val="003E51"/>
                </a:solidFill>
                <a:latin typeface="Segoe UI Semibold" panose="020B0502040204020203" pitchFamily="34" charset="0"/>
                <a:cs typeface="Segoe UI Semibold" panose="020B0502040204020203" pitchFamily="34" charset="0"/>
              </a:rPr>
              <a:t>Document Technical Difficulties, if needed</a:t>
            </a:r>
          </a:p>
          <a:p>
            <a:endParaRPr lang="en-US" sz="1600" b="0"/>
          </a:p>
        </p:txBody>
      </p:sp>
      <p:pic>
        <p:nvPicPr>
          <p:cNvPr id="5" name="Picture 4">
            <a:extLst>
              <a:ext uri="{FF2B5EF4-FFF2-40B4-BE49-F238E27FC236}">
                <a16:creationId xmlns:a16="http://schemas.microsoft.com/office/drawing/2014/main" id="{D15ABE51-8256-847F-67A4-A99162E04256}"/>
              </a:ext>
            </a:extLst>
          </p:cNvPr>
          <p:cNvPicPr>
            <a:picLocks noChangeAspect="1"/>
          </p:cNvPicPr>
          <p:nvPr/>
        </p:nvPicPr>
        <p:blipFill>
          <a:blip r:embed="rId4"/>
          <a:stretch>
            <a:fillRect/>
          </a:stretch>
        </p:blipFill>
        <p:spPr>
          <a:xfrm>
            <a:off x="9096092" y="1759745"/>
            <a:ext cx="329354" cy="170655"/>
          </a:xfrm>
          <a:prstGeom prst="rect">
            <a:avLst/>
          </a:prstGeom>
        </p:spPr>
      </p:pic>
      <p:pic>
        <p:nvPicPr>
          <p:cNvPr id="7" name="Picture 6" descr="Logo&#10;&#10;Description automatically generated">
            <a:extLst>
              <a:ext uri="{FF2B5EF4-FFF2-40B4-BE49-F238E27FC236}">
                <a16:creationId xmlns:a16="http://schemas.microsoft.com/office/drawing/2014/main" id="{C9486AED-EB23-329E-1FFD-4362B040CDC3}"/>
              </a:ext>
            </a:extLst>
          </p:cNvPr>
          <p:cNvPicPr>
            <a:picLocks noChangeAspect="1"/>
          </p:cNvPicPr>
          <p:nvPr/>
        </p:nvPicPr>
        <p:blipFill>
          <a:blip r:embed="rId5"/>
          <a:stretch>
            <a:fillRect/>
          </a:stretch>
        </p:blipFill>
        <p:spPr>
          <a:xfrm>
            <a:off x="11148435" y="5622906"/>
            <a:ext cx="941425" cy="1122640"/>
          </a:xfrm>
          <a:prstGeom prst="rect">
            <a:avLst/>
          </a:prstGeom>
        </p:spPr>
      </p:pic>
      <p:cxnSp>
        <p:nvCxnSpPr>
          <p:cNvPr id="14" name="Straight Connector 13">
            <a:extLst>
              <a:ext uri="{FF2B5EF4-FFF2-40B4-BE49-F238E27FC236}">
                <a16:creationId xmlns:a16="http://schemas.microsoft.com/office/drawing/2014/main" id="{F16E96E0-5E2C-14DA-3760-544154E5E384}"/>
              </a:ext>
            </a:extLst>
          </p:cNvPr>
          <p:cNvCxnSpPr>
            <a:cxnSpLocks/>
          </p:cNvCxnSpPr>
          <p:nvPr/>
        </p:nvCxnSpPr>
        <p:spPr>
          <a:xfrm>
            <a:off x="6001513" y="1284257"/>
            <a:ext cx="4885" cy="4732495"/>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B489FA0-05D3-6FB8-1C74-45953308A7DF}"/>
              </a:ext>
            </a:extLst>
          </p:cNvPr>
          <p:cNvSpPr txBox="1">
            <a:spLocks/>
          </p:cNvSpPr>
          <p:nvPr/>
        </p:nvSpPr>
        <p:spPr>
          <a:xfrm>
            <a:off x="544505" y="303112"/>
            <a:ext cx="3666251" cy="917946"/>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a:ln>
                  <a:noFill/>
                </a:ln>
                <a:solidFill>
                  <a:srgbClr val="156082">
                    <a:lumMod val="75000"/>
                  </a:srgbClr>
                </a:solidFill>
                <a:effectLst/>
                <a:uLnTx/>
                <a:uFillTx/>
                <a:latin typeface="Segoe UI Semibold"/>
                <a:ea typeface="+mj-ea"/>
                <a:cs typeface="Segoe UI Semibold"/>
                <a:sym typeface="Arial"/>
              </a:rPr>
              <a:t>SAM.gov Registration</a:t>
            </a:r>
            <a:br>
              <a:rPr kumimoji="0" lang="en-US" sz="2000" b="0" i="0" u="none" strike="noStrike" kern="1200" cap="none" spc="0" normalizeH="0" baseline="0" noProof="0">
                <a:ln>
                  <a:noFill/>
                </a:ln>
                <a:solidFill>
                  <a:srgbClr val="156082">
                    <a:lumMod val="75000"/>
                  </a:srgbClr>
                </a:solidFill>
                <a:effectLst/>
                <a:uLnTx/>
                <a:uFillTx/>
                <a:latin typeface="Arial"/>
                <a:ea typeface="Arial"/>
                <a:cs typeface="Arial"/>
              </a:rPr>
            </a:br>
            <a:r>
              <a:rPr kumimoji="0" lang="en-US" sz="2400" b="0" i="1" u="none" strike="noStrike" kern="1200" cap="none" spc="0" normalizeH="0" baseline="0" noProof="0">
                <a:ln>
                  <a:noFill/>
                </a:ln>
                <a:solidFill>
                  <a:srgbClr val="156082">
                    <a:lumMod val="75000"/>
                  </a:srgbClr>
                </a:solidFill>
                <a:effectLst/>
                <a:uLnTx/>
                <a:uFillTx/>
                <a:latin typeface="Segoe UI Semibold"/>
                <a:ea typeface="+mj-ea"/>
                <a:cs typeface="Segoe UI Semibold"/>
                <a:sym typeface="Arial"/>
              </a:rPr>
              <a:t>Where to Start</a:t>
            </a:r>
            <a:endParaRPr kumimoji="0" lang="en-US" sz="2400" b="0" i="1" u="none" strike="noStrike" kern="1200" cap="none" spc="0" normalizeH="0" baseline="0" noProof="0">
              <a:ln>
                <a:noFill/>
              </a:ln>
              <a:solidFill>
                <a:srgbClr val="156082">
                  <a:lumMod val="75000"/>
                </a:srgbClr>
              </a:solidFill>
              <a:effectLst/>
              <a:uLnTx/>
              <a:uFillTx/>
              <a:latin typeface="Segoe UI Semibold"/>
              <a:ea typeface="+mj-ea"/>
              <a:cs typeface="Segoe UI Semibold"/>
            </a:endParaRPr>
          </a:p>
        </p:txBody>
      </p:sp>
      <p:pic>
        <p:nvPicPr>
          <p:cNvPr id="4" name="Picture 3">
            <a:extLst>
              <a:ext uri="{FF2B5EF4-FFF2-40B4-BE49-F238E27FC236}">
                <a16:creationId xmlns:a16="http://schemas.microsoft.com/office/drawing/2014/main" id="{D1EEB37A-98E0-58C7-D849-0BC9E41236C2}"/>
              </a:ext>
            </a:extLst>
          </p:cNvPr>
          <p:cNvPicPr>
            <a:picLocks noChangeAspect="1"/>
          </p:cNvPicPr>
          <p:nvPr/>
        </p:nvPicPr>
        <p:blipFill>
          <a:blip r:embed="rId6"/>
          <a:stretch>
            <a:fillRect/>
          </a:stretch>
        </p:blipFill>
        <p:spPr>
          <a:xfrm>
            <a:off x="225732" y="4329841"/>
            <a:ext cx="5555994" cy="1678718"/>
          </a:xfrm>
          <a:prstGeom prst="rect">
            <a:avLst/>
          </a:prstGeom>
        </p:spPr>
      </p:pic>
      <p:pic>
        <p:nvPicPr>
          <p:cNvPr id="11" name="Picture 10">
            <a:extLst>
              <a:ext uri="{FF2B5EF4-FFF2-40B4-BE49-F238E27FC236}">
                <a16:creationId xmlns:a16="http://schemas.microsoft.com/office/drawing/2014/main" id="{6F6F9B14-FAA5-AAC6-52A7-A6D0D26B173D}"/>
              </a:ext>
            </a:extLst>
          </p:cNvPr>
          <p:cNvPicPr>
            <a:picLocks noChangeAspect="1"/>
          </p:cNvPicPr>
          <p:nvPr/>
        </p:nvPicPr>
        <p:blipFill>
          <a:blip r:embed="rId7"/>
          <a:stretch>
            <a:fillRect/>
          </a:stretch>
        </p:blipFill>
        <p:spPr>
          <a:xfrm>
            <a:off x="6332701" y="1388047"/>
            <a:ext cx="5526782" cy="3330710"/>
          </a:xfrm>
          <a:prstGeom prst="rect">
            <a:avLst/>
          </a:prstGeom>
        </p:spPr>
      </p:pic>
      <p:sp>
        <p:nvSpPr>
          <p:cNvPr id="13" name="Oval 12">
            <a:extLst>
              <a:ext uri="{FF2B5EF4-FFF2-40B4-BE49-F238E27FC236}">
                <a16:creationId xmlns:a16="http://schemas.microsoft.com/office/drawing/2014/main" id="{EF492704-40F0-F8BA-44CC-37524665BCAC}"/>
              </a:ext>
            </a:extLst>
          </p:cNvPr>
          <p:cNvSpPr/>
          <p:nvPr/>
        </p:nvSpPr>
        <p:spPr>
          <a:xfrm>
            <a:off x="9425446" y="2807569"/>
            <a:ext cx="2039409" cy="360949"/>
          </a:xfrm>
          <a:prstGeom prst="ellipse">
            <a:avLst/>
          </a:prstGeom>
          <a:noFill/>
          <a:ln>
            <a:solidFill>
              <a:srgbClr val="FF0000"/>
            </a:solidFill>
          </a:ln>
          <a:effectLst>
            <a:glow rad="635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6581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7E4F-52E4-4CA3-93CF-B7E9DEBFD40A}"/>
              </a:ext>
            </a:extLst>
          </p:cNvPr>
          <p:cNvSpPr>
            <a:spLocks noGrp="1"/>
          </p:cNvSpPr>
          <p:nvPr>
            <p:ph type="title"/>
          </p:nvPr>
        </p:nvSpPr>
        <p:spPr>
          <a:xfrm>
            <a:off x="323320" y="-263943"/>
            <a:ext cx="6816515" cy="1600200"/>
          </a:xfrm>
        </p:spPr>
        <p:txBody>
          <a:bodyPr/>
          <a:lstStyle/>
          <a:p>
            <a:r>
              <a:rPr lang="en-US" sz="4400">
                <a:latin typeface="Segoe UI Semibold"/>
                <a:cs typeface="Segoe UI Semibold"/>
              </a:rPr>
              <a:t>Register in Grants.gov</a:t>
            </a:r>
            <a:br>
              <a:rPr lang="en-US" sz="2000">
                <a:latin typeface="Arial"/>
                <a:ea typeface="Arial"/>
                <a:cs typeface="Arial"/>
              </a:rPr>
            </a:br>
            <a:endParaRPr lang="en-US" sz="2400" i="1">
              <a:latin typeface="Segoe UI Semibold"/>
              <a:cs typeface="Segoe UI Semibold"/>
            </a:endParaRPr>
          </a:p>
        </p:txBody>
      </p:sp>
      <p:sp>
        <p:nvSpPr>
          <p:cNvPr id="7" name="Text Placeholder 6">
            <a:extLst>
              <a:ext uri="{FF2B5EF4-FFF2-40B4-BE49-F238E27FC236}">
                <a16:creationId xmlns:a16="http://schemas.microsoft.com/office/drawing/2014/main" id="{0AECE6AF-C9F4-423E-A6A6-8CDF68723C43}"/>
              </a:ext>
            </a:extLst>
          </p:cNvPr>
          <p:cNvSpPr>
            <a:spLocks noGrp="1"/>
          </p:cNvSpPr>
          <p:nvPr>
            <p:ph type="body" sz="quarter" idx="14"/>
          </p:nvPr>
        </p:nvSpPr>
        <p:spPr/>
        <p:txBody>
          <a:bodyPr/>
          <a:lstStyle/>
          <a:p>
            <a:endParaRPr lang="en-US"/>
          </a:p>
        </p:txBody>
      </p:sp>
      <p:cxnSp>
        <p:nvCxnSpPr>
          <p:cNvPr id="11" name="Straight Connector 10">
            <a:extLst>
              <a:ext uri="{FF2B5EF4-FFF2-40B4-BE49-F238E27FC236}">
                <a16:creationId xmlns:a16="http://schemas.microsoft.com/office/drawing/2014/main" id="{8C9246AA-3DA8-4134-973B-F138D875D22A}"/>
              </a:ext>
            </a:extLst>
          </p:cNvPr>
          <p:cNvCxnSpPr>
            <a:cxnSpLocks/>
          </p:cNvCxnSpPr>
          <p:nvPr/>
        </p:nvCxnSpPr>
        <p:spPr>
          <a:xfrm>
            <a:off x="181429" y="1239743"/>
            <a:ext cx="11482471" cy="0"/>
          </a:xfrm>
          <a:prstGeom prst="line">
            <a:avLst/>
          </a:prstGeom>
          <a:ln w="38100">
            <a:solidFill>
              <a:srgbClr val="00B0F0"/>
            </a:solidFill>
          </a:ln>
        </p:spPr>
        <p:style>
          <a:lnRef idx="3">
            <a:schemeClr val="dk1"/>
          </a:lnRef>
          <a:fillRef idx="0">
            <a:schemeClr val="dk1"/>
          </a:fillRef>
          <a:effectRef idx="2">
            <a:schemeClr val="dk1"/>
          </a:effectRef>
          <a:fontRef idx="minor">
            <a:schemeClr val="tx1"/>
          </a:fontRef>
        </p:style>
      </p:cxnSp>
      <p:pic>
        <p:nvPicPr>
          <p:cNvPr id="13" name="Picture 12">
            <a:extLst>
              <a:ext uri="{FF2B5EF4-FFF2-40B4-BE49-F238E27FC236}">
                <a16:creationId xmlns:a16="http://schemas.microsoft.com/office/drawing/2014/main" id="{9E211B02-3E33-364D-DAEF-B43A8463614D}"/>
              </a:ext>
            </a:extLst>
          </p:cNvPr>
          <p:cNvPicPr>
            <a:picLocks noChangeAspect="1"/>
          </p:cNvPicPr>
          <p:nvPr/>
        </p:nvPicPr>
        <p:blipFill>
          <a:blip r:embed="rId3"/>
          <a:srcRect r="59211"/>
          <a:stretch>
            <a:fillRect/>
          </a:stretch>
        </p:blipFill>
        <p:spPr>
          <a:xfrm>
            <a:off x="5922664" y="1277313"/>
            <a:ext cx="4973053" cy="4340944"/>
          </a:xfrm>
          <a:prstGeom prst="rect">
            <a:avLst/>
          </a:prstGeom>
        </p:spPr>
      </p:pic>
      <p:sp>
        <p:nvSpPr>
          <p:cNvPr id="16" name="Content Placeholder 7">
            <a:extLst>
              <a:ext uri="{FF2B5EF4-FFF2-40B4-BE49-F238E27FC236}">
                <a16:creationId xmlns:a16="http://schemas.microsoft.com/office/drawing/2014/main" id="{72B8FCFA-4E73-65EC-D119-87A7009B8699}"/>
              </a:ext>
            </a:extLst>
          </p:cNvPr>
          <p:cNvSpPr>
            <a:spLocks noGrp="1"/>
          </p:cNvSpPr>
          <p:nvPr/>
        </p:nvSpPr>
        <p:spPr>
          <a:xfrm>
            <a:off x="455894" y="1418481"/>
            <a:ext cx="5334197" cy="421936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rPr>
              <a:t>Register in Grants.gov</a:t>
            </a:r>
          </a:p>
          <a:p>
            <a:pPr marL="685800" marR="0" lvl="1"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hlinkClick r:id="rId4"/>
              </a:rPr>
              <a:t>Applicant Registration | GRANTS.GOV</a:t>
            </a:r>
            <a:endParaRPr kumimoji="0" lang="en-US" sz="17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rPr>
              <a:t>If you have difficulties – document communications with help desk.</a:t>
            </a:r>
          </a:p>
          <a:p>
            <a:pPr marL="685800" marR="0" lvl="1"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rPr>
              <a:t>Grants.gov Help Desk Information:</a:t>
            </a:r>
            <a:r>
              <a:rPr kumimoji="0" lang="en-US" sz="1700" b="0"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rPr>
              <a:t> </a:t>
            </a:r>
            <a:endParaRPr kumimoji="0" lang="en-US" sz="1700" b="1"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endParaRPr>
          </a:p>
          <a:p>
            <a:pPr marL="1143000" marR="0" lvl="2"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rPr>
              <a:t>By e-mail: </a:t>
            </a:r>
            <a:r>
              <a:rPr kumimoji="0" lang="en-US" sz="1700" b="0"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rPr>
              <a:t>support@grants.gov</a:t>
            </a:r>
          </a:p>
          <a:p>
            <a:pPr marL="1143000" marR="0" lvl="2" indent="-228600" algn="l" defTabSz="914400" rtl="0" eaLnBrk="1" fontAlgn="auto" latinLnBrk="0" hangingPunct="1">
              <a:lnSpc>
                <a:spcPct val="90000"/>
              </a:lnSpc>
              <a:spcBef>
                <a:spcPts val="1500"/>
              </a:spcBef>
              <a:spcAft>
                <a:spcPts val="0"/>
              </a:spcAft>
              <a:buClrTx/>
              <a:buSzTx/>
              <a:buFont typeface="Arial" panose="020B0604020202020204" pitchFamily="34" charset="0"/>
              <a:buChar char="•"/>
              <a:tabLst/>
              <a:defRPr/>
            </a:pPr>
            <a:r>
              <a:rPr kumimoji="0" lang="en-US" sz="1700" b="1"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rPr>
              <a:t>By phone: </a:t>
            </a:r>
            <a:r>
              <a:rPr kumimoji="0" lang="en-US" sz="1700" b="0" i="0" u="none" strike="noStrike" kern="1200" cap="none" spc="0" normalizeH="0" baseline="0" noProof="0">
                <a:ln>
                  <a:noFill/>
                </a:ln>
                <a:solidFill>
                  <a:srgbClr val="1E5565"/>
                </a:solidFill>
                <a:effectLst/>
                <a:uLnTx/>
                <a:uFillTx/>
                <a:latin typeface="Segoe UI" panose="020B0502040204020203" pitchFamily="34" charset="0"/>
                <a:ea typeface="+mn-ea"/>
                <a:cs typeface="Segoe UI" panose="020B0502040204020203" pitchFamily="34" charset="0"/>
              </a:rPr>
              <a:t>(toll-free) 1-800-518-4726 (1-800-518-GRANTS). The Grants.gov Contact Center is available 24 hours a day, 7 days a week, excluding federal holidays.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a:ln>
                  <a:noFill/>
                </a:ln>
                <a:solidFill>
                  <a:srgbClr val="1E5565"/>
                </a:solidFill>
                <a:effectLst/>
                <a:uLnTx/>
                <a:uFillTx/>
                <a:latin typeface="Segoe UI Semibold"/>
                <a:ea typeface="+mn-ea"/>
                <a:cs typeface="Segoe UI Semibold"/>
              </a:rPr>
              <a:t>Please allow up to </a:t>
            </a:r>
            <a:r>
              <a:rPr kumimoji="0" lang="en-US" sz="1700" b="1" i="0" u="sng" strike="noStrike" kern="1200" cap="none" spc="0" normalizeH="0" baseline="0" noProof="0">
                <a:ln>
                  <a:noFill/>
                </a:ln>
                <a:solidFill>
                  <a:srgbClr val="1E5565"/>
                </a:solidFill>
                <a:effectLst/>
                <a:uLnTx/>
                <a:uFillTx/>
                <a:latin typeface="Segoe UI Semibold"/>
                <a:ea typeface="+mn-ea"/>
                <a:cs typeface="Segoe UI Semibold"/>
              </a:rPr>
              <a:t>30 days</a:t>
            </a:r>
            <a:r>
              <a:rPr kumimoji="0" lang="en-US" sz="1700" b="1" i="0" u="none" strike="noStrike" kern="1200" cap="none" spc="0" normalizeH="0" baseline="0" noProof="0">
                <a:ln>
                  <a:noFill/>
                </a:ln>
                <a:solidFill>
                  <a:srgbClr val="1E5565"/>
                </a:solidFill>
                <a:effectLst/>
                <a:uLnTx/>
                <a:uFillTx/>
                <a:latin typeface="Segoe UI Semibold"/>
                <a:ea typeface="+mn-ea"/>
                <a:cs typeface="Segoe UI Semibold"/>
              </a:rPr>
              <a:t> to register and set up a workspace account.</a:t>
            </a:r>
          </a:p>
        </p:txBody>
      </p:sp>
    </p:spTree>
    <p:extLst>
      <p:ext uri="{BB962C8B-B14F-4D97-AF65-F5344CB8AC3E}">
        <p14:creationId xmlns:p14="http://schemas.microsoft.com/office/powerpoint/2010/main" val="1347491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9502-AC32-0DE7-B71B-0171B5CE04CA}"/>
              </a:ext>
            </a:extLst>
          </p:cNvPr>
          <p:cNvSpPr>
            <a:spLocks noGrp="1"/>
          </p:cNvSpPr>
          <p:nvPr>
            <p:ph type="ctrTitle"/>
          </p:nvPr>
        </p:nvSpPr>
        <p:spPr>
          <a:xfrm>
            <a:off x="294906" y="4084545"/>
            <a:ext cx="9144000" cy="2387600"/>
          </a:xfrm>
        </p:spPr>
        <p:txBody>
          <a:bodyPr/>
          <a:lstStyle/>
          <a:p>
            <a:r>
              <a:rPr lang="en-US">
                <a:latin typeface="Segoe UI Semibold"/>
                <a:cs typeface="Segoe UI Semibold"/>
              </a:rPr>
              <a:t>WaterSMART Overview</a:t>
            </a:r>
            <a:endParaRPr lang="en-US"/>
          </a:p>
        </p:txBody>
      </p:sp>
    </p:spTree>
    <p:extLst>
      <p:ext uri="{BB962C8B-B14F-4D97-AF65-F5344CB8AC3E}">
        <p14:creationId xmlns:p14="http://schemas.microsoft.com/office/powerpoint/2010/main" val="3293282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7E4F-52E4-4CA3-93CF-B7E9DEBFD40A}"/>
              </a:ext>
            </a:extLst>
          </p:cNvPr>
          <p:cNvSpPr>
            <a:spLocks noGrp="1"/>
          </p:cNvSpPr>
          <p:nvPr>
            <p:ph type="title"/>
          </p:nvPr>
        </p:nvSpPr>
        <p:spPr>
          <a:xfrm>
            <a:off x="323320" y="-263943"/>
            <a:ext cx="8282061" cy="1600200"/>
          </a:xfrm>
        </p:spPr>
        <p:txBody>
          <a:bodyPr/>
          <a:lstStyle/>
          <a:p>
            <a:r>
              <a:rPr lang="en-US" sz="4400">
                <a:latin typeface="Segoe UI Semibold"/>
                <a:cs typeface="Segoe UI Semibold"/>
              </a:rPr>
              <a:t>Preparing your budget</a:t>
            </a:r>
            <a:br>
              <a:rPr lang="en-US" sz="2000">
                <a:latin typeface="Arial"/>
                <a:ea typeface="Arial"/>
                <a:cs typeface="Arial"/>
              </a:rPr>
            </a:br>
            <a:r>
              <a:rPr lang="en-US" sz="2400" i="1"/>
              <a:t>Budget Narrative is Required</a:t>
            </a:r>
          </a:p>
        </p:txBody>
      </p:sp>
      <p:sp>
        <p:nvSpPr>
          <p:cNvPr id="7" name="Text Placeholder 6">
            <a:extLst>
              <a:ext uri="{FF2B5EF4-FFF2-40B4-BE49-F238E27FC236}">
                <a16:creationId xmlns:a16="http://schemas.microsoft.com/office/drawing/2014/main" id="{0AECE6AF-C9F4-423E-A6A6-8CDF68723C43}"/>
              </a:ext>
            </a:extLst>
          </p:cNvPr>
          <p:cNvSpPr>
            <a:spLocks noGrp="1"/>
          </p:cNvSpPr>
          <p:nvPr>
            <p:ph type="body" sz="quarter" idx="14"/>
          </p:nvPr>
        </p:nvSpPr>
        <p:spPr/>
        <p:txBody>
          <a:bodyPr/>
          <a:lstStyle/>
          <a:p>
            <a:endParaRPr lang="en-US"/>
          </a:p>
        </p:txBody>
      </p:sp>
      <p:cxnSp>
        <p:nvCxnSpPr>
          <p:cNvPr id="11" name="Straight Connector 10">
            <a:extLst>
              <a:ext uri="{FF2B5EF4-FFF2-40B4-BE49-F238E27FC236}">
                <a16:creationId xmlns:a16="http://schemas.microsoft.com/office/drawing/2014/main" id="{8C9246AA-3DA8-4134-973B-F138D875D22A}"/>
              </a:ext>
            </a:extLst>
          </p:cNvPr>
          <p:cNvCxnSpPr>
            <a:cxnSpLocks/>
          </p:cNvCxnSpPr>
          <p:nvPr/>
        </p:nvCxnSpPr>
        <p:spPr>
          <a:xfrm>
            <a:off x="190500" y="1475600"/>
            <a:ext cx="11482471" cy="0"/>
          </a:xfrm>
          <a:prstGeom prst="line">
            <a:avLst/>
          </a:prstGeom>
          <a:ln w="38100">
            <a:solidFill>
              <a:srgbClr val="00B0F0"/>
            </a:solidFill>
          </a:ln>
        </p:spPr>
        <p:style>
          <a:lnRef idx="3">
            <a:schemeClr val="dk1"/>
          </a:lnRef>
          <a:fillRef idx="0">
            <a:schemeClr val="dk1"/>
          </a:fillRef>
          <a:effectRef idx="2">
            <a:schemeClr val="dk1"/>
          </a:effectRef>
          <a:fontRef idx="minor">
            <a:schemeClr val="tx1"/>
          </a:fontRef>
        </p:style>
      </p:cxnSp>
      <p:sp>
        <p:nvSpPr>
          <p:cNvPr id="5" name="Content Placeholder 2">
            <a:extLst>
              <a:ext uri="{FF2B5EF4-FFF2-40B4-BE49-F238E27FC236}">
                <a16:creationId xmlns:a16="http://schemas.microsoft.com/office/drawing/2014/main" id="{C77FB22B-DB93-B55D-14B9-507E745B775E}"/>
              </a:ext>
            </a:extLst>
          </p:cNvPr>
          <p:cNvSpPr txBox="1">
            <a:spLocks/>
          </p:cNvSpPr>
          <p:nvPr/>
        </p:nvSpPr>
        <p:spPr>
          <a:xfrm>
            <a:off x="228600" y="1813716"/>
            <a:ext cx="3942567" cy="487054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2400"/>
              </a:spcBef>
              <a:spcAft>
                <a:spcPts val="0"/>
              </a:spcAft>
              <a:buClrTx/>
              <a:buSzTx/>
              <a:buFont typeface="Arial"/>
              <a:buChar char="•"/>
              <a:tabLst/>
              <a:defRPr/>
            </a:pPr>
            <a:r>
              <a:rPr kumimoji="0" lang="en-US" sz="20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rPr>
              <a:t>There is No Required Format</a:t>
            </a:r>
          </a:p>
          <a:p>
            <a:pPr marL="228600" marR="0" lvl="0" indent="-228600" algn="l" defTabSz="914400" rtl="0" eaLnBrk="1" fontAlgn="auto" latinLnBrk="0" hangingPunct="1">
              <a:lnSpc>
                <a:spcPct val="90000"/>
              </a:lnSpc>
              <a:spcBef>
                <a:spcPts val="2400"/>
              </a:spcBef>
              <a:spcAft>
                <a:spcPts val="0"/>
              </a:spcAft>
              <a:buClrTx/>
              <a:buSzTx/>
              <a:buFont typeface="Arial"/>
              <a:buChar char="•"/>
              <a:tabLst/>
              <a:defRPr/>
            </a:pPr>
            <a:r>
              <a:rPr kumimoji="0" lang="en-US" sz="20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rPr>
              <a:t>We Recommend using </a:t>
            </a:r>
          </a:p>
          <a:p>
            <a:pPr marL="457200" marR="0" lvl="1" indent="0" algn="l" defTabSz="914400" rtl="0" eaLnBrk="1" fontAlgn="auto" latinLnBrk="0" hangingPunct="1">
              <a:lnSpc>
                <a:spcPct val="90000"/>
              </a:lnSpc>
              <a:spcBef>
                <a:spcPts val="2400"/>
              </a:spcBef>
              <a:spcAft>
                <a:spcPts val="0"/>
              </a:spcAft>
              <a:buClrTx/>
              <a:buSzTx/>
              <a:buFont typeface="Arial"/>
              <a:buNone/>
              <a:tabLst/>
              <a:defRPr/>
            </a:pPr>
            <a:r>
              <a:rPr kumimoji="0" lang="en-US" sz="1600" b="1" i="0" u="none" strike="noStrike" kern="1200" cap="none" spc="0" normalizeH="0" baseline="0" noProof="0">
                <a:ln>
                  <a:noFill/>
                </a:ln>
                <a:solidFill>
                  <a:srgbClr val="003E51"/>
                </a:solidFill>
                <a:effectLst/>
                <a:uLnTx/>
                <a:uFillTx/>
                <a:latin typeface="Segoe UI Semibold"/>
                <a:cs typeface="Segoe UI Semibold"/>
              </a:rPr>
              <a:t>Attachment A – Budget Detail and Narrative Excel (pictured) </a:t>
            </a:r>
            <a:endParaRPr kumimoji="0" lang="en-US" sz="16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a:p>
            <a:pPr marL="457200" marR="0" lvl="1" indent="0" algn="l" defTabSz="914400" rtl="0" eaLnBrk="1" fontAlgn="auto" latinLnBrk="0" hangingPunct="1">
              <a:lnSpc>
                <a:spcPct val="90000"/>
              </a:lnSpc>
              <a:spcBef>
                <a:spcPts val="2400"/>
              </a:spcBef>
              <a:spcAft>
                <a:spcPts val="0"/>
              </a:spcAft>
              <a:buClrTx/>
              <a:buSzTx/>
              <a:buFont typeface="Arial"/>
              <a:buNone/>
              <a:tabLst/>
              <a:defRPr/>
            </a:pPr>
            <a:r>
              <a:rPr kumimoji="0" lang="en-US" sz="1600" b="1" i="0" u="none" strike="noStrike" kern="1200" cap="none" spc="0" normalizeH="0" baseline="0" noProof="0">
                <a:ln>
                  <a:noFill/>
                </a:ln>
                <a:solidFill>
                  <a:srgbClr val="003E51"/>
                </a:solidFill>
                <a:effectLst/>
                <a:uLnTx/>
                <a:uFillTx/>
                <a:latin typeface="Segoe UI Semibold"/>
                <a:cs typeface="Segoe UI Semibold"/>
              </a:rPr>
              <a:t>AND</a:t>
            </a:r>
          </a:p>
          <a:p>
            <a:pPr marL="457200" marR="0" lvl="1" indent="0" algn="l" defTabSz="914400" rtl="0" eaLnBrk="1" fontAlgn="auto" latinLnBrk="0" hangingPunct="1">
              <a:lnSpc>
                <a:spcPct val="90000"/>
              </a:lnSpc>
              <a:spcBef>
                <a:spcPts val="2400"/>
              </a:spcBef>
              <a:spcAft>
                <a:spcPts val="0"/>
              </a:spcAft>
              <a:buClrTx/>
              <a:buSzTx/>
              <a:buFont typeface="Arial"/>
              <a:buNone/>
              <a:tabLst/>
              <a:defRPr/>
            </a:pPr>
            <a:r>
              <a:rPr kumimoji="0" lang="en-US" sz="1600" b="1" i="0" u="none" strike="noStrike" kern="1200" cap="none" spc="0" normalizeH="0" baseline="0" noProof="0">
                <a:ln>
                  <a:noFill/>
                </a:ln>
                <a:solidFill>
                  <a:srgbClr val="003E51"/>
                </a:solidFill>
                <a:effectLst/>
                <a:uLnTx/>
                <a:uFillTx/>
                <a:latin typeface="Segoe UI Semibold"/>
                <a:cs typeface="Segoe UI Semibold"/>
              </a:rPr>
              <a:t>Attachment B – Budget Narrative Guidance </a:t>
            </a:r>
            <a:endParaRPr kumimoji="0" lang="en-US" sz="24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a:p>
            <a:pPr marL="228600" marR="0" lvl="0" indent="-228600" algn="l" defTabSz="914400" rtl="0" eaLnBrk="1" fontAlgn="auto" latinLnBrk="0" hangingPunct="1">
              <a:lnSpc>
                <a:spcPct val="90000"/>
              </a:lnSpc>
              <a:spcBef>
                <a:spcPts val="2400"/>
              </a:spcBef>
              <a:spcAft>
                <a:spcPts val="0"/>
              </a:spcAft>
              <a:buClrTx/>
              <a:buSzTx/>
              <a:buFont typeface="Arial"/>
              <a:buChar char="•"/>
              <a:tabLst/>
              <a:defRPr/>
            </a:pPr>
            <a:r>
              <a:rPr kumimoji="0" lang="en-US" sz="2000" b="1" i="0" u="none" strike="noStrike" kern="1200" cap="none" spc="0" normalizeH="0" baseline="0" noProof="0">
                <a:ln>
                  <a:noFill/>
                </a:ln>
                <a:solidFill>
                  <a:srgbClr val="003E51"/>
                </a:solidFill>
                <a:effectLst/>
                <a:uLnTx/>
                <a:uFillTx/>
                <a:latin typeface="Segoe UI Semibold"/>
                <a:cs typeface="Segoe UI Semibold"/>
              </a:rPr>
              <a:t>Your budget must address the Total Project Cost, which is the cost for BOTH Federal and Nonfederal expenditures. </a:t>
            </a:r>
          </a:p>
          <a:p>
            <a:pPr marL="228600" marR="0" lvl="0" indent="-228600" algn="l" defTabSz="914400" rtl="0" eaLnBrk="1" fontAlgn="auto" latinLnBrk="0" hangingPunct="1">
              <a:lnSpc>
                <a:spcPct val="90000"/>
              </a:lnSpc>
              <a:spcBef>
                <a:spcPts val="2400"/>
              </a:spcBef>
              <a:spcAft>
                <a:spcPts val="0"/>
              </a:spcAft>
              <a:buClrTx/>
              <a:buSzTx/>
              <a:buFont typeface="Arial"/>
              <a:buChar char="•"/>
              <a:tabLst/>
              <a:defRPr/>
            </a:pPr>
            <a:endParaRPr kumimoji="0" lang="en-US" sz="20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a:p>
            <a:pPr marL="0" marR="0" lvl="0" indent="0" algn="l" defTabSz="914400" rtl="0" eaLnBrk="1" fontAlgn="auto" latinLnBrk="0" hangingPunct="1">
              <a:lnSpc>
                <a:spcPct val="90000"/>
              </a:lnSpc>
              <a:spcBef>
                <a:spcPts val="2400"/>
              </a:spcBef>
              <a:spcAft>
                <a:spcPts val="0"/>
              </a:spcAft>
              <a:buClrTx/>
              <a:buSzTx/>
              <a:buFont typeface="Arial"/>
              <a:buNone/>
              <a:tabLst/>
              <a:defRPr/>
            </a:pPr>
            <a:endParaRPr kumimoji="0" lang="en-US" sz="2000" b="0"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p:txBody>
      </p:sp>
      <p:pic>
        <p:nvPicPr>
          <p:cNvPr id="6" name="Picture 5">
            <a:extLst>
              <a:ext uri="{FF2B5EF4-FFF2-40B4-BE49-F238E27FC236}">
                <a16:creationId xmlns:a16="http://schemas.microsoft.com/office/drawing/2014/main" id="{6787B4A0-C852-06CF-E39B-7D705A76A1B2}"/>
              </a:ext>
            </a:extLst>
          </p:cNvPr>
          <p:cNvPicPr>
            <a:picLocks noChangeAspect="1"/>
          </p:cNvPicPr>
          <p:nvPr/>
        </p:nvPicPr>
        <p:blipFill>
          <a:blip r:embed="rId3"/>
          <a:stretch>
            <a:fillRect/>
          </a:stretch>
        </p:blipFill>
        <p:spPr>
          <a:xfrm>
            <a:off x="4546129" y="1906566"/>
            <a:ext cx="7126842" cy="3286029"/>
          </a:xfrm>
          <a:prstGeom prst="rect">
            <a:avLst/>
          </a:prstGeom>
        </p:spPr>
      </p:pic>
    </p:spTree>
    <p:extLst>
      <p:ext uri="{BB962C8B-B14F-4D97-AF65-F5344CB8AC3E}">
        <p14:creationId xmlns:p14="http://schemas.microsoft.com/office/powerpoint/2010/main" val="874682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7E4F-52E4-4CA3-93CF-B7E9DEBFD40A}"/>
              </a:ext>
            </a:extLst>
          </p:cNvPr>
          <p:cNvSpPr>
            <a:spLocks noGrp="1"/>
          </p:cNvSpPr>
          <p:nvPr>
            <p:ph type="title"/>
          </p:nvPr>
        </p:nvSpPr>
        <p:spPr>
          <a:xfrm>
            <a:off x="323320" y="-263943"/>
            <a:ext cx="11349651" cy="1600200"/>
          </a:xfrm>
        </p:spPr>
        <p:txBody>
          <a:bodyPr/>
          <a:lstStyle/>
          <a:p>
            <a:r>
              <a:rPr lang="en-US" sz="4400">
                <a:latin typeface="Segoe UI Semibold"/>
                <a:cs typeface="Segoe UI Semibold"/>
              </a:rPr>
              <a:t>Financial Assistance – </a:t>
            </a:r>
            <a:r>
              <a:rPr lang="en-US" sz="4400"/>
              <a:t>Eligibility Review</a:t>
            </a:r>
            <a:endParaRPr lang="en-US" sz="4400">
              <a:latin typeface="Segoe UI Semibold"/>
              <a:cs typeface="Segoe UI Semibold"/>
            </a:endParaRPr>
          </a:p>
        </p:txBody>
      </p:sp>
      <p:sp>
        <p:nvSpPr>
          <p:cNvPr id="7" name="Text Placeholder 6">
            <a:extLst>
              <a:ext uri="{FF2B5EF4-FFF2-40B4-BE49-F238E27FC236}">
                <a16:creationId xmlns:a16="http://schemas.microsoft.com/office/drawing/2014/main" id="{0AECE6AF-C9F4-423E-A6A6-8CDF68723C43}"/>
              </a:ext>
            </a:extLst>
          </p:cNvPr>
          <p:cNvSpPr>
            <a:spLocks noGrp="1"/>
          </p:cNvSpPr>
          <p:nvPr>
            <p:ph type="body" sz="quarter" idx="14"/>
          </p:nvPr>
        </p:nvSpPr>
        <p:spPr/>
        <p:txBody>
          <a:bodyPr/>
          <a:lstStyle/>
          <a:p>
            <a:endParaRPr lang="en-US"/>
          </a:p>
        </p:txBody>
      </p:sp>
      <p:cxnSp>
        <p:nvCxnSpPr>
          <p:cNvPr id="11" name="Straight Connector 10">
            <a:extLst>
              <a:ext uri="{FF2B5EF4-FFF2-40B4-BE49-F238E27FC236}">
                <a16:creationId xmlns:a16="http://schemas.microsoft.com/office/drawing/2014/main" id="{8C9246AA-3DA8-4134-973B-F138D875D22A}"/>
              </a:ext>
            </a:extLst>
          </p:cNvPr>
          <p:cNvCxnSpPr>
            <a:cxnSpLocks/>
          </p:cNvCxnSpPr>
          <p:nvPr/>
        </p:nvCxnSpPr>
        <p:spPr>
          <a:xfrm>
            <a:off x="190500" y="1475600"/>
            <a:ext cx="11482471" cy="0"/>
          </a:xfrm>
          <a:prstGeom prst="line">
            <a:avLst/>
          </a:prstGeom>
          <a:ln w="38100">
            <a:solidFill>
              <a:srgbClr val="00B0F0"/>
            </a:solidFill>
          </a:ln>
        </p:spPr>
        <p:style>
          <a:lnRef idx="3">
            <a:schemeClr val="dk1"/>
          </a:lnRef>
          <a:fillRef idx="0">
            <a:schemeClr val="dk1"/>
          </a:fillRef>
          <a:effectRef idx="2">
            <a:schemeClr val="dk1"/>
          </a:effectRef>
          <a:fontRef idx="minor">
            <a:schemeClr val="tx1"/>
          </a:fontRef>
        </p:style>
      </p:cxnSp>
      <p:sp>
        <p:nvSpPr>
          <p:cNvPr id="5" name="Text Placeholder 2">
            <a:extLst>
              <a:ext uri="{FF2B5EF4-FFF2-40B4-BE49-F238E27FC236}">
                <a16:creationId xmlns:a16="http://schemas.microsoft.com/office/drawing/2014/main" id="{8640D595-49B1-24CB-8614-601E2F4C44C3}"/>
              </a:ext>
            </a:extLst>
          </p:cNvPr>
          <p:cNvSpPr txBox="1">
            <a:spLocks/>
          </p:cNvSpPr>
          <p:nvPr/>
        </p:nvSpPr>
        <p:spPr>
          <a:xfrm>
            <a:off x="228601" y="1828800"/>
            <a:ext cx="11410950" cy="43236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a:buNone/>
              <a:tabLst/>
              <a:defRPr/>
            </a:pPr>
            <a:r>
              <a:rPr kumimoji="0" lang="en-US" sz="2800" b="0" i="0" u="none" strike="noStrike" kern="1200" cap="none" spc="0" normalizeH="0" baseline="0" noProof="0">
                <a:ln>
                  <a:noFill/>
                </a:ln>
                <a:solidFill>
                  <a:srgbClr val="003E51"/>
                </a:solidFill>
                <a:effectLst/>
                <a:uLnTx/>
                <a:uFillTx/>
                <a:latin typeface="Segoe UI Semibold"/>
                <a:cs typeface="Segoe UI Semibold"/>
              </a:rPr>
              <a:t>All application packages will be screened to ensure: </a:t>
            </a:r>
          </a:p>
          <a:p>
            <a:pPr marL="228600" marR="0" lvl="0" indent="0" algn="l" defTabSz="914400" rtl="0" eaLnBrk="1" fontAlgn="auto" latinLnBrk="0" hangingPunct="1">
              <a:lnSpc>
                <a:spcPct val="15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003E51"/>
                </a:solidFill>
                <a:effectLst/>
                <a:uLnTx/>
                <a:uFillTx/>
                <a:latin typeface="Segoe UI Semibold"/>
                <a:cs typeface="Segoe UI Semibold"/>
              </a:rPr>
              <a:t> Timeliness, Completeness, and Eligibility</a:t>
            </a:r>
          </a:p>
          <a:p>
            <a:pPr marL="228600" marR="0" lvl="0" indent="0" algn="l" defTabSz="914400" rtl="0" eaLnBrk="1" fontAlgn="auto" latinLnBrk="0" hangingPunct="1">
              <a:lnSpc>
                <a:spcPct val="10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003E51"/>
                </a:solidFill>
                <a:effectLst/>
                <a:uLnTx/>
                <a:uFillTx/>
                <a:latin typeface="Segoe UI Semibold"/>
                <a:cs typeface="Segoe UI Semibold"/>
              </a:rPr>
              <a:t> Active Unique Entity Identifier (UEI) and SAM registration</a:t>
            </a:r>
          </a:p>
          <a:p>
            <a:pPr marL="228600" marR="0" lvl="0" indent="0" algn="l" defTabSz="914400" rtl="0" eaLnBrk="1" fontAlgn="auto" latinLnBrk="0" hangingPunct="1">
              <a:lnSpc>
                <a:spcPct val="15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003E51"/>
                </a:solidFill>
                <a:effectLst/>
                <a:uLnTx/>
                <a:uFillTx/>
                <a:latin typeface="Segoe UI Semibold"/>
                <a:cs typeface="Segoe UI Semibold"/>
              </a:rPr>
              <a:t> Meets the content requirements </a:t>
            </a:r>
          </a:p>
          <a:p>
            <a:pPr marL="228600" marR="0" lvl="0" indent="0" algn="l" defTabSz="914400" rtl="0" eaLnBrk="1" fontAlgn="auto" latinLnBrk="0" hangingPunct="1">
              <a:lnSpc>
                <a:spcPct val="15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003E51"/>
                </a:solidFill>
                <a:effectLst/>
                <a:uLnTx/>
                <a:uFillTx/>
                <a:latin typeface="Segoe UI Semibold"/>
                <a:cs typeface="Segoe UI Semibold"/>
              </a:rPr>
              <a:t> Contains completed and signed mandatory forms</a:t>
            </a:r>
            <a:endParaRPr kumimoji="0" lang="en-US" sz="2000" b="0" i="0" u="none" strike="noStrike" kern="1200" cap="none" spc="0" normalizeH="0" baseline="0" noProof="0">
              <a:ln>
                <a:noFill/>
              </a:ln>
              <a:solidFill>
                <a:srgbClr val="003E51"/>
              </a:solidFill>
              <a:effectLst/>
              <a:uLnTx/>
              <a:uFillTx/>
              <a:latin typeface="Segoe UI Semibold" panose="020B0502040204020203" pitchFamily="34" charset="0"/>
              <a:cs typeface="segoe ui semibold"/>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000" b="0" i="0" u="none" strike="noStrike" kern="1200" cap="none" spc="0" normalizeH="0" baseline="0" noProof="0">
              <a:ln>
                <a:noFill/>
              </a:ln>
              <a:solidFill>
                <a:srgbClr val="003E51"/>
              </a:solidFill>
              <a:effectLst/>
              <a:uLnTx/>
              <a:uFillTx/>
              <a:latin typeface="Segoe UI Semibold" panose="020B0502040204020203" pitchFamily="34" charset="0"/>
              <a:cs typeface="segoe ui semibold"/>
            </a:endParaRPr>
          </a:p>
        </p:txBody>
      </p:sp>
    </p:spTree>
    <p:extLst>
      <p:ext uri="{BB962C8B-B14F-4D97-AF65-F5344CB8AC3E}">
        <p14:creationId xmlns:p14="http://schemas.microsoft.com/office/powerpoint/2010/main" val="3221833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7E4F-52E4-4CA3-93CF-B7E9DEBFD40A}"/>
              </a:ext>
            </a:extLst>
          </p:cNvPr>
          <p:cNvSpPr>
            <a:spLocks noGrp="1"/>
          </p:cNvSpPr>
          <p:nvPr>
            <p:ph type="title"/>
          </p:nvPr>
        </p:nvSpPr>
        <p:spPr>
          <a:xfrm>
            <a:off x="323320" y="-263943"/>
            <a:ext cx="11349651" cy="1600200"/>
          </a:xfrm>
        </p:spPr>
        <p:txBody>
          <a:bodyPr/>
          <a:lstStyle/>
          <a:p>
            <a:r>
              <a:rPr lang="en-US" sz="4400">
                <a:latin typeface="Segoe UI Semibold"/>
                <a:cs typeface="Segoe UI Semibold"/>
              </a:rPr>
              <a:t>Financial Assistance – Selection Notification</a:t>
            </a:r>
            <a:br>
              <a:rPr lang="en-US" sz="2000">
                <a:latin typeface="Arial"/>
                <a:ea typeface="Arial"/>
                <a:cs typeface="Arial"/>
              </a:rPr>
            </a:br>
            <a:endParaRPr lang="en-US" sz="2400" i="1">
              <a:latin typeface="Segoe UI Semibold"/>
              <a:cs typeface="Segoe UI Semibold"/>
            </a:endParaRPr>
          </a:p>
        </p:txBody>
      </p:sp>
      <p:sp>
        <p:nvSpPr>
          <p:cNvPr id="7" name="Text Placeholder 6">
            <a:extLst>
              <a:ext uri="{FF2B5EF4-FFF2-40B4-BE49-F238E27FC236}">
                <a16:creationId xmlns:a16="http://schemas.microsoft.com/office/drawing/2014/main" id="{0AECE6AF-C9F4-423E-A6A6-8CDF68723C43}"/>
              </a:ext>
            </a:extLst>
          </p:cNvPr>
          <p:cNvSpPr>
            <a:spLocks noGrp="1"/>
          </p:cNvSpPr>
          <p:nvPr>
            <p:ph type="body" sz="quarter" idx="14"/>
          </p:nvPr>
        </p:nvSpPr>
        <p:spPr/>
        <p:txBody>
          <a:bodyPr/>
          <a:lstStyle/>
          <a:p>
            <a:endParaRPr lang="en-US"/>
          </a:p>
        </p:txBody>
      </p:sp>
      <p:cxnSp>
        <p:nvCxnSpPr>
          <p:cNvPr id="11" name="Straight Connector 10">
            <a:extLst>
              <a:ext uri="{FF2B5EF4-FFF2-40B4-BE49-F238E27FC236}">
                <a16:creationId xmlns:a16="http://schemas.microsoft.com/office/drawing/2014/main" id="{8C9246AA-3DA8-4134-973B-F138D875D22A}"/>
              </a:ext>
            </a:extLst>
          </p:cNvPr>
          <p:cNvCxnSpPr>
            <a:cxnSpLocks/>
          </p:cNvCxnSpPr>
          <p:nvPr/>
        </p:nvCxnSpPr>
        <p:spPr>
          <a:xfrm>
            <a:off x="190500" y="1475600"/>
            <a:ext cx="11482471" cy="0"/>
          </a:xfrm>
          <a:prstGeom prst="line">
            <a:avLst/>
          </a:prstGeom>
          <a:ln w="38100">
            <a:solidFill>
              <a:srgbClr val="00B0F0"/>
            </a:solidFill>
          </a:ln>
        </p:spPr>
        <p:style>
          <a:lnRef idx="3">
            <a:schemeClr val="dk1"/>
          </a:lnRef>
          <a:fillRef idx="0">
            <a:schemeClr val="dk1"/>
          </a:fillRef>
          <a:effectRef idx="2">
            <a:schemeClr val="dk1"/>
          </a:effectRef>
          <a:fontRef idx="minor">
            <a:schemeClr val="tx1"/>
          </a:fontRef>
        </p:style>
      </p:cxnSp>
      <p:sp>
        <p:nvSpPr>
          <p:cNvPr id="5" name="Text Placeholder 2">
            <a:extLst>
              <a:ext uri="{FF2B5EF4-FFF2-40B4-BE49-F238E27FC236}">
                <a16:creationId xmlns:a16="http://schemas.microsoft.com/office/drawing/2014/main" id="{8DAE58D8-6646-59F5-6BBB-23F6AF6C48C1}"/>
              </a:ext>
            </a:extLst>
          </p:cNvPr>
          <p:cNvSpPr txBox="1">
            <a:spLocks/>
          </p:cNvSpPr>
          <p:nvPr/>
        </p:nvSpPr>
        <p:spPr>
          <a:xfrm>
            <a:off x="228601" y="1828800"/>
            <a:ext cx="10881360" cy="43525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a:buChar char="•"/>
              <a:defRPr sz="2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vl2pPr marL="685800" indent="-228600" algn="l" defTabSz="914400" rtl="0" eaLnBrk="1" latinLnBrk="0" hangingPunct="1">
              <a:lnSpc>
                <a:spcPct val="90000"/>
              </a:lnSpc>
              <a:spcBef>
                <a:spcPts val="500"/>
              </a:spcBef>
              <a:buFont typeface="Arial"/>
              <a:buChar char="•"/>
              <a:defRPr sz="2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2pPr>
            <a:lvl3pPr marL="1143000" indent="-228600" algn="l" defTabSz="914400" rtl="0" eaLnBrk="1" latinLnBrk="0" hangingPunct="1">
              <a:lnSpc>
                <a:spcPct val="90000"/>
              </a:lnSpc>
              <a:spcBef>
                <a:spcPts val="500"/>
              </a:spcBef>
              <a:buFont typeface="Arial"/>
              <a:buChar char="•"/>
              <a:defRPr sz="20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3pPr>
            <a:lvl4pPr marL="16002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4pPr>
            <a:lvl5pPr marL="2057400" indent="-228600" algn="l" defTabSz="914400" rtl="0" eaLnBrk="1" latinLnBrk="0" hangingPunct="1">
              <a:lnSpc>
                <a:spcPct val="90000"/>
              </a:lnSpc>
              <a:spcBef>
                <a:spcPts val="500"/>
              </a:spcBef>
              <a:buFont typeface="Arial"/>
              <a:buChar char="•"/>
              <a:defRPr sz="18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003E51"/>
                </a:solidFill>
                <a:effectLst/>
                <a:uLnTx/>
                <a:uFillTx/>
                <a:latin typeface="Segoe UI Semibold"/>
                <a:cs typeface="Segoe UI Semibold"/>
              </a:rPr>
              <a:t>After First Level Screening: ​</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a:ln>
                  <a:noFill/>
                </a:ln>
                <a:solidFill>
                  <a:srgbClr val="003E51"/>
                </a:solidFill>
                <a:effectLst/>
                <a:uLnTx/>
                <a:uFillTx/>
                <a:latin typeface="Segoe UI Semibold"/>
                <a:cs typeface="Segoe UI Semibold"/>
              </a:rPr>
              <a:t>Ineligible applicants will be notified  ​</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a:ln>
                  <a:noFill/>
                </a:ln>
                <a:solidFill>
                  <a:srgbClr val="003E51"/>
                </a:solidFill>
                <a:effectLst/>
                <a:uLnTx/>
                <a:uFillTx/>
                <a:latin typeface="Segoe UI Semibold"/>
                <a:cs typeface="Segoe UI Semibold"/>
              </a:rPr>
              <a:t>Eligible applicants will move on to the Merit Review​</a:t>
            </a:r>
          </a:p>
          <a:p>
            <a:pPr marL="457200" marR="0" lvl="1" indent="0" algn="l" defTabSz="914400" rtl="0" eaLnBrk="1" fontAlgn="auto" latinLnBrk="0" hangingPunct="1">
              <a:lnSpc>
                <a:spcPct val="90000"/>
              </a:lnSpc>
              <a:spcBef>
                <a:spcPts val="500"/>
              </a:spcBef>
              <a:spcAft>
                <a:spcPts val="0"/>
              </a:spcAft>
              <a:buClrTx/>
              <a:buSzTx/>
              <a:buFont typeface="Arial"/>
              <a:buNone/>
              <a:tabLst/>
              <a:defRPr/>
            </a:pPr>
            <a:endParaRPr kumimoji="0" lang="en-US" sz="2400" b="0" i="0" u="none" strike="noStrike" kern="1200" cap="none" spc="0" normalizeH="0" baseline="0" noProof="0">
              <a:ln>
                <a:noFill/>
              </a:ln>
              <a:solidFill>
                <a:srgbClr val="003E51"/>
              </a:solidFill>
              <a:effectLst/>
              <a:uLnTx/>
              <a:uFillTx/>
              <a:latin typeface="Segoe UI Semibold"/>
              <a:cs typeface="Segoe UI Semibold"/>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003E51"/>
                </a:solidFill>
                <a:effectLst/>
                <a:uLnTx/>
                <a:uFillTx/>
                <a:latin typeface="Segoe UI Semibold"/>
                <a:cs typeface="Segoe UI Semibold"/>
              </a:rPr>
              <a:t>​After Merit Review:​</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a:ln>
                  <a:noFill/>
                </a:ln>
                <a:solidFill>
                  <a:srgbClr val="003E51"/>
                </a:solidFill>
                <a:effectLst/>
                <a:uLnTx/>
                <a:uFillTx/>
                <a:latin typeface="Segoe UI Semibold"/>
                <a:cs typeface="Segoe UI Semibold"/>
              </a:rPr>
              <a:t>Successful and unsuccessful applicants will be notified ​</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r>
              <a:rPr kumimoji="0" lang="en-US" sz="2000" b="0" i="0" u="none" strike="noStrike" kern="1200" cap="none" spc="0" normalizeH="0" baseline="0" noProof="0">
                <a:ln>
                  <a:noFill/>
                </a:ln>
                <a:solidFill>
                  <a:srgbClr val="003E51"/>
                </a:solidFill>
                <a:effectLst/>
                <a:uLnTx/>
                <a:uFillTx/>
                <a:latin typeface="Segoe UI Semibold"/>
                <a:cs typeface="Segoe UI Semibold"/>
              </a:rPr>
              <a:t>Next steps for entering into a Financial Assistance award will be included</a:t>
            </a:r>
            <a:r>
              <a:rPr kumimoji="0" lang="en-US" sz="2400" b="0" i="0" u="none" strike="noStrike" kern="1200" cap="none" spc="0" normalizeH="0" baseline="0" noProof="0">
                <a:ln>
                  <a:noFill/>
                </a:ln>
                <a:solidFill>
                  <a:srgbClr val="003E51"/>
                </a:solidFill>
                <a:effectLst/>
                <a:uLnTx/>
                <a:uFillTx/>
                <a:latin typeface="Segoe UI Semibold"/>
                <a:cs typeface="Segoe UI Semibold"/>
              </a:rPr>
              <a:t>​</a:t>
            </a:r>
          </a:p>
          <a:p>
            <a:pPr marL="685800" marR="0" lvl="1" indent="-228600" algn="l" defTabSz="914400" rtl="0" eaLnBrk="1" fontAlgn="auto" latinLnBrk="0" hangingPunct="1">
              <a:lnSpc>
                <a:spcPct val="90000"/>
              </a:lnSpc>
              <a:spcBef>
                <a:spcPts val="500"/>
              </a:spcBef>
              <a:spcAft>
                <a:spcPts val="0"/>
              </a:spcAft>
              <a:buClrTx/>
              <a:buSzTx/>
              <a:buFont typeface="Arial"/>
              <a:buChar char="•"/>
              <a:tabLst/>
              <a:defRPr/>
            </a:pPr>
            <a:endParaRPr kumimoji="0" lang="en-US" sz="2000" b="0" i="0" u="none" strike="noStrike" kern="1200" cap="none" spc="0" normalizeH="0" baseline="0" noProof="0">
              <a:ln>
                <a:noFill/>
              </a:ln>
              <a:solidFill>
                <a:srgbClr val="003E51"/>
              </a:solidFill>
              <a:effectLst/>
              <a:uLnTx/>
              <a:uFillTx/>
              <a:latin typeface="Segoe UI Semibold"/>
              <a:cs typeface="Segoe UI Semibold"/>
            </a:endParaRPr>
          </a:p>
          <a:p>
            <a:pPr marL="228600" marR="0" lvl="0" indent="-228600" algn="l" defTabSz="914400" rtl="0" eaLnBrk="1" fontAlgn="auto" latinLnBrk="0" hangingPunct="1">
              <a:lnSpc>
                <a:spcPct val="90000"/>
              </a:lnSpc>
              <a:spcBef>
                <a:spcPts val="1000"/>
              </a:spcBef>
              <a:spcAft>
                <a:spcPts val="0"/>
              </a:spcAft>
              <a:buClrTx/>
              <a:buSzTx/>
              <a:buFont typeface="Arial"/>
              <a:buChar char="•"/>
              <a:tabLst/>
              <a:defRPr/>
            </a:pPr>
            <a:r>
              <a:rPr kumimoji="0" lang="en-US" sz="2400" b="0" i="0" u="none" strike="noStrike" kern="1200" cap="none" spc="0" normalizeH="0" baseline="0" noProof="0">
                <a:ln>
                  <a:noFill/>
                </a:ln>
                <a:solidFill>
                  <a:srgbClr val="003E51"/>
                </a:solidFill>
                <a:effectLst/>
                <a:uLnTx/>
                <a:uFillTx/>
                <a:latin typeface="Segoe UI Semibold"/>
                <a:cs typeface="Segoe UI Semibold"/>
              </a:rPr>
              <a:t>Notifications will all come from this mailbox:  </a:t>
            </a:r>
            <a:r>
              <a:rPr kumimoji="0" lang="en-US" sz="2400" b="0" i="0" u="none" strike="noStrike" kern="1200" cap="none" spc="0" normalizeH="0" baseline="0" noProof="0">
                <a:ln>
                  <a:noFill/>
                </a:ln>
                <a:solidFill>
                  <a:srgbClr val="244A9F"/>
                </a:solidFill>
                <a:effectLst/>
                <a:uLnTx/>
                <a:uFillTx/>
                <a:latin typeface="Segoe UI Semibold"/>
                <a:cs typeface="Segoe UI Semibold"/>
              </a:rPr>
              <a:t>Bor-sha-fafoa@usbr.gov</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1" i="0" u="none" strike="noStrike" kern="1200" cap="none" spc="0" normalizeH="0" baseline="0" noProof="0">
              <a:ln>
                <a:noFill/>
              </a:ln>
              <a:solidFill>
                <a:srgbClr val="003E51"/>
              </a:solidFill>
              <a:effectLst/>
              <a:uLnTx/>
              <a:uFillTx/>
              <a:latin typeface="Segoe UI Semibold" panose="020B0502040204020203" pitchFamily="34" charset="0"/>
              <a:cs typeface="Segoe UI Semibold" panose="020B0502040204020203" pitchFamily="34" charset="0"/>
            </a:endParaRPr>
          </a:p>
        </p:txBody>
      </p:sp>
    </p:spTree>
    <p:extLst>
      <p:ext uri="{BB962C8B-B14F-4D97-AF65-F5344CB8AC3E}">
        <p14:creationId xmlns:p14="http://schemas.microsoft.com/office/powerpoint/2010/main" val="398580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4A011D-BAC1-4738-8ADB-993D92BB37AE}"/>
              </a:ext>
            </a:extLst>
          </p:cNvPr>
          <p:cNvSpPr>
            <a:spLocks noGrp="1"/>
          </p:cNvSpPr>
          <p:nvPr>
            <p:ph type="title"/>
          </p:nvPr>
        </p:nvSpPr>
        <p:spPr/>
        <p:txBody>
          <a:bodyPr/>
          <a:lstStyle/>
          <a:p>
            <a:r>
              <a:rPr lang="en-US" sz="3800"/>
              <a:t>Pre-award Documentation</a:t>
            </a:r>
            <a:br>
              <a:rPr lang="en-US"/>
            </a:br>
            <a:r>
              <a:rPr lang="en-US" sz="2400" i="1"/>
              <a:t>What to expect if selected for funding </a:t>
            </a:r>
          </a:p>
        </p:txBody>
      </p:sp>
      <p:sp>
        <p:nvSpPr>
          <p:cNvPr id="3" name="Content Placeholder 2">
            <a:extLst>
              <a:ext uri="{FF2B5EF4-FFF2-40B4-BE49-F238E27FC236}">
                <a16:creationId xmlns:a16="http://schemas.microsoft.com/office/drawing/2014/main" id="{EA50B565-82F8-4081-A354-405FE5003333}"/>
              </a:ext>
            </a:extLst>
          </p:cNvPr>
          <p:cNvSpPr>
            <a:spLocks noGrp="1"/>
          </p:cNvSpPr>
          <p:nvPr>
            <p:ph idx="1"/>
          </p:nvPr>
        </p:nvSpPr>
        <p:spPr>
          <a:xfrm>
            <a:off x="228599" y="1813717"/>
            <a:ext cx="11514222" cy="4343400"/>
          </a:xfrm>
        </p:spPr>
        <p:txBody>
          <a:bodyPr vert="horz" lIns="91440" tIns="45720" rIns="91440" bIns="45720" rtlCol="0" anchor="t">
            <a:noAutofit/>
          </a:bodyPr>
          <a:lstStyle/>
          <a:p>
            <a:pPr marL="0" indent="0">
              <a:buNone/>
            </a:pPr>
            <a:r>
              <a:rPr lang="en-US">
                <a:latin typeface="Segoe UI Semibold"/>
                <a:cs typeface="Segoe UI Semibold"/>
              </a:rPr>
              <a:t>You may be asked to provide:</a:t>
            </a:r>
          </a:p>
          <a:p>
            <a:pPr marL="0" indent="0">
              <a:buNone/>
            </a:pPr>
            <a:endParaRPr lang="en-US">
              <a:latin typeface="Segoe UI Semibold"/>
              <a:cs typeface="Segoe UI Semibold"/>
            </a:endParaRPr>
          </a:p>
          <a:p>
            <a:pPr lvl="1"/>
            <a:r>
              <a:rPr lang="en-US" sz="2600">
                <a:latin typeface="Segoe UI Semibold"/>
                <a:cs typeface="Segoe UI Semibold"/>
              </a:rPr>
              <a:t>Budget clarifications</a:t>
            </a:r>
          </a:p>
          <a:p>
            <a:pPr lvl="1"/>
            <a:r>
              <a:rPr lang="en-US" sz="2600">
                <a:latin typeface="Segoe UI Semibold"/>
                <a:cs typeface="Segoe UI Semibold"/>
              </a:rPr>
              <a:t>Cost-share documentation</a:t>
            </a:r>
          </a:p>
          <a:p>
            <a:pPr lvl="1"/>
            <a:r>
              <a:rPr lang="en-US" sz="2600">
                <a:latin typeface="Segoe UI Semibold"/>
                <a:cs typeface="Segoe UI Semibold"/>
              </a:rPr>
              <a:t>Explanation of pre-award costs</a:t>
            </a:r>
          </a:p>
          <a:p>
            <a:pPr lvl="1"/>
            <a:r>
              <a:rPr lang="en-US" sz="2600">
                <a:latin typeface="Segoe UI Semibold"/>
                <a:cs typeface="Segoe UI Semibold"/>
              </a:rPr>
              <a:t>All reports up to date on other Reclamation awards</a:t>
            </a:r>
          </a:p>
          <a:p>
            <a:pPr marL="0" indent="0">
              <a:buNone/>
            </a:pPr>
            <a:endParaRPr lang="en-US"/>
          </a:p>
          <a:p>
            <a:pPr marL="0" indent="0">
              <a:buNone/>
            </a:pPr>
            <a:r>
              <a:rPr lang="en-US"/>
              <a:t>**Approximately 60 days to Award**</a:t>
            </a:r>
          </a:p>
        </p:txBody>
      </p:sp>
      <p:sp>
        <p:nvSpPr>
          <p:cNvPr id="4" name="Text Placeholder 3">
            <a:extLst>
              <a:ext uri="{FF2B5EF4-FFF2-40B4-BE49-F238E27FC236}">
                <a16:creationId xmlns:a16="http://schemas.microsoft.com/office/drawing/2014/main" id="{A544EB5F-0763-4E4B-9131-08F4F45C86F2}"/>
              </a:ext>
            </a:extLst>
          </p:cNvPr>
          <p:cNvSpPr>
            <a:spLocks noGrp="1"/>
          </p:cNvSpPr>
          <p:nvPr>
            <p:ph type="body" sz="quarter" idx="14"/>
          </p:nvPr>
        </p:nvSpPr>
        <p:spPr/>
        <p:txBody>
          <a:bodyPr/>
          <a:lstStyle/>
          <a:p>
            <a:endParaRPr lang="en-US"/>
          </a:p>
        </p:txBody>
      </p:sp>
      <p:cxnSp>
        <p:nvCxnSpPr>
          <p:cNvPr id="8" name="Straight Connector 7">
            <a:extLst>
              <a:ext uri="{FF2B5EF4-FFF2-40B4-BE49-F238E27FC236}">
                <a16:creationId xmlns:a16="http://schemas.microsoft.com/office/drawing/2014/main" id="{A54779E2-0C6C-9CDF-35BB-871CA54FCFD9}"/>
              </a:ext>
            </a:extLst>
          </p:cNvPr>
          <p:cNvCxnSpPr>
            <a:cxnSpLocks/>
          </p:cNvCxnSpPr>
          <p:nvPr/>
        </p:nvCxnSpPr>
        <p:spPr>
          <a:xfrm>
            <a:off x="145143" y="1602600"/>
            <a:ext cx="11482471" cy="0"/>
          </a:xfrm>
          <a:prstGeom prst="line">
            <a:avLst/>
          </a:prstGeom>
          <a:ln w="38100">
            <a:solidFill>
              <a:srgbClr val="00B0F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782925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D1DF8FD-DC9E-4C42-BC0E-32A2E788B115}"/>
              </a:ext>
            </a:extLst>
          </p:cNvPr>
          <p:cNvSpPr>
            <a:spLocks noGrp="1"/>
          </p:cNvSpPr>
          <p:nvPr>
            <p:ph type="ctrTitle"/>
          </p:nvPr>
        </p:nvSpPr>
        <p:spPr>
          <a:xfrm>
            <a:off x="354329" y="4002062"/>
            <a:ext cx="9365024" cy="2387600"/>
          </a:xfrm>
        </p:spPr>
        <p:txBody>
          <a:bodyPr/>
          <a:lstStyle/>
          <a:p>
            <a:pPr marR="0" lvl="0" fontAlgn="base">
              <a:spcBef>
                <a:spcPts val="0"/>
              </a:spcBef>
              <a:spcAft>
                <a:spcPts val="0"/>
              </a:spcAft>
              <a:buSzPts val="1000"/>
              <a:tabLst>
                <a:tab pos="57150" algn="l"/>
              </a:tabLst>
            </a:pPr>
            <a:r>
              <a:rPr lang="en-US" sz="5400"/>
              <a:t>Application Advice</a:t>
            </a:r>
          </a:p>
        </p:txBody>
      </p:sp>
    </p:spTree>
    <p:extLst>
      <p:ext uri="{BB962C8B-B14F-4D97-AF65-F5344CB8AC3E}">
        <p14:creationId xmlns:p14="http://schemas.microsoft.com/office/powerpoint/2010/main" val="2141385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7E781-EDA0-530A-84B5-50257B90B74E}"/>
              </a:ext>
            </a:extLst>
          </p:cNvPr>
          <p:cNvSpPr>
            <a:spLocks noGrp="1"/>
          </p:cNvSpPr>
          <p:nvPr>
            <p:ph type="title"/>
          </p:nvPr>
        </p:nvSpPr>
        <p:spPr>
          <a:xfrm>
            <a:off x="245110" y="374756"/>
            <a:ext cx="11704320" cy="1130633"/>
          </a:xfrm>
        </p:spPr>
        <p:txBody>
          <a:bodyPr/>
          <a:lstStyle/>
          <a:p>
            <a:pPr algn="ctr"/>
            <a:r>
              <a:rPr lang="en-US" sz="3600">
                <a:sym typeface="Arial"/>
              </a:rPr>
              <a:t>WaterSMART Selection Process</a:t>
            </a:r>
            <a:r>
              <a:rPr lang="en-US" sz="3600">
                <a:latin typeface="Segoe UI Semibold" panose="020B0702040204020203" pitchFamily="34" charset="0"/>
                <a:cs typeface="Segoe UI Semibold" panose="020B0702040204020203" pitchFamily="34" charset="0"/>
                <a:sym typeface="Arial"/>
              </a:rPr>
              <a:t>: </a:t>
            </a:r>
            <a:r>
              <a:rPr lang="en-US" sz="3600" b="0" i="1">
                <a:latin typeface="Segoe UI" panose="020B0502040204020203" pitchFamily="34" charset="0"/>
                <a:cs typeface="Segoe UI" panose="020B0502040204020203" pitchFamily="34" charset="0"/>
                <a:sym typeface="Arial"/>
              </a:rPr>
              <a:t>Example Schedule</a:t>
            </a:r>
            <a:endParaRPr lang="en-US" sz="3600" b="0" i="1">
              <a:latin typeface="Segoe UI" panose="020B0502040204020203" pitchFamily="34" charset="0"/>
              <a:cs typeface="Segoe UI" panose="020B0502040204020203" pitchFamily="34" charset="0"/>
            </a:endParaRPr>
          </a:p>
        </p:txBody>
      </p:sp>
      <p:sp>
        <p:nvSpPr>
          <p:cNvPr id="4" name="Text Placeholder 3">
            <a:extLst>
              <a:ext uri="{FF2B5EF4-FFF2-40B4-BE49-F238E27FC236}">
                <a16:creationId xmlns:a16="http://schemas.microsoft.com/office/drawing/2014/main" id="{68EC5346-1E5C-0DAA-F1C1-ED91D164422B}"/>
              </a:ext>
            </a:extLst>
          </p:cNvPr>
          <p:cNvSpPr>
            <a:spLocks noGrp="1"/>
          </p:cNvSpPr>
          <p:nvPr>
            <p:ph type="body" sz="quarter" idx="14"/>
          </p:nvPr>
        </p:nvSpPr>
        <p:spPr>
          <a:xfrm>
            <a:off x="11114134" y="5670610"/>
            <a:ext cx="914400" cy="1060704"/>
          </a:xfrm>
        </p:spPr>
        <p:txBody>
          <a:bodyPr/>
          <a:lstStyle/>
          <a:p>
            <a:endParaRPr lang="en-US"/>
          </a:p>
        </p:txBody>
      </p:sp>
      <p:sp>
        <p:nvSpPr>
          <p:cNvPr id="8" name="Shape 219">
            <a:extLst>
              <a:ext uri="{FF2B5EF4-FFF2-40B4-BE49-F238E27FC236}">
                <a16:creationId xmlns:a16="http://schemas.microsoft.com/office/drawing/2014/main" id="{19F446BE-51F2-8CB3-450E-60A7BFBB2E66}"/>
              </a:ext>
            </a:extLst>
          </p:cNvPr>
          <p:cNvSpPr/>
          <p:nvPr/>
        </p:nvSpPr>
        <p:spPr>
          <a:xfrm>
            <a:off x="3741651" y="2217662"/>
            <a:ext cx="322454" cy="3442087"/>
          </a:xfrm>
          <a:prstGeom prst="downArrow">
            <a:avLst>
              <a:gd name="adj1" fmla="val 50000"/>
              <a:gd name="adj2" fmla="val 50000"/>
            </a:avLst>
          </a:prstGeom>
          <a:solidFill>
            <a:schemeClr val="accent1">
              <a:lumMod val="20000"/>
              <a:lumOff val="80000"/>
            </a:schemeClr>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5725" algn="ctr" defTabSz="914400"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9" name="Shape 220">
            <a:extLst>
              <a:ext uri="{FF2B5EF4-FFF2-40B4-BE49-F238E27FC236}">
                <a16:creationId xmlns:a16="http://schemas.microsoft.com/office/drawing/2014/main" id="{49D53FC9-831C-9BED-1D75-4753316E1959}"/>
              </a:ext>
            </a:extLst>
          </p:cNvPr>
          <p:cNvSpPr/>
          <p:nvPr/>
        </p:nvSpPr>
        <p:spPr>
          <a:xfrm>
            <a:off x="3315428" y="2451292"/>
            <a:ext cx="1193781" cy="407840"/>
          </a:xfrm>
          <a:prstGeom prst="flowChartAlternateProcess">
            <a:avLst/>
          </a:prstGeom>
          <a:solidFill>
            <a:schemeClr val="accent1">
              <a:lumMod val="20000"/>
              <a:lumOff val="80000"/>
            </a:schemeClr>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44375" tIns="22175" rIns="44375" bIns="22175" anchor="ctr" anchorCtr="0">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NOFO Closes</a:t>
            </a:r>
          </a:p>
          <a:p>
            <a:pPr indent="-19050" algn="ctr">
              <a:lnSpc>
                <a:spcPct val="90000"/>
              </a:lnSpc>
              <a:defRPr/>
            </a:pPr>
            <a:r>
              <a:rPr lang="en-US" sz="1200" b="1">
                <a:solidFill>
                  <a:srgbClr val="003E51"/>
                </a:solidFill>
                <a:latin typeface="Segoe UI Semibold"/>
                <a:ea typeface="Arial"/>
                <a:cs typeface="Segoe UI Semibold"/>
              </a:rPr>
              <a:t>(September)</a:t>
            </a:r>
            <a:endParaRPr lang="en-US" sz="1200" b="1">
              <a:solidFill>
                <a:srgbClr val="003E51"/>
              </a:solidFill>
              <a:latin typeface="Segoe UI Semibold"/>
              <a:ea typeface="Arial"/>
              <a:cs typeface="Segoe UI Semibold"/>
              <a:sym typeface="Arial"/>
            </a:endParaRPr>
          </a:p>
        </p:txBody>
      </p:sp>
      <p:sp>
        <p:nvSpPr>
          <p:cNvPr id="10" name="Shape 221">
            <a:extLst>
              <a:ext uri="{FF2B5EF4-FFF2-40B4-BE49-F238E27FC236}">
                <a16:creationId xmlns:a16="http://schemas.microsoft.com/office/drawing/2014/main" id="{DD76C5BB-02EB-91AC-45B8-B3ED40E4EBAD}"/>
              </a:ext>
            </a:extLst>
          </p:cNvPr>
          <p:cNvSpPr txBox="1"/>
          <p:nvPr/>
        </p:nvSpPr>
        <p:spPr>
          <a:xfrm>
            <a:off x="2962542" y="1493710"/>
            <a:ext cx="1896948" cy="742424"/>
          </a:xfrm>
          <a:prstGeom prst="rect">
            <a:avLst/>
          </a:prstGeom>
          <a:solidFill>
            <a:schemeClr val="accent1">
              <a:lumMod val="20000"/>
              <a:lumOff val="80000"/>
            </a:schemeClr>
          </a:solidFill>
          <a:ln>
            <a:solidFill>
              <a:schemeClr val="tx1"/>
            </a:solidFill>
          </a:ln>
        </p:spPr>
        <p:txBody>
          <a:bodyPr wrap="square" lIns="44375" tIns="22175" rIns="44375" bIns="22175" anchor="ctr" anchorCtr="0">
            <a:noAutofit/>
          </a:bodyPr>
          <a:lstStyle/>
          <a:p>
            <a:pPr marL="0" marR="0" lvl="0" indent="-28575"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ARC Review Phase</a:t>
            </a:r>
          </a:p>
          <a:p>
            <a:pPr marL="0" marR="0" lvl="0" indent="-28575"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(12 – 16 weeks)</a:t>
            </a:r>
          </a:p>
        </p:txBody>
      </p:sp>
      <p:sp>
        <p:nvSpPr>
          <p:cNvPr id="11" name="Shape 223">
            <a:extLst>
              <a:ext uri="{FF2B5EF4-FFF2-40B4-BE49-F238E27FC236}">
                <a16:creationId xmlns:a16="http://schemas.microsoft.com/office/drawing/2014/main" id="{F43580C8-9D88-9A2B-7790-C555A556D3CB}"/>
              </a:ext>
            </a:extLst>
          </p:cNvPr>
          <p:cNvSpPr/>
          <p:nvPr/>
        </p:nvSpPr>
        <p:spPr>
          <a:xfrm>
            <a:off x="3253818" y="3347111"/>
            <a:ext cx="1328755" cy="407840"/>
          </a:xfrm>
          <a:prstGeom prst="flowChartAlternateProcess">
            <a:avLst/>
          </a:prstGeom>
          <a:solidFill>
            <a:schemeClr val="accent1">
              <a:lumMod val="20000"/>
              <a:lumOff val="80000"/>
            </a:schemeClr>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44375" tIns="22175" rIns="44375" bIns="22175" anchor="t" anchorCtr="0">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ARC reviews and ranks proposals</a:t>
            </a:r>
          </a:p>
        </p:txBody>
      </p:sp>
      <p:sp>
        <p:nvSpPr>
          <p:cNvPr id="12" name="Shape 224">
            <a:extLst>
              <a:ext uri="{FF2B5EF4-FFF2-40B4-BE49-F238E27FC236}">
                <a16:creationId xmlns:a16="http://schemas.microsoft.com/office/drawing/2014/main" id="{F58552FD-6529-E56F-8C9B-0C18A8E8B9B2}"/>
              </a:ext>
            </a:extLst>
          </p:cNvPr>
          <p:cNvSpPr/>
          <p:nvPr/>
        </p:nvSpPr>
        <p:spPr>
          <a:xfrm>
            <a:off x="5820761" y="2197337"/>
            <a:ext cx="286819" cy="3476895"/>
          </a:xfrm>
          <a:prstGeom prst="downArrow">
            <a:avLst>
              <a:gd name="adj1" fmla="val 50000"/>
              <a:gd name="adj2" fmla="val 50000"/>
            </a:avLst>
          </a:prstGeom>
          <a:solidFill>
            <a:srgbClr val="B2D3E8"/>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5725" algn="ctr" defTabSz="914400"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3" name="Shape 225">
            <a:extLst>
              <a:ext uri="{FF2B5EF4-FFF2-40B4-BE49-F238E27FC236}">
                <a16:creationId xmlns:a16="http://schemas.microsoft.com/office/drawing/2014/main" id="{F829AB7C-E88C-0A82-97BB-FC28373FAAB5}"/>
              </a:ext>
            </a:extLst>
          </p:cNvPr>
          <p:cNvSpPr/>
          <p:nvPr/>
        </p:nvSpPr>
        <p:spPr>
          <a:xfrm>
            <a:off x="5248193" y="3295530"/>
            <a:ext cx="1479768" cy="738608"/>
          </a:xfrm>
          <a:prstGeom prst="flowChartAlternateProcess">
            <a:avLst/>
          </a:prstGeom>
          <a:solidFill>
            <a:srgbClr val="B2D3E8"/>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44375" tIns="22175" rIns="44375" bIns="22175" anchor="t" anchorCtr="0">
            <a:noAutofit/>
          </a:bodyPr>
          <a:lstStyle/>
          <a:p>
            <a:pPr indent="-19050" algn="ctr">
              <a:lnSpc>
                <a:spcPct val="90000"/>
              </a:lnSpc>
              <a:buClr>
                <a:prstClr val="black"/>
              </a:buClr>
              <a:buSzPct val="25000"/>
              <a:defRPr/>
            </a:pPr>
            <a:r>
              <a:rPr kumimoji="0" lang="en-US" sz="1200" b="0" i="0" u="none" strike="noStrike" kern="1200" cap="none" spc="0" normalizeH="0" baseline="0" noProof="0">
                <a:ln>
                  <a:noFill/>
                </a:ln>
                <a:solidFill>
                  <a:srgbClr val="003E51"/>
                </a:solidFill>
                <a:effectLst/>
                <a:uLnTx/>
                <a:uFillTx/>
                <a:latin typeface="Segoe UI Semibold"/>
                <a:ea typeface="Arial"/>
                <a:cs typeface="Segoe UI Semibold"/>
                <a:sym typeface="Arial"/>
              </a:rPr>
              <a:t>Selections announced</a:t>
            </a:r>
            <a:endParaRPr lang="en-US" sz="1200">
              <a:solidFill>
                <a:srgbClr val="003E51"/>
              </a:solidFill>
              <a:latin typeface="Segoe UI Semibold" panose="020B0702040204020203" pitchFamily="34" charset="0"/>
              <a:ea typeface="Arial"/>
              <a:cs typeface="Segoe UI Semibold" panose="020B0702040204020203" pitchFamily="34" charset="0"/>
              <a:sym typeface="Arial"/>
            </a:endParaRPr>
          </a:p>
          <a:p>
            <a:pPr indent="-19050" algn="ctr">
              <a:lnSpc>
                <a:spcPct val="90000"/>
              </a:lnSpc>
              <a:defRPr/>
            </a:pPr>
            <a:r>
              <a:rPr lang="en-US" sz="1200">
                <a:solidFill>
                  <a:srgbClr val="003E51"/>
                </a:solidFill>
                <a:latin typeface="Segoe UI Semibold"/>
                <a:ea typeface="Arial"/>
                <a:cs typeface="Segoe UI Semibold"/>
                <a:sym typeface="Arial"/>
              </a:rPr>
              <a:t>(March 2027)</a:t>
            </a:r>
            <a:endParaRPr lang="en-US" sz="1200" b="0"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endParaRPr>
          </a:p>
        </p:txBody>
      </p:sp>
      <p:sp>
        <p:nvSpPr>
          <p:cNvPr id="14" name="Shape 226">
            <a:extLst>
              <a:ext uri="{FF2B5EF4-FFF2-40B4-BE49-F238E27FC236}">
                <a16:creationId xmlns:a16="http://schemas.microsoft.com/office/drawing/2014/main" id="{AA94EB8D-D663-514E-A099-1F7CB0C65209}"/>
              </a:ext>
            </a:extLst>
          </p:cNvPr>
          <p:cNvSpPr txBox="1"/>
          <p:nvPr/>
        </p:nvSpPr>
        <p:spPr>
          <a:xfrm>
            <a:off x="5253778" y="1497446"/>
            <a:ext cx="1417462" cy="741982"/>
          </a:xfrm>
          <a:prstGeom prst="rect">
            <a:avLst/>
          </a:prstGeom>
          <a:solidFill>
            <a:srgbClr val="B2D3E8"/>
          </a:solidFill>
          <a:ln>
            <a:solidFill>
              <a:schemeClr val="tx1"/>
            </a:solidFill>
          </a:ln>
        </p:spPr>
        <p:txBody>
          <a:bodyPr wrap="square" lIns="44375" tIns="22175" rIns="44375" bIns="22175" anchor="ctr" anchorCtr="0">
            <a:noAutofit/>
          </a:bodyPr>
          <a:lstStyle/>
          <a:p>
            <a:pPr marL="0" marR="0" lvl="0" indent="-28575"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Selection Phase </a:t>
            </a:r>
          </a:p>
          <a:p>
            <a:pPr marL="0" marR="0" lvl="0" indent="-28575"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(6-8 weeks)</a:t>
            </a:r>
          </a:p>
        </p:txBody>
      </p:sp>
      <p:sp>
        <p:nvSpPr>
          <p:cNvPr id="15" name="Shape 229">
            <a:extLst>
              <a:ext uri="{FF2B5EF4-FFF2-40B4-BE49-F238E27FC236}">
                <a16:creationId xmlns:a16="http://schemas.microsoft.com/office/drawing/2014/main" id="{A942A6B7-A526-EE8E-896A-A3A1C493B338}"/>
              </a:ext>
            </a:extLst>
          </p:cNvPr>
          <p:cNvSpPr/>
          <p:nvPr/>
        </p:nvSpPr>
        <p:spPr>
          <a:xfrm>
            <a:off x="1681467" y="2171779"/>
            <a:ext cx="300281" cy="3510351"/>
          </a:xfrm>
          <a:prstGeom prst="downArrow">
            <a:avLst>
              <a:gd name="adj1" fmla="val 50000"/>
              <a:gd name="adj2" fmla="val 50000"/>
            </a:avLst>
          </a:prstGeom>
          <a:solidFill>
            <a:srgbClr val="C6E6E8"/>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5725" algn="ctr" defTabSz="914400"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6" name="Shape 230">
            <a:extLst>
              <a:ext uri="{FF2B5EF4-FFF2-40B4-BE49-F238E27FC236}">
                <a16:creationId xmlns:a16="http://schemas.microsoft.com/office/drawing/2014/main" id="{A7ACE414-F262-182A-3E6F-12C209FDF8BF}"/>
              </a:ext>
            </a:extLst>
          </p:cNvPr>
          <p:cNvSpPr/>
          <p:nvPr/>
        </p:nvSpPr>
        <p:spPr>
          <a:xfrm>
            <a:off x="1132467" y="2435797"/>
            <a:ext cx="1437307" cy="407840"/>
          </a:xfrm>
          <a:prstGeom prst="flowChartAlternateProcess">
            <a:avLst/>
          </a:prstGeom>
          <a:solidFill>
            <a:srgbClr val="C6E6E8"/>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68575" tIns="34275" rIns="68575" bIns="34275" anchor="t" anchorCtr="0">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NOFO Posted</a:t>
            </a:r>
          </a:p>
          <a:p>
            <a:pPr indent="-19050" algn="ctr">
              <a:lnSpc>
                <a:spcPct val="90000"/>
              </a:lnSpc>
              <a:defRPr/>
            </a:pPr>
            <a:r>
              <a:rPr lang="en-US" sz="1200" b="1">
                <a:solidFill>
                  <a:srgbClr val="003E51"/>
                </a:solidFill>
                <a:latin typeface="Segoe UI Semibold"/>
                <a:ea typeface="Arial"/>
                <a:cs typeface="Segoe UI Semibold"/>
              </a:rPr>
              <a:t>(May)</a:t>
            </a:r>
            <a:endParaRPr lang="en-US" sz="1200" b="1">
              <a:solidFill>
                <a:srgbClr val="003E51"/>
              </a:solidFill>
              <a:latin typeface="Segoe UI Semibold" panose="020B0702040204020203" pitchFamily="34" charset="0"/>
              <a:ea typeface="Arial"/>
              <a:cs typeface="Segoe UI Semibold" panose="020B0702040204020203" pitchFamily="34" charset="0"/>
            </a:endParaRPr>
          </a:p>
        </p:txBody>
      </p:sp>
      <p:sp>
        <p:nvSpPr>
          <p:cNvPr id="17" name="Shape 231">
            <a:extLst>
              <a:ext uri="{FF2B5EF4-FFF2-40B4-BE49-F238E27FC236}">
                <a16:creationId xmlns:a16="http://schemas.microsoft.com/office/drawing/2014/main" id="{6389B1DE-57CD-8E47-7C30-04327C49E568}"/>
              </a:ext>
            </a:extLst>
          </p:cNvPr>
          <p:cNvSpPr/>
          <p:nvPr/>
        </p:nvSpPr>
        <p:spPr>
          <a:xfrm>
            <a:off x="1197326" y="3306720"/>
            <a:ext cx="1250594" cy="518610"/>
          </a:xfrm>
          <a:prstGeom prst="flowChartAlternateProcess">
            <a:avLst/>
          </a:prstGeom>
          <a:solidFill>
            <a:srgbClr val="C6E6E8"/>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68575" tIns="34275" rIns="68575" bIns="34275" anchor="t" anchorCtr="0">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1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NOFO </a:t>
            </a:r>
            <a:r>
              <a:rPr lang="en-US" sz="1100" b="1">
                <a:solidFill>
                  <a:srgbClr val="003E51"/>
                </a:solidFill>
                <a:latin typeface="Segoe UI Semibold" panose="020B0702040204020203" pitchFamily="34" charset="0"/>
                <a:ea typeface="Arial"/>
                <a:cs typeface="Segoe UI Semibold" panose="020B0702040204020203" pitchFamily="34" charset="0"/>
                <a:sym typeface="Arial"/>
              </a:rPr>
              <a:t>o</a:t>
            </a:r>
            <a:r>
              <a:rPr kumimoji="0" lang="en-US" sz="11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pen for approximately </a:t>
            </a:r>
            <a:r>
              <a:rPr lang="en-US" sz="1100" b="1">
                <a:solidFill>
                  <a:srgbClr val="003E51"/>
                </a:solidFill>
                <a:latin typeface="Segoe UI Semibold" panose="020B0702040204020203" pitchFamily="34" charset="0"/>
                <a:ea typeface="Arial"/>
                <a:cs typeface="Segoe UI Semibold" panose="020B0702040204020203" pitchFamily="34" charset="0"/>
                <a:sym typeface="Arial"/>
              </a:rPr>
              <a:t>&gt;</a:t>
            </a:r>
            <a:r>
              <a:rPr kumimoji="0" lang="en-US" sz="11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90 Days</a:t>
            </a:r>
          </a:p>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endParaRPr kumimoji="0" lang="en-US" sz="11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endParaRPr>
          </a:p>
        </p:txBody>
      </p:sp>
      <p:sp>
        <p:nvSpPr>
          <p:cNvPr id="18" name="Shape 232">
            <a:extLst>
              <a:ext uri="{FF2B5EF4-FFF2-40B4-BE49-F238E27FC236}">
                <a16:creationId xmlns:a16="http://schemas.microsoft.com/office/drawing/2014/main" id="{84796737-9932-37F1-38C4-6B7274F64447}"/>
              </a:ext>
            </a:extLst>
          </p:cNvPr>
          <p:cNvSpPr/>
          <p:nvPr/>
        </p:nvSpPr>
        <p:spPr>
          <a:xfrm>
            <a:off x="7792122" y="2205824"/>
            <a:ext cx="289571" cy="3447241"/>
          </a:xfrm>
          <a:prstGeom prst="downArrow">
            <a:avLst>
              <a:gd name="adj1" fmla="val 50000"/>
              <a:gd name="adj2" fmla="val 50000"/>
            </a:avLst>
          </a:prstGeom>
          <a:solidFill>
            <a:srgbClr val="D3D3F1"/>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5725" algn="ctr" defTabSz="914400"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19" name="Shape 233">
            <a:extLst>
              <a:ext uri="{FF2B5EF4-FFF2-40B4-BE49-F238E27FC236}">
                <a16:creationId xmlns:a16="http://schemas.microsoft.com/office/drawing/2014/main" id="{EEAA2D65-CCD7-ABF8-7927-D8E7EA6FAFE2}"/>
              </a:ext>
            </a:extLst>
          </p:cNvPr>
          <p:cNvSpPr/>
          <p:nvPr/>
        </p:nvSpPr>
        <p:spPr>
          <a:xfrm>
            <a:off x="7161903" y="3920138"/>
            <a:ext cx="1665134" cy="409815"/>
          </a:xfrm>
          <a:prstGeom prst="flowChartAlternateProcess">
            <a:avLst/>
          </a:prstGeom>
          <a:solidFill>
            <a:srgbClr val="D3D3F1"/>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44375" tIns="22175" rIns="44375" bIns="22175" anchor="t" anchorCtr="0">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Reclamation awards funding</a:t>
            </a:r>
          </a:p>
        </p:txBody>
      </p:sp>
      <p:sp>
        <p:nvSpPr>
          <p:cNvPr id="20" name="Shape 234">
            <a:extLst>
              <a:ext uri="{FF2B5EF4-FFF2-40B4-BE49-F238E27FC236}">
                <a16:creationId xmlns:a16="http://schemas.microsoft.com/office/drawing/2014/main" id="{2A389DE0-A29C-68BC-02DB-0CDC6794680F}"/>
              </a:ext>
            </a:extLst>
          </p:cNvPr>
          <p:cNvSpPr txBox="1"/>
          <p:nvPr/>
        </p:nvSpPr>
        <p:spPr>
          <a:xfrm>
            <a:off x="7126822" y="1493710"/>
            <a:ext cx="1700525" cy="764806"/>
          </a:xfrm>
          <a:prstGeom prst="rect">
            <a:avLst/>
          </a:prstGeom>
          <a:solidFill>
            <a:srgbClr val="D3D3F1"/>
          </a:solidFill>
          <a:ln>
            <a:solidFill>
              <a:schemeClr val="tx1"/>
            </a:solidFill>
          </a:ln>
        </p:spPr>
        <p:txBody>
          <a:bodyPr wrap="square" lIns="44375" tIns="22175" rIns="44375" bIns="22175" anchor="ctr" anchorCtr="0">
            <a:noAutofit/>
          </a:bodyPr>
          <a:lstStyle/>
          <a:p>
            <a:pPr marL="0" marR="0" lvl="0" indent="-28575"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Pre-Award Phase </a:t>
            </a:r>
          </a:p>
          <a:p>
            <a:pPr marL="0" marR="0" lvl="0" indent="-28575"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(3-6 months)</a:t>
            </a:r>
          </a:p>
        </p:txBody>
      </p:sp>
      <p:sp>
        <p:nvSpPr>
          <p:cNvPr id="21" name="Shape 235">
            <a:extLst>
              <a:ext uri="{FF2B5EF4-FFF2-40B4-BE49-F238E27FC236}">
                <a16:creationId xmlns:a16="http://schemas.microsoft.com/office/drawing/2014/main" id="{CC2FB9CD-6632-7778-DA8E-9C0FD30D4C33}"/>
              </a:ext>
            </a:extLst>
          </p:cNvPr>
          <p:cNvSpPr/>
          <p:nvPr/>
        </p:nvSpPr>
        <p:spPr>
          <a:xfrm>
            <a:off x="7126513" y="2453084"/>
            <a:ext cx="1700524" cy="1130079"/>
          </a:xfrm>
          <a:prstGeom prst="flowChartAlternateProcess">
            <a:avLst/>
          </a:prstGeom>
          <a:solidFill>
            <a:srgbClr val="D3D3F1"/>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44375" tIns="22175" rIns="44375" bIns="22175" anchor="t" anchorCtr="0">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Recipient provides detailed budget info, business practices, final scope of work </a:t>
            </a:r>
          </a:p>
          <a:p>
            <a:pPr indent="-19050" algn="ctr">
              <a:lnSpc>
                <a:spcPct val="90000"/>
              </a:lnSpc>
              <a:defRPr/>
            </a:pPr>
            <a:r>
              <a:rPr lang="en-US" sz="1200" b="1">
                <a:solidFill>
                  <a:srgbClr val="003E51"/>
                </a:solidFill>
                <a:latin typeface="Segoe UI Semibold"/>
                <a:cs typeface="Segoe UI Semibold"/>
                <a:sym typeface="Arial"/>
              </a:rPr>
              <a:t>(March 2027-August 2027)</a:t>
            </a:r>
            <a:endParaRPr lang="en-US"/>
          </a:p>
        </p:txBody>
      </p:sp>
      <p:sp>
        <p:nvSpPr>
          <p:cNvPr id="22" name="Shape 236">
            <a:extLst>
              <a:ext uri="{FF2B5EF4-FFF2-40B4-BE49-F238E27FC236}">
                <a16:creationId xmlns:a16="http://schemas.microsoft.com/office/drawing/2014/main" id="{A3A5EF9F-0622-D474-BD54-F7C3BDFA21AE}"/>
              </a:ext>
            </a:extLst>
          </p:cNvPr>
          <p:cNvSpPr/>
          <p:nvPr/>
        </p:nvSpPr>
        <p:spPr>
          <a:xfrm>
            <a:off x="9970141" y="2240121"/>
            <a:ext cx="296617" cy="3448693"/>
          </a:xfrm>
          <a:prstGeom prst="downArrow">
            <a:avLst>
              <a:gd name="adj1" fmla="val 50000"/>
              <a:gd name="adj2" fmla="val 50000"/>
            </a:avLst>
          </a:prstGeom>
          <a:solidFill>
            <a:srgbClr val="EAEAEA"/>
          </a:solidFill>
          <a:ln w="25400" cap="flat" cmpd="sng">
            <a:solidFill>
              <a:schemeClr val="dk1"/>
            </a:solidFill>
            <a:prstDash val="solid"/>
            <a:round/>
            <a:headEnd type="none" w="med" len="med"/>
            <a:tailEnd type="none" w="med" len="med"/>
          </a:ln>
        </p:spPr>
        <p:txBody>
          <a:bodyPr wrap="square" lIns="91425" tIns="45700" rIns="91425" bIns="45700" anchor="ctr" anchorCtr="0">
            <a:noAutofit/>
          </a:bodyPr>
          <a:lstStyle/>
          <a:p>
            <a:pPr marL="0" marR="0" lvl="0" indent="-85725" algn="ctr" defTabSz="914400" rtl="0" eaLnBrk="1" fontAlgn="auto" latinLnBrk="0" hangingPunct="1">
              <a:lnSpc>
                <a:spcPct val="100000"/>
              </a:lnSpc>
              <a:spcBef>
                <a:spcPts val="0"/>
              </a:spcBef>
              <a:spcAft>
                <a:spcPts val="0"/>
              </a:spcAft>
              <a:buClr>
                <a:srgbClr val="000000"/>
              </a:buClr>
              <a:buSzTx/>
              <a:buFontTx/>
              <a:buNone/>
              <a:tabLst/>
              <a:defRPr/>
            </a:pPr>
            <a:endParaRPr kumimoji="0" sz="135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23" name="Shape 237">
            <a:extLst>
              <a:ext uri="{FF2B5EF4-FFF2-40B4-BE49-F238E27FC236}">
                <a16:creationId xmlns:a16="http://schemas.microsoft.com/office/drawing/2014/main" id="{4F4A69AD-E349-94DA-08DF-FE6A2B87FA12}"/>
              </a:ext>
            </a:extLst>
          </p:cNvPr>
          <p:cNvSpPr/>
          <p:nvPr/>
        </p:nvSpPr>
        <p:spPr>
          <a:xfrm>
            <a:off x="9369750" y="3919730"/>
            <a:ext cx="1562428" cy="661235"/>
          </a:xfrm>
          <a:prstGeom prst="flowChartAlternateProcess">
            <a:avLst/>
          </a:prstGeom>
          <a:solidFill>
            <a:srgbClr val="EAEAEA"/>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68575" tIns="34275" rIns="68575" bIns="34275" anchor="t" anchorCtr="0">
            <a:noAutofit/>
          </a:bodyPr>
          <a:lstStyle/>
          <a:p>
            <a:pPr marL="0" marR="0" lvl="0" indent="-19050" algn="ctr" defTabSz="914400" rtl="0" eaLnBrk="1" fontAlgn="auto" latinLnBrk="0" hangingPunct="1">
              <a:lnSpc>
                <a:spcPct val="10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Entity submits </a:t>
            </a:r>
            <a:r>
              <a:rPr lang="en-US" sz="1200" b="1">
                <a:solidFill>
                  <a:srgbClr val="003E51"/>
                </a:solidFill>
                <a:latin typeface="Segoe UI Semibold" panose="020B0702040204020203" pitchFamily="34" charset="0"/>
                <a:ea typeface="Arial"/>
                <a:cs typeface="Segoe UI Semibold" panose="020B0702040204020203" pitchFamily="34" charset="0"/>
                <a:sym typeface="Arial"/>
              </a:rPr>
              <a:t>f</a:t>
            </a: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inal report to Reclamation</a:t>
            </a:r>
          </a:p>
        </p:txBody>
      </p:sp>
      <p:sp>
        <p:nvSpPr>
          <p:cNvPr id="24" name="Shape 238">
            <a:extLst>
              <a:ext uri="{FF2B5EF4-FFF2-40B4-BE49-F238E27FC236}">
                <a16:creationId xmlns:a16="http://schemas.microsoft.com/office/drawing/2014/main" id="{8D8F9D81-1A66-6791-AC74-A458C80F0F6F}"/>
              </a:ext>
            </a:extLst>
          </p:cNvPr>
          <p:cNvSpPr txBox="1"/>
          <p:nvPr/>
        </p:nvSpPr>
        <p:spPr>
          <a:xfrm>
            <a:off x="9296298" y="1493710"/>
            <a:ext cx="1635882" cy="784084"/>
          </a:xfrm>
          <a:prstGeom prst="rect">
            <a:avLst/>
          </a:prstGeom>
          <a:solidFill>
            <a:srgbClr val="EAEAEA"/>
          </a:solidFill>
          <a:ln>
            <a:solidFill>
              <a:schemeClr val="tx1"/>
            </a:solidFill>
          </a:ln>
        </p:spPr>
        <p:txBody>
          <a:bodyPr wrap="square" lIns="44375" tIns="22175" rIns="44375" bIns="22175" anchor="ctr" anchorCtr="0">
            <a:noAutofit/>
          </a:bodyPr>
          <a:lstStyle/>
          <a:p>
            <a:pPr marL="0" marR="0" lvl="0" indent="-2667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ln>
                  <a:noFill/>
                </a:ln>
                <a:solidFill>
                  <a:srgbClr val="003E51"/>
                </a:solidFill>
                <a:effectLst/>
                <a:uLnTx/>
                <a:uFillTx/>
                <a:latin typeface="Segoe UI Semibold"/>
                <a:ea typeface="Arial"/>
                <a:cs typeface="Segoe UI Semibold"/>
                <a:sym typeface="Arial"/>
              </a:rPr>
              <a:t>Project Implementation (</a:t>
            </a:r>
            <a:r>
              <a:rPr lang="en-US" sz="1600" b="1">
                <a:solidFill>
                  <a:srgbClr val="003E51"/>
                </a:solidFill>
                <a:latin typeface="Segoe UI Semibold"/>
                <a:ea typeface="Arial"/>
                <a:cs typeface="Segoe UI Semibold"/>
                <a:sym typeface="Arial"/>
              </a:rPr>
              <a:t>3</a:t>
            </a:r>
            <a:r>
              <a:rPr kumimoji="0" lang="en-US" sz="1600" b="1" i="0" u="none" strike="noStrike" kern="1200" cap="none" spc="0" normalizeH="0" baseline="0" noProof="0">
                <a:ln>
                  <a:noFill/>
                </a:ln>
                <a:solidFill>
                  <a:srgbClr val="003E51"/>
                </a:solidFill>
                <a:effectLst/>
                <a:uLnTx/>
                <a:uFillTx/>
                <a:latin typeface="Segoe UI Semibold"/>
                <a:ea typeface="Arial"/>
                <a:cs typeface="Segoe UI Semibold"/>
                <a:sym typeface="Arial"/>
              </a:rPr>
              <a:t> </a:t>
            </a:r>
            <a:r>
              <a:rPr lang="en-US" sz="1600" b="1">
                <a:solidFill>
                  <a:srgbClr val="003E51"/>
                </a:solidFill>
                <a:latin typeface="Segoe UI Semibold"/>
                <a:ea typeface="Arial"/>
                <a:cs typeface="Segoe UI Semibold"/>
                <a:sym typeface="Arial"/>
              </a:rPr>
              <a:t>y</a:t>
            </a:r>
            <a:r>
              <a:rPr kumimoji="0" lang="en-US" sz="1600" b="1" i="0" u="none" strike="noStrike" kern="1200" cap="none" spc="0" normalizeH="0" baseline="0" noProof="0">
                <a:ln>
                  <a:noFill/>
                </a:ln>
                <a:solidFill>
                  <a:srgbClr val="003E51"/>
                </a:solidFill>
                <a:effectLst/>
                <a:uLnTx/>
                <a:uFillTx/>
                <a:latin typeface="Segoe UI Semibold"/>
                <a:ea typeface="Arial"/>
                <a:cs typeface="Segoe UI Semibold"/>
                <a:sym typeface="Arial"/>
              </a:rPr>
              <a:t>ears)</a:t>
            </a:r>
            <a:endParaRPr lang="en-US">
              <a:latin typeface="Segoe UI Semibold"/>
              <a:cs typeface="Segoe UI Semibold"/>
            </a:endParaRPr>
          </a:p>
        </p:txBody>
      </p:sp>
      <p:sp>
        <p:nvSpPr>
          <p:cNvPr id="25" name="Shape 240">
            <a:extLst>
              <a:ext uri="{FF2B5EF4-FFF2-40B4-BE49-F238E27FC236}">
                <a16:creationId xmlns:a16="http://schemas.microsoft.com/office/drawing/2014/main" id="{6B9D51E9-B429-CB0C-4BD7-52AD01E169BE}"/>
              </a:ext>
            </a:extLst>
          </p:cNvPr>
          <p:cNvSpPr/>
          <p:nvPr/>
        </p:nvSpPr>
        <p:spPr>
          <a:xfrm>
            <a:off x="9359264" y="2465937"/>
            <a:ext cx="1454700" cy="829592"/>
          </a:xfrm>
          <a:prstGeom prst="flowChartAlternateProcess">
            <a:avLst/>
          </a:prstGeom>
          <a:solidFill>
            <a:srgbClr val="EAEAEA"/>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68575" tIns="34275" rIns="68575" bIns="34275" anchor="t" anchorCtr="0">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Recipient submits annual performance and financial reports</a:t>
            </a:r>
          </a:p>
        </p:txBody>
      </p:sp>
      <p:sp>
        <p:nvSpPr>
          <p:cNvPr id="26" name="Shape 222">
            <a:extLst>
              <a:ext uri="{FF2B5EF4-FFF2-40B4-BE49-F238E27FC236}">
                <a16:creationId xmlns:a16="http://schemas.microsoft.com/office/drawing/2014/main" id="{440748BE-409F-0021-B983-2576FF97B18F}"/>
              </a:ext>
            </a:extLst>
          </p:cNvPr>
          <p:cNvSpPr/>
          <p:nvPr/>
        </p:nvSpPr>
        <p:spPr>
          <a:xfrm>
            <a:off x="5309790" y="2454585"/>
            <a:ext cx="1328755" cy="404547"/>
          </a:xfrm>
          <a:prstGeom prst="flowChartAlternateProcess">
            <a:avLst/>
          </a:prstGeom>
          <a:solidFill>
            <a:schemeClr val="accent1">
              <a:lumMod val="40000"/>
              <a:lumOff val="60000"/>
            </a:schemeClr>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square" lIns="44375" tIns="22175" rIns="44375" bIns="22175" anchor="t" anchorCtr="0">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Management Review</a:t>
            </a:r>
          </a:p>
        </p:txBody>
      </p:sp>
      <p:sp>
        <p:nvSpPr>
          <p:cNvPr id="27" name="Shape 239">
            <a:extLst>
              <a:ext uri="{FF2B5EF4-FFF2-40B4-BE49-F238E27FC236}">
                <a16:creationId xmlns:a16="http://schemas.microsoft.com/office/drawing/2014/main" id="{7B11BE1F-3F05-AADE-9537-EA22C5DA67E3}"/>
              </a:ext>
            </a:extLst>
          </p:cNvPr>
          <p:cNvSpPr>
            <a:spLocks/>
          </p:cNvSpPr>
          <p:nvPr/>
        </p:nvSpPr>
        <p:spPr>
          <a:xfrm>
            <a:off x="7074710" y="4898965"/>
            <a:ext cx="3776563" cy="259193"/>
          </a:xfrm>
          <a:prstGeom prst="flowChartAlternateProcess">
            <a:avLst/>
          </a:prstGeom>
          <a:solidFill>
            <a:schemeClr val="accent6">
              <a:lumMod val="20000"/>
              <a:lumOff val="80000"/>
            </a:schemeClr>
          </a:solidFill>
          <a:ln w="9525" cap="flat" cmpd="sng">
            <a:solidFill>
              <a:schemeClr val="dk1"/>
            </a:solidFill>
            <a:prstDash val="solid"/>
            <a:round/>
            <a:headEnd type="none" w="med" len="med"/>
            <a:tailEnd type="none" w="med" len="med"/>
          </a:ln>
          <a:effectLst>
            <a:outerShdw blurRad="50800" dist="38100" algn="l" rotWithShape="0">
              <a:srgbClr val="000000">
                <a:alpha val="40000"/>
              </a:srgbClr>
            </a:outerShdw>
          </a:effectLst>
        </p:spPr>
        <p:txBody>
          <a:bodyPr wrap="none" lIns="0" tIns="0" rIns="0" bIns="0" anchor="t" anchorCtr="1">
            <a:noAutofit/>
          </a:bodyPr>
          <a:lstStyle/>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endParaRPr kumimoji="0" lang="en-US" sz="3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endParaRPr>
          </a:p>
          <a:p>
            <a:pPr marL="0" marR="0" lvl="0" indent="-19050"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rPr>
              <a:t>Environmental Compliance (3-12+ months)</a:t>
            </a:r>
          </a:p>
          <a:p>
            <a:pPr marL="0" marR="0" lvl="0" indent="-76200" algn="ctr" defTabSz="914400" rtl="0" eaLnBrk="1" fontAlgn="auto" latinLnBrk="0" hangingPunct="1">
              <a:lnSpc>
                <a:spcPct val="90000"/>
              </a:lnSpc>
              <a:spcBef>
                <a:spcPts val="1000"/>
              </a:spcBef>
              <a:spcAft>
                <a:spcPts val="0"/>
              </a:spcAft>
              <a:buClr>
                <a:prstClr val="black"/>
              </a:buClr>
              <a:buSzTx/>
              <a:buFontTx/>
              <a:buNone/>
              <a:tabLst/>
              <a:defRPr/>
            </a:pPr>
            <a:endParaRPr kumimoji="0" sz="1200" b="1" i="0" u="none" strike="noStrike" kern="1200" cap="none" spc="0" normalizeH="0" baseline="0" noProof="0">
              <a:ln>
                <a:noFill/>
              </a:ln>
              <a:solidFill>
                <a:srgbClr val="003E51"/>
              </a:solidFill>
              <a:effectLst/>
              <a:uLnTx/>
              <a:uFillTx/>
              <a:latin typeface="Segoe UI Semibold" panose="020B0702040204020203" pitchFamily="34" charset="0"/>
              <a:ea typeface="Arial"/>
              <a:cs typeface="Segoe UI Semibold" panose="020B0702040204020203" pitchFamily="34" charset="0"/>
              <a:sym typeface="Arial"/>
            </a:endParaRPr>
          </a:p>
        </p:txBody>
      </p:sp>
      <p:sp>
        <p:nvSpPr>
          <p:cNvPr id="28" name="Shape 228">
            <a:extLst>
              <a:ext uri="{FF2B5EF4-FFF2-40B4-BE49-F238E27FC236}">
                <a16:creationId xmlns:a16="http://schemas.microsoft.com/office/drawing/2014/main" id="{587B5B24-7771-9EE7-E848-56D8F4F9EFF5}"/>
              </a:ext>
            </a:extLst>
          </p:cNvPr>
          <p:cNvSpPr txBox="1"/>
          <p:nvPr/>
        </p:nvSpPr>
        <p:spPr>
          <a:xfrm>
            <a:off x="1115050" y="1493710"/>
            <a:ext cx="1528410" cy="764806"/>
          </a:xfrm>
          <a:prstGeom prst="rect">
            <a:avLst/>
          </a:prstGeom>
          <a:solidFill>
            <a:srgbClr val="C6E6E8"/>
          </a:solidFill>
          <a:ln>
            <a:solidFill>
              <a:schemeClr val="tx1"/>
            </a:solidFill>
          </a:ln>
        </p:spPr>
        <p:txBody>
          <a:bodyPr wrap="square" lIns="44375" tIns="22175" rIns="44375" bIns="22175" anchor="ctr" anchorCtr="0">
            <a:noAutofit/>
          </a:bodyPr>
          <a:lstStyle/>
          <a:p>
            <a:pPr marL="0" marR="0" lvl="0" indent="-28575"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solidFill>
                  <a:srgbClr val="003E51"/>
                </a:solidFill>
                <a:effectLst/>
                <a:uLnTx/>
                <a:uFillTx/>
                <a:latin typeface="Segoe UI Semibold" panose="020B0702040204020203" pitchFamily="34" charset="0"/>
                <a:ea typeface="Arial"/>
                <a:cs typeface="Segoe UI Semibold" panose="020B0702040204020203" pitchFamily="34" charset="0"/>
                <a:sym typeface="Arial"/>
              </a:rPr>
              <a:t>NOFO Posting Phase </a:t>
            </a:r>
          </a:p>
          <a:p>
            <a:pPr marL="0" marR="0" lvl="0" indent="-28575" algn="ctr" defTabSz="914400" rtl="0" eaLnBrk="1" fontAlgn="auto" latinLnBrk="0" hangingPunct="1">
              <a:lnSpc>
                <a:spcPct val="90000"/>
              </a:lnSpc>
              <a:spcBef>
                <a:spcPts val="0"/>
              </a:spcBef>
              <a:spcAft>
                <a:spcPts val="0"/>
              </a:spcAft>
              <a:buClr>
                <a:prstClr val="black"/>
              </a:buClr>
              <a:buSzPct val="25000"/>
              <a:buFontTx/>
              <a:buNone/>
              <a:tabLst/>
              <a:defRPr/>
            </a:pPr>
            <a:r>
              <a:rPr kumimoji="0" lang="en-US" sz="1600" b="1" i="0" u="none" strike="noStrike" kern="1200" cap="none" spc="0" normalizeH="0" baseline="0" noProof="0">
                <a:solidFill>
                  <a:srgbClr val="003E51"/>
                </a:solidFill>
                <a:effectLst/>
                <a:uLnTx/>
                <a:uFillTx/>
                <a:latin typeface="Segoe UI Semibold" panose="020B0702040204020203" pitchFamily="34" charset="0"/>
                <a:ea typeface="Arial"/>
                <a:cs typeface="Segoe UI Semibold" panose="020B0702040204020203" pitchFamily="34" charset="0"/>
                <a:sym typeface="Arial"/>
              </a:rPr>
              <a:t>(18 weeks)</a:t>
            </a:r>
          </a:p>
        </p:txBody>
      </p:sp>
      <p:sp>
        <p:nvSpPr>
          <p:cNvPr id="29" name="Arrow: Right 28">
            <a:extLst>
              <a:ext uri="{FF2B5EF4-FFF2-40B4-BE49-F238E27FC236}">
                <a16:creationId xmlns:a16="http://schemas.microsoft.com/office/drawing/2014/main" id="{B1848C34-38F1-A345-1CD9-ECFE36308B71}"/>
              </a:ext>
            </a:extLst>
          </p:cNvPr>
          <p:cNvSpPr/>
          <p:nvPr/>
        </p:nvSpPr>
        <p:spPr>
          <a:xfrm>
            <a:off x="2962542" y="5896767"/>
            <a:ext cx="5864495" cy="565606"/>
          </a:xfrm>
          <a:prstGeom prst="rightArrow">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Segoe UI Semibold" panose="020B0702040204020203" pitchFamily="34" charset="0"/>
                <a:ea typeface="+mn-ea"/>
                <a:cs typeface="Segoe UI Semibold" panose="020B0702040204020203" pitchFamily="34" charset="0"/>
              </a:rPr>
              <a:t>From NOFO Closing to Award of Funding = ~10 months</a:t>
            </a:r>
          </a:p>
        </p:txBody>
      </p:sp>
    </p:spTree>
    <p:extLst>
      <p:ext uri="{BB962C8B-B14F-4D97-AF65-F5344CB8AC3E}">
        <p14:creationId xmlns:p14="http://schemas.microsoft.com/office/powerpoint/2010/main" val="41399547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7E4F-52E4-4CA3-93CF-B7E9DEBFD40A}"/>
              </a:ext>
            </a:extLst>
          </p:cNvPr>
          <p:cNvSpPr>
            <a:spLocks noGrp="1"/>
          </p:cNvSpPr>
          <p:nvPr>
            <p:ph type="title"/>
          </p:nvPr>
        </p:nvSpPr>
        <p:spPr>
          <a:xfrm>
            <a:off x="228600" y="0"/>
            <a:ext cx="11704320" cy="1325563"/>
          </a:xfrm>
        </p:spPr>
        <p:txBody>
          <a:bodyPr/>
          <a:lstStyle/>
          <a:p>
            <a:r>
              <a:rPr lang="en-US" sz="3600">
                <a:sym typeface="Arial"/>
              </a:rPr>
              <a:t>Application Tips: </a:t>
            </a:r>
            <a:r>
              <a:rPr lang="en-US" sz="3600" b="0" i="1">
                <a:latin typeface="Segoe UI" panose="020B0502040204020203" pitchFamily="34" charset="0"/>
                <a:cs typeface="Segoe UI" panose="020B0502040204020203" pitchFamily="34" charset="0"/>
                <a:sym typeface="Arial"/>
              </a:rPr>
              <a:t>General Considerations</a:t>
            </a:r>
            <a:endParaRPr lang="en-US" sz="3600" b="0" i="1">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8F5B7F64-93F4-4EAC-B0C5-D5D5507AA18A}"/>
              </a:ext>
            </a:extLst>
          </p:cNvPr>
          <p:cNvSpPr>
            <a:spLocks noGrp="1"/>
          </p:cNvSpPr>
          <p:nvPr>
            <p:ph type="body" sz="quarter" idx="13"/>
          </p:nvPr>
        </p:nvSpPr>
        <p:spPr>
          <a:xfrm>
            <a:off x="228599" y="1314528"/>
            <a:ext cx="11432569" cy="5838093"/>
          </a:xfrm>
          <a:ln>
            <a:noFill/>
          </a:ln>
        </p:spPr>
        <p:txBody>
          <a:bodyPr vert="horz" lIns="91440" tIns="45720" rIns="91440" bIns="45720" rtlCol="0" anchor="t">
            <a:noAutofit/>
          </a:bodyPr>
          <a:lstStyle/>
          <a:p>
            <a:pPr>
              <a:lnSpc>
                <a:spcPct val="100000"/>
              </a:lnSpc>
              <a:spcBef>
                <a:spcPts val="1200"/>
              </a:spcBef>
              <a:spcAft>
                <a:spcPts val="600"/>
              </a:spcAft>
            </a:pPr>
            <a:r>
              <a:rPr lang="en-US" sz="2400" b="0">
                <a:latin typeface="Segoe UI"/>
                <a:cs typeface="Segoe UI"/>
              </a:rPr>
              <a:t>The most successful projects are those </a:t>
            </a:r>
            <a:r>
              <a:rPr lang="en-US" sz="2400" b="0" i="1">
                <a:solidFill>
                  <a:srgbClr val="CB9F5B"/>
                </a:solidFill>
                <a:latin typeface="Segoe UI"/>
                <a:cs typeface="Segoe UI"/>
              </a:rPr>
              <a:t>that fit well with the</a:t>
            </a:r>
            <a:r>
              <a:rPr lang="en-US" sz="2400" b="0">
                <a:solidFill>
                  <a:srgbClr val="CB9F5B"/>
                </a:solidFill>
                <a:latin typeface="Segoe UI"/>
                <a:cs typeface="Segoe UI"/>
              </a:rPr>
              <a:t> </a:t>
            </a:r>
            <a:r>
              <a:rPr lang="en-US" sz="2400" b="0">
                <a:latin typeface="Segoe UI"/>
                <a:cs typeface="Segoe UI"/>
              </a:rPr>
              <a:t>Notice of Funding Opportunity (NOFO) and objectives of the program</a:t>
            </a:r>
            <a:endParaRPr lang="en-US" sz="2400" b="0">
              <a:latin typeface="Segoe UI" panose="020B0502040204020203" pitchFamily="34" charset="0"/>
              <a:cs typeface="Segoe UI" panose="020B0502040204020203" pitchFamily="34" charset="0"/>
            </a:endParaRPr>
          </a:p>
          <a:p>
            <a:pPr>
              <a:lnSpc>
                <a:spcPct val="100000"/>
              </a:lnSpc>
              <a:spcBef>
                <a:spcPts val="1200"/>
              </a:spcBef>
              <a:spcAft>
                <a:spcPts val="600"/>
              </a:spcAft>
            </a:pPr>
            <a:r>
              <a:rPr lang="en-US" sz="2400" b="0">
                <a:latin typeface="Segoe UI"/>
                <a:cs typeface="Segoe UI"/>
              </a:rPr>
              <a:t>Review the objective, eligible project types, and evaluation criteria </a:t>
            </a:r>
            <a:r>
              <a:rPr lang="en-US" sz="2400" b="0" i="1">
                <a:solidFill>
                  <a:srgbClr val="CB9F5B"/>
                </a:solidFill>
                <a:latin typeface="Segoe UI"/>
                <a:cs typeface="Segoe UI"/>
              </a:rPr>
              <a:t>to ensure your project fits</a:t>
            </a:r>
          </a:p>
          <a:p>
            <a:pPr marL="228600" lvl="1">
              <a:spcBef>
                <a:spcPts val="600"/>
              </a:spcBef>
              <a:spcAft>
                <a:spcPts val="600"/>
              </a:spcAft>
            </a:pPr>
            <a:r>
              <a:rPr lang="en-US" b="0">
                <a:latin typeface="Segoe UI"/>
                <a:cs typeface="Segoe UI"/>
              </a:rPr>
              <a:t>Look at past successful applications on the WaterSMART website </a:t>
            </a:r>
          </a:p>
          <a:p>
            <a:pPr marL="228600" lvl="1">
              <a:spcBef>
                <a:spcPts val="600"/>
              </a:spcBef>
              <a:spcAft>
                <a:spcPts val="600"/>
              </a:spcAft>
            </a:pPr>
            <a:r>
              <a:rPr lang="en-US" b="0">
                <a:latin typeface="Segoe UI"/>
                <a:cs typeface="Segoe UI"/>
              </a:rPr>
              <a:t>If you have questions, book an Inquiry with program staff</a:t>
            </a:r>
          </a:p>
          <a:p>
            <a:pPr>
              <a:lnSpc>
                <a:spcPct val="100000"/>
              </a:lnSpc>
              <a:spcBef>
                <a:spcPts val="1200"/>
              </a:spcBef>
              <a:spcAft>
                <a:spcPts val="1200"/>
              </a:spcAft>
            </a:pPr>
            <a:endParaRPr lang="en-US" sz="2400"/>
          </a:p>
        </p:txBody>
      </p:sp>
      <p:sp>
        <p:nvSpPr>
          <p:cNvPr id="6" name="Text Placeholder 5">
            <a:extLst>
              <a:ext uri="{FF2B5EF4-FFF2-40B4-BE49-F238E27FC236}">
                <a16:creationId xmlns:a16="http://schemas.microsoft.com/office/drawing/2014/main" id="{835271BF-DF25-4E58-A5F0-3C92E7EB8286}"/>
              </a:ext>
            </a:extLst>
          </p:cNvPr>
          <p:cNvSpPr>
            <a:spLocks noGrp="1"/>
          </p:cNvSpPr>
          <p:nvPr>
            <p:ph type="body" sz="quarter" idx="14"/>
          </p:nvPr>
        </p:nvSpPr>
        <p:spPr/>
        <p:txBody>
          <a:bodyPr/>
          <a:lstStyle/>
          <a:p>
            <a:endParaRPr lang="en-US"/>
          </a:p>
        </p:txBody>
      </p:sp>
      <p:cxnSp>
        <p:nvCxnSpPr>
          <p:cNvPr id="21" name="Connector: Elbow 20">
            <a:extLst>
              <a:ext uri="{FF2B5EF4-FFF2-40B4-BE49-F238E27FC236}">
                <a16:creationId xmlns:a16="http://schemas.microsoft.com/office/drawing/2014/main" id="{F7D1FD7B-4CC3-E1F7-D2B8-EACE57699CAD}"/>
              </a:ext>
            </a:extLst>
          </p:cNvPr>
          <p:cNvCxnSpPr>
            <a:cxnSpLocks/>
          </p:cNvCxnSpPr>
          <p:nvPr/>
        </p:nvCxnSpPr>
        <p:spPr>
          <a:xfrm rot="16200000" flipH="1">
            <a:off x="1933829" y="4164036"/>
            <a:ext cx="1269423" cy="1222320"/>
          </a:xfrm>
          <a:prstGeom prst="bentConnector2">
            <a:avLst/>
          </a:prstGeom>
          <a:ln w="28575">
            <a:solidFill>
              <a:srgbClr val="CB9F5B"/>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0A6789E3-5046-6621-715F-70302B1D9A3B}"/>
              </a:ext>
            </a:extLst>
          </p:cNvPr>
          <p:cNvSpPr/>
          <p:nvPr/>
        </p:nvSpPr>
        <p:spPr>
          <a:xfrm>
            <a:off x="4876688" y="5104108"/>
            <a:ext cx="1254116" cy="439364"/>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AD57C9F-5531-0457-CBC8-33CEA208830A}"/>
              </a:ext>
            </a:extLst>
          </p:cNvPr>
          <p:cNvPicPr>
            <a:picLocks noChangeAspect="1"/>
          </p:cNvPicPr>
          <p:nvPr/>
        </p:nvPicPr>
        <p:blipFill>
          <a:blip r:embed="rId3"/>
          <a:stretch>
            <a:fillRect/>
          </a:stretch>
        </p:blipFill>
        <p:spPr>
          <a:xfrm>
            <a:off x="3179701" y="4547837"/>
            <a:ext cx="7702446" cy="1551906"/>
          </a:xfrm>
          <a:prstGeom prst="rect">
            <a:avLst/>
          </a:prstGeom>
        </p:spPr>
      </p:pic>
      <p:sp>
        <p:nvSpPr>
          <p:cNvPr id="8" name="Rectangle 7">
            <a:extLst>
              <a:ext uri="{FF2B5EF4-FFF2-40B4-BE49-F238E27FC236}">
                <a16:creationId xmlns:a16="http://schemas.microsoft.com/office/drawing/2014/main" id="{EFA88551-AE46-9AD4-BD78-4DF1B45DB648}"/>
              </a:ext>
            </a:extLst>
          </p:cNvPr>
          <p:cNvSpPr/>
          <p:nvPr/>
        </p:nvSpPr>
        <p:spPr>
          <a:xfrm>
            <a:off x="4797812" y="5190226"/>
            <a:ext cx="1449075" cy="4393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20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37E4F-52E4-4CA3-93CF-B7E9DEBFD40A}"/>
              </a:ext>
            </a:extLst>
          </p:cNvPr>
          <p:cNvSpPr>
            <a:spLocks noGrp="1"/>
          </p:cNvSpPr>
          <p:nvPr>
            <p:ph type="title"/>
          </p:nvPr>
        </p:nvSpPr>
        <p:spPr>
          <a:xfrm>
            <a:off x="228600" y="0"/>
            <a:ext cx="11704320" cy="1325563"/>
          </a:xfrm>
        </p:spPr>
        <p:txBody>
          <a:bodyPr/>
          <a:lstStyle/>
          <a:p>
            <a:r>
              <a:rPr lang="en-US" sz="3600">
                <a:sym typeface="Arial"/>
              </a:rPr>
              <a:t>Application Tips: </a:t>
            </a:r>
            <a:r>
              <a:rPr lang="en-US" sz="3600" b="0" i="1">
                <a:latin typeface="Segoe UI" panose="020B0502040204020203" pitchFamily="34" charset="0"/>
                <a:cs typeface="Segoe UI" panose="020B0502040204020203" pitchFamily="34" charset="0"/>
                <a:sym typeface="Arial"/>
              </a:rPr>
              <a:t>Evaluation Criteria</a:t>
            </a:r>
            <a:endParaRPr lang="en-US" sz="3600" b="0" i="1">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8F5B7F64-93F4-4EAC-B0C5-D5D5507AA18A}"/>
              </a:ext>
            </a:extLst>
          </p:cNvPr>
          <p:cNvSpPr>
            <a:spLocks noGrp="1"/>
          </p:cNvSpPr>
          <p:nvPr>
            <p:ph type="body" sz="quarter" idx="13"/>
          </p:nvPr>
        </p:nvSpPr>
        <p:spPr>
          <a:xfrm>
            <a:off x="228599" y="1314528"/>
            <a:ext cx="6905848" cy="5838093"/>
          </a:xfrm>
          <a:ln>
            <a:noFill/>
          </a:ln>
        </p:spPr>
        <p:txBody>
          <a:bodyPr vert="horz" lIns="91440" tIns="45720" rIns="91440" bIns="45720" rtlCol="0" anchor="t">
            <a:noAutofit/>
          </a:bodyPr>
          <a:lstStyle/>
          <a:p>
            <a:pPr>
              <a:lnSpc>
                <a:spcPct val="100000"/>
              </a:lnSpc>
              <a:spcBef>
                <a:spcPts val="1200"/>
              </a:spcBef>
              <a:spcAft>
                <a:spcPts val="600"/>
              </a:spcAft>
            </a:pPr>
            <a:r>
              <a:rPr lang="en-US" sz="2400" b="0">
                <a:latin typeface="Segoe UI"/>
                <a:cs typeface="Segoe UI"/>
              </a:rPr>
              <a:t>A </a:t>
            </a:r>
            <a:r>
              <a:rPr lang="en-US" sz="2400" b="0">
                <a:solidFill>
                  <a:srgbClr val="CB9F5B"/>
                </a:solidFill>
                <a:latin typeface="Segoe UI"/>
                <a:cs typeface="Segoe UI"/>
              </a:rPr>
              <a:t>well-organized proposal </a:t>
            </a:r>
            <a:r>
              <a:rPr lang="en-US" sz="2400" b="0">
                <a:latin typeface="Segoe UI"/>
                <a:cs typeface="Segoe UI"/>
              </a:rPr>
              <a:t>is easier to score </a:t>
            </a:r>
          </a:p>
          <a:p>
            <a:pPr lvl="1">
              <a:lnSpc>
                <a:spcPct val="100000"/>
              </a:lnSpc>
              <a:spcBef>
                <a:spcPts val="1200"/>
              </a:spcBef>
              <a:spcAft>
                <a:spcPts val="600"/>
              </a:spcAft>
              <a:buFont typeface="Arial" panose="020B0604020202020204" pitchFamily="34" charset="0"/>
              <a:buChar char="•"/>
            </a:pPr>
            <a:r>
              <a:rPr lang="en-US" b="0">
                <a:latin typeface="Segoe UI"/>
                <a:cs typeface="Segoe UI"/>
              </a:rPr>
              <a:t>Copy and paste the evaluation criteria into your application</a:t>
            </a:r>
          </a:p>
          <a:p>
            <a:pPr lvl="1">
              <a:lnSpc>
                <a:spcPct val="100000"/>
              </a:lnSpc>
              <a:spcBef>
                <a:spcPts val="1200"/>
              </a:spcBef>
              <a:spcAft>
                <a:spcPts val="600"/>
              </a:spcAft>
              <a:buFont typeface="Arial" panose="020B0604020202020204" pitchFamily="34" charset="0"/>
              <a:buChar char="•"/>
            </a:pPr>
            <a:r>
              <a:rPr lang="en-US" b="0">
                <a:latin typeface="Segoe UI"/>
                <a:cs typeface="Segoe UI"/>
              </a:rPr>
              <a:t>Use tables and diagrams to highlight  specific ideas, like project benefits </a:t>
            </a:r>
          </a:p>
          <a:p>
            <a:pPr>
              <a:lnSpc>
                <a:spcPct val="100000"/>
              </a:lnSpc>
              <a:spcBef>
                <a:spcPts val="1200"/>
              </a:spcBef>
              <a:spcAft>
                <a:spcPts val="600"/>
              </a:spcAft>
            </a:pPr>
            <a:r>
              <a:rPr lang="en-US" sz="2400" b="0">
                <a:latin typeface="Segoe UI"/>
                <a:cs typeface="Segoe UI"/>
                <a:sym typeface="Arial"/>
              </a:rPr>
              <a:t>Be sure to provide support for statements made in the proposal, </a:t>
            </a:r>
            <a:r>
              <a:rPr lang="en-US" sz="2400" b="0">
                <a:solidFill>
                  <a:srgbClr val="CB9F5B"/>
                </a:solidFill>
                <a:latin typeface="Segoe UI"/>
                <a:cs typeface="Segoe UI"/>
                <a:sym typeface="Arial"/>
              </a:rPr>
              <a:t>including citations and figures</a:t>
            </a:r>
            <a:endParaRPr lang="en-US" sz="2400" b="0">
              <a:solidFill>
                <a:srgbClr val="CB9F5B"/>
              </a:solidFill>
              <a:latin typeface="Segoe UI"/>
              <a:cs typeface="Segoe UI"/>
            </a:endParaRPr>
          </a:p>
          <a:p>
            <a:pPr lvl="1">
              <a:lnSpc>
                <a:spcPct val="100000"/>
              </a:lnSpc>
              <a:spcBef>
                <a:spcPts val="1200"/>
              </a:spcBef>
              <a:spcAft>
                <a:spcPts val="600"/>
              </a:spcAft>
              <a:buFont typeface="Arial" panose="020B0604020202020204" pitchFamily="34" charset="0"/>
              <a:buChar char="•"/>
            </a:pPr>
            <a:r>
              <a:rPr lang="en-US" b="0">
                <a:latin typeface="Segoe UI"/>
                <a:cs typeface="Segoe UI"/>
                <a:sym typeface="Arial"/>
              </a:rPr>
              <a:t>Quantify claimed benefits whenever possible. </a:t>
            </a:r>
            <a:r>
              <a:rPr lang="en-US" b="0" i="1">
                <a:latin typeface="Segoe UI"/>
                <a:cs typeface="Segoe UI"/>
                <a:sym typeface="Arial"/>
              </a:rPr>
              <a:t>General statements will not score well</a:t>
            </a:r>
            <a:endParaRPr lang="en-US" b="0" i="1">
              <a:latin typeface="Segoe UI"/>
              <a:cs typeface="Segoe UI"/>
            </a:endParaRPr>
          </a:p>
          <a:p>
            <a:pPr>
              <a:lnSpc>
                <a:spcPct val="100000"/>
              </a:lnSpc>
              <a:spcBef>
                <a:spcPts val="1200"/>
              </a:spcBef>
              <a:spcAft>
                <a:spcPts val="1200"/>
              </a:spcAft>
            </a:pPr>
            <a:endParaRPr lang="en-US" sz="2400" b="0"/>
          </a:p>
        </p:txBody>
      </p:sp>
      <p:sp>
        <p:nvSpPr>
          <p:cNvPr id="6" name="Text Placeholder 5">
            <a:extLst>
              <a:ext uri="{FF2B5EF4-FFF2-40B4-BE49-F238E27FC236}">
                <a16:creationId xmlns:a16="http://schemas.microsoft.com/office/drawing/2014/main" id="{835271BF-DF25-4E58-A5F0-3C92E7EB8286}"/>
              </a:ext>
            </a:extLst>
          </p:cNvPr>
          <p:cNvSpPr>
            <a:spLocks noGrp="1"/>
          </p:cNvSpPr>
          <p:nvPr>
            <p:ph type="body" sz="quarter" idx="14"/>
          </p:nvPr>
        </p:nvSpPr>
        <p:spPr/>
        <p:txBody>
          <a:bodyPr/>
          <a:lstStyle/>
          <a:p>
            <a:endParaRPr lang="en-US"/>
          </a:p>
        </p:txBody>
      </p:sp>
      <p:pic>
        <p:nvPicPr>
          <p:cNvPr id="4" name="Picture 3" descr="Example of grant proposal listing restoration opportunities and what aquatic species those opportunities could benefit in a table format. ">
            <a:extLst>
              <a:ext uri="{FF2B5EF4-FFF2-40B4-BE49-F238E27FC236}">
                <a16:creationId xmlns:a16="http://schemas.microsoft.com/office/drawing/2014/main" id="{1A7D2FC9-D8AA-8826-4A8C-E8AA4F8D9880}"/>
              </a:ext>
            </a:extLst>
          </p:cNvPr>
          <p:cNvPicPr>
            <a:picLocks noChangeAspect="1"/>
          </p:cNvPicPr>
          <p:nvPr/>
        </p:nvPicPr>
        <p:blipFill rotWithShape="1">
          <a:blip r:embed="rId3"/>
          <a:srcRect t="37398"/>
          <a:stretch/>
        </p:blipFill>
        <p:spPr>
          <a:xfrm>
            <a:off x="7386918" y="931116"/>
            <a:ext cx="4637442" cy="3226298"/>
          </a:xfrm>
          <a:prstGeom prst="rect">
            <a:avLst/>
          </a:prstGeom>
        </p:spPr>
      </p:pic>
      <p:sp>
        <p:nvSpPr>
          <p:cNvPr id="13" name="TextBox 12">
            <a:extLst>
              <a:ext uri="{FF2B5EF4-FFF2-40B4-BE49-F238E27FC236}">
                <a16:creationId xmlns:a16="http://schemas.microsoft.com/office/drawing/2014/main" id="{2B300647-2C4C-59CB-BEBD-6975CD472655}"/>
              </a:ext>
            </a:extLst>
          </p:cNvPr>
          <p:cNvSpPr txBox="1"/>
          <p:nvPr/>
        </p:nvSpPr>
        <p:spPr>
          <a:xfrm rot="20578155">
            <a:off x="7846998" y="1166534"/>
            <a:ext cx="1662877" cy="369332"/>
          </a:xfrm>
          <a:prstGeom prst="rect">
            <a:avLst/>
          </a:prstGeom>
          <a:noFill/>
        </p:spPr>
        <p:txBody>
          <a:bodyPr wrap="square">
            <a:spAutoFit/>
          </a:bodyPr>
          <a:lstStyle/>
          <a:p>
            <a:pPr algn="ctr"/>
            <a:r>
              <a:rPr lang="en-US" b="1" i="1">
                <a:solidFill>
                  <a:srgbClr val="CB9F5B"/>
                </a:solidFill>
                <a:latin typeface="Segoe UI" panose="020B0502040204020203" pitchFamily="34" charset="0"/>
                <a:cs typeface="Segoe UI" panose="020B0502040204020203" pitchFamily="34" charset="0"/>
              </a:rPr>
              <a:t>For example:</a:t>
            </a:r>
          </a:p>
        </p:txBody>
      </p:sp>
    </p:spTree>
    <p:extLst>
      <p:ext uri="{BB962C8B-B14F-4D97-AF65-F5344CB8AC3E}">
        <p14:creationId xmlns:p14="http://schemas.microsoft.com/office/powerpoint/2010/main" val="1906453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4E54F8-2D1F-43BC-98D6-ED278AD2F5A1}"/>
              </a:ext>
            </a:extLst>
          </p:cNvPr>
          <p:cNvSpPr>
            <a:spLocks noGrp="1"/>
          </p:cNvSpPr>
          <p:nvPr>
            <p:ph type="ctrTitle"/>
          </p:nvPr>
        </p:nvSpPr>
        <p:spPr>
          <a:xfrm>
            <a:off x="384628" y="3816600"/>
            <a:ext cx="11133874" cy="2387600"/>
          </a:xfrm>
        </p:spPr>
        <p:txBody>
          <a:bodyPr/>
          <a:lstStyle/>
          <a:p>
            <a:r>
              <a:rPr lang="en-US" sz="5400"/>
              <a:t>Additional Opportunities, Tools and Resources</a:t>
            </a:r>
          </a:p>
        </p:txBody>
      </p:sp>
    </p:spTree>
    <p:extLst>
      <p:ext uri="{BB962C8B-B14F-4D97-AF65-F5344CB8AC3E}">
        <p14:creationId xmlns:p14="http://schemas.microsoft.com/office/powerpoint/2010/main" val="18005517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a:extLst>
              <a:ext uri="{FF2B5EF4-FFF2-40B4-BE49-F238E27FC236}">
                <a16:creationId xmlns:a16="http://schemas.microsoft.com/office/drawing/2014/main" id="{BA105C5E-F6F9-4583-BA37-260436A156DF}"/>
              </a:ext>
            </a:extLst>
          </p:cNvPr>
          <p:cNvPicPr>
            <a:picLocks noChangeAspect="1"/>
          </p:cNvPicPr>
          <p:nvPr/>
        </p:nvPicPr>
        <p:blipFill rotWithShape="1">
          <a:blip r:embed="rId4"/>
          <a:srcRect r="38269"/>
          <a:stretch/>
        </p:blipFill>
        <p:spPr>
          <a:xfrm>
            <a:off x="7149297" y="0"/>
            <a:ext cx="6350308" cy="6858000"/>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ED6023AA-2E7B-41FD-9823-BBF9D0361D5B}"/>
              </a:ext>
            </a:extLst>
          </p:cNvPr>
          <p:cNvSpPr>
            <a:spLocks noGrp="1"/>
          </p:cNvSpPr>
          <p:nvPr>
            <p:ph type="title"/>
          </p:nvPr>
        </p:nvSpPr>
        <p:spPr>
          <a:xfrm>
            <a:off x="228600" y="212723"/>
            <a:ext cx="6225515" cy="1010093"/>
          </a:xfrm>
        </p:spPr>
        <p:txBody>
          <a:bodyPr/>
          <a:lstStyle/>
          <a:p>
            <a:pPr>
              <a:defRPr/>
            </a:pPr>
            <a:r>
              <a:rPr lang="en-US" sz="3600">
                <a:latin typeface="Segoe UI Semibold"/>
                <a:cs typeface="Segoe UI Semibold"/>
              </a:rPr>
              <a:t>Planning and Project Design Grants</a:t>
            </a:r>
            <a:endParaRPr lang="en-US" sz="1800" i="1">
              <a:latin typeface="Segoe UI Semibold"/>
              <a:cs typeface="Segoe UI Semibold"/>
            </a:endParaRPr>
          </a:p>
        </p:txBody>
      </p:sp>
      <p:sp>
        <p:nvSpPr>
          <p:cNvPr id="3" name="Content Placeholder 2">
            <a:extLst>
              <a:ext uri="{FF2B5EF4-FFF2-40B4-BE49-F238E27FC236}">
                <a16:creationId xmlns:a16="http://schemas.microsoft.com/office/drawing/2014/main" id="{4ED8F810-BEFB-450F-A39D-B5540180B19B}"/>
              </a:ext>
            </a:extLst>
          </p:cNvPr>
          <p:cNvSpPr>
            <a:spLocks noGrp="1"/>
          </p:cNvSpPr>
          <p:nvPr>
            <p:ph type="body" sz="half" idx="2"/>
          </p:nvPr>
        </p:nvSpPr>
        <p:spPr>
          <a:xfrm>
            <a:off x="-1399" y="1211931"/>
            <a:ext cx="7149261" cy="5647840"/>
          </a:xfrm>
        </p:spPr>
        <p:txBody>
          <a:bodyPr vert="horz" lIns="91440" tIns="45720" rIns="91440" bIns="45720" rtlCol="0" anchor="t">
            <a:noAutofit/>
          </a:bodyPr>
          <a:lstStyle/>
          <a:p>
            <a:r>
              <a:rPr lang="en-US" sz="1800">
                <a:latin typeface="Segoe UI" panose="020B0502040204020203" pitchFamily="34" charset="0"/>
                <a:cs typeface="Segoe UI" panose="020B0502040204020203" pitchFamily="34" charset="0"/>
              </a:rPr>
              <a:t>Development of a Water Strategy:</a:t>
            </a:r>
          </a:p>
          <a:p>
            <a:pPr marL="342900" indent="-342900">
              <a:buFont typeface="Arial" panose="020B0604020202020204" pitchFamily="34" charset="0"/>
              <a:buChar char="•"/>
            </a:pPr>
            <a:r>
              <a:rPr lang="en-US" sz="1800" b="0">
                <a:latin typeface="Segoe UI"/>
                <a:cs typeface="Segoe UI"/>
              </a:rPr>
              <a:t>Water Marketing Strategies</a:t>
            </a:r>
          </a:p>
          <a:p>
            <a:pPr marL="342900" indent="-342900">
              <a:buFont typeface="Arial" panose="020B0604020202020204" pitchFamily="34" charset="0"/>
              <a:buChar char="•"/>
            </a:pPr>
            <a:r>
              <a:rPr lang="en-US" sz="1800" b="0">
                <a:latin typeface="Segoe UI"/>
                <a:cs typeface="Segoe UI"/>
              </a:rPr>
              <a:t>Water Supply and/or Conservation Strategies</a:t>
            </a:r>
          </a:p>
          <a:p>
            <a:pPr marL="342900" indent="-342900">
              <a:buFont typeface="Arial" panose="020B0604020202020204" pitchFamily="34" charset="0"/>
              <a:buChar char="•"/>
            </a:pPr>
            <a:r>
              <a:rPr lang="en-US" sz="1800" b="0">
                <a:latin typeface="Segoe UI"/>
                <a:cs typeface="Segoe UI"/>
              </a:rPr>
              <a:t>Other Water Resource Enhancement Strategies</a:t>
            </a:r>
          </a:p>
          <a:p>
            <a:pPr>
              <a:spcBef>
                <a:spcPts val="1200"/>
              </a:spcBef>
            </a:pPr>
            <a:r>
              <a:rPr lang="en-US" sz="1800">
                <a:latin typeface="Segoe UI" panose="020B0502040204020203" pitchFamily="34" charset="0"/>
                <a:cs typeface="Segoe UI" panose="020B0502040204020203" pitchFamily="34" charset="0"/>
              </a:rPr>
              <a:t>Project Planning and Design:</a:t>
            </a:r>
          </a:p>
          <a:p>
            <a:pPr marL="342900" indent="-342900">
              <a:buFont typeface="Arial" panose="020B0604020202020204" pitchFamily="34" charset="0"/>
              <a:buChar char="•"/>
            </a:pPr>
            <a:r>
              <a:rPr lang="en-US" sz="1800" b="0">
                <a:latin typeface="Segoe UI"/>
                <a:cs typeface="Segoe UI"/>
              </a:rPr>
              <a:t>Environmental Water Resources Projects</a:t>
            </a:r>
          </a:p>
          <a:p>
            <a:pPr marL="342900" indent="-342900">
              <a:buFont typeface="Arial" panose="020B0604020202020204" pitchFamily="34" charset="0"/>
              <a:buChar char="•"/>
            </a:pPr>
            <a:r>
              <a:rPr lang="en-US" sz="1800" b="0">
                <a:latin typeface="Segoe UI"/>
                <a:cs typeface="Segoe UI"/>
              </a:rPr>
              <a:t>Water Management and Conservation Projects</a:t>
            </a:r>
          </a:p>
          <a:p>
            <a:pPr marL="342900" indent="-342900">
              <a:buFont typeface="Arial" panose="020B0604020202020204" pitchFamily="34" charset="0"/>
              <a:buChar char="•"/>
            </a:pPr>
            <a:r>
              <a:rPr lang="en-US" sz="1800" b="0">
                <a:latin typeface="Segoe UI"/>
                <a:cs typeface="Segoe UI"/>
              </a:rPr>
              <a:t>Drought Resiliency Projects</a:t>
            </a:r>
          </a:p>
          <a:p>
            <a:pPr>
              <a:spcBef>
                <a:spcPts val="1200"/>
              </a:spcBef>
            </a:pPr>
            <a:r>
              <a:rPr lang="en-US" sz="1800">
                <a:latin typeface="Segoe UI" panose="020B0502040204020203" pitchFamily="34" charset="0"/>
                <a:cs typeface="Segoe UI" panose="020B0502040204020203" pitchFamily="34" charset="0"/>
              </a:rPr>
              <a:t>Funding</a:t>
            </a:r>
          </a:p>
          <a:p>
            <a:pPr marL="342900" indent="-342900">
              <a:buFont typeface="Arial" panose="020B0604020202020204" pitchFamily="34" charset="0"/>
              <a:buChar char="•"/>
            </a:pPr>
            <a:r>
              <a:rPr lang="en-US" sz="1800" b="0">
                <a:latin typeface="Segoe UI"/>
                <a:cs typeface="Segoe UI"/>
              </a:rPr>
              <a:t>Up to $300,000 for projects to be completed in 2-3 years</a:t>
            </a:r>
          </a:p>
          <a:p>
            <a:pPr marL="342900" indent="-342900">
              <a:spcBef>
                <a:spcPts val="1200"/>
              </a:spcBef>
              <a:buFont typeface="Arial" panose="020B0604020202020204" pitchFamily="34" charset="0"/>
              <a:buChar char="•"/>
            </a:pPr>
            <a:r>
              <a:rPr lang="en-US" sz="1800" b="0">
                <a:latin typeface="Segoe UI"/>
                <a:cs typeface="Segoe UI"/>
              </a:rPr>
              <a:t>Non-Federal Cost Share: 50%</a:t>
            </a:r>
          </a:p>
          <a:p>
            <a:pPr lvl="1">
              <a:spcBef>
                <a:spcPts val="0"/>
              </a:spcBef>
            </a:pPr>
            <a:r>
              <a:rPr lang="en-US" b="0">
                <a:latin typeface="Segoe UI"/>
                <a:cs typeface="Segoe UI"/>
              </a:rPr>
              <a:t>Some Project Planning and Design projects may qualify for a 25% non-Federal cost share</a:t>
            </a:r>
          </a:p>
          <a:p>
            <a:pPr algn="ctr">
              <a:spcBef>
                <a:spcPts val="1200"/>
              </a:spcBef>
            </a:pPr>
            <a:r>
              <a:rPr lang="en-US" sz="2400">
                <a:solidFill>
                  <a:srgbClr val="CB9F5B"/>
                </a:solidFill>
                <a:latin typeface="Segoe UI" panose="020B0502040204020203" pitchFamily="34" charset="0"/>
                <a:cs typeface="Segoe UI" panose="020B0502040204020203" pitchFamily="34" charset="0"/>
              </a:rPr>
              <a:t>Funding Opportunity Expected to Open </a:t>
            </a:r>
          </a:p>
          <a:p>
            <a:pPr algn="ctr">
              <a:spcBef>
                <a:spcPts val="1200"/>
              </a:spcBef>
            </a:pPr>
            <a:r>
              <a:rPr lang="en-US" sz="2400">
                <a:solidFill>
                  <a:srgbClr val="CB9F5B"/>
                </a:solidFill>
                <a:latin typeface="Segoe UI" panose="020B0502040204020203" pitchFamily="34" charset="0"/>
                <a:cs typeface="Segoe UI" panose="020B0502040204020203" pitchFamily="34" charset="0"/>
              </a:rPr>
              <a:t>Fall 2026</a:t>
            </a:r>
          </a:p>
          <a:p>
            <a:pPr marL="800100" lvl="1" indent="-342900">
              <a:spcBef>
                <a:spcPts val="1200"/>
              </a:spcBef>
              <a:buFont typeface="Arial" panose="020B0604020202020204" pitchFamily="34" charset="0"/>
              <a:buChar char="•"/>
            </a:pPr>
            <a:endParaRPr lang="en-US" sz="1800"/>
          </a:p>
          <a:p>
            <a:pPr lvl="2"/>
            <a:endParaRPr lang="en-US" sz="1800" b="0">
              <a:latin typeface="Segoe UI"/>
              <a:cs typeface="Segoe UI"/>
            </a:endParaRPr>
          </a:p>
          <a:p>
            <a:pPr marL="285750" indent="-285750">
              <a:buFont typeface="Arial" panose="020B0604020202020204" pitchFamily="34" charset="0"/>
              <a:buChar char="•"/>
            </a:pPr>
            <a:endParaRPr lang="en-US" sz="1800" b="0"/>
          </a:p>
        </p:txBody>
      </p:sp>
      <p:sp>
        <p:nvSpPr>
          <p:cNvPr id="9" name="Text Placeholder 8">
            <a:extLst>
              <a:ext uri="{FF2B5EF4-FFF2-40B4-BE49-F238E27FC236}">
                <a16:creationId xmlns:a16="http://schemas.microsoft.com/office/drawing/2014/main" id="{6F0984D6-1D82-4E89-BF8B-12A56719A76E}"/>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488690703"/>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7848DC3-3645-4F70-AF31-A1891CA2FB69}"/>
              </a:ext>
            </a:extLst>
          </p:cNvPr>
          <p:cNvGrpSpPr/>
          <p:nvPr/>
        </p:nvGrpSpPr>
        <p:grpSpPr>
          <a:xfrm>
            <a:off x="7488944" y="933634"/>
            <a:ext cx="4186412" cy="5315387"/>
            <a:chOff x="6829426" y="1390650"/>
            <a:chExt cx="4791074" cy="5105400"/>
          </a:xfrm>
        </p:grpSpPr>
        <p:graphicFrame>
          <p:nvGraphicFramePr>
            <p:cNvPr id="5" name="Diagram 4">
              <a:extLst>
                <a:ext uri="{FF2B5EF4-FFF2-40B4-BE49-F238E27FC236}">
                  <a16:creationId xmlns:a16="http://schemas.microsoft.com/office/drawing/2014/main" id="{30B9B82B-D626-4B39-876A-64A2FBE167B2}"/>
                </a:ext>
              </a:extLst>
            </p:cNvPr>
            <p:cNvGraphicFramePr/>
            <p:nvPr/>
          </p:nvGraphicFramePr>
          <p:xfrm>
            <a:off x="6829426" y="1390650"/>
            <a:ext cx="4791074"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hape 130">
              <a:extLst>
                <a:ext uri="{FF2B5EF4-FFF2-40B4-BE49-F238E27FC236}">
                  <a16:creationId xmlns:a16="http://schemas.microsoft.com/office/drawing/2014/main" id="{9FFAD842-23FD-4EB6-AEEB-995722824D2F}"/>
                </a:ext>
              </a:extLst>
            </p:cNvPr>
            <p:cNvSpPr/>
            <p:nvPr/>
          </p:nvSpPr>
          <p:spPr>
            <a:xfrm>
              <a:off x="6908801" y="4832834"/>
              <a:ext cx="1475547" cy="1269526"/>
            </a:xfrm>
            <a:prstGeom prst="ellipse">
              <a:avLst/>
            </a:prstGeom>
            <a:blipFill rotWithShape="1">
              <a:blip r:embed="rId8">
                <a:alphaModFix/>
              </a:blip>
              <a:stretch>
                <a:fillRect/>
              </a:stretch>
            </a:blipFill>
            <a:ln w="25400" cap="flat" cmpd="sng">
              <a:solidFill>
                <a:schemeClr val="accent1">
                  <a:lumMod val="60000"/>
                  <a:lumOff val="40000"/>
                </a:schemeClr>
              </a:solidFill>
              <a:prstDash val="solid"/>
              <a:round/>
              <a:headEnd type="none" w="med" len="med"/>
              <a:tailEnd type="none" w="med" len="med"/>
            </a:ln>
          </p:spPr>
          <p:txBody>
            <a:bodyPr wrap="square" lIns="91425" tIns="91425" rIns="91425" bIns="91425" anchor="ctr" anchorCtr="0">
              <a:noAutofit/>
            </a:bodyPr>
            <a:lstStyle/>
            <a:p>
              <a:pPr marL="0" marR="0" lvl="0" indent="-8890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libri" panose="020F0502020204030204"/>
                <a:ea typeface="Arial"/>
                <a:cs typeface="Arial"/>
                <a:sym typeface="Arial"/>
              </a:endParaRPr>
            </a:p>
          </p:txBody>
        </p:sp>
      </p:grpSp>
      <p:sp>
        <p:nvSpPr>
          <p:cNvPr id="4" name="Content Placeholder 2">
            <a:extLst>
              <a:ext uri="{FF2B5EF4-FFF2-40B4-BE49-F238E27FC236}">
                <a16:creationId xmlns:a16="http://schemas.microsoft.com/office/drawing/2014/main" id="{6776AFD4-7B43-7A01-73BA-12EC6440C7AD}"/>
              </a:ext>
            </a:extLst>
          </p:cNvPr>
          <p:cNvSpPr txBox="1">
            <a:spLocks/>
          </p:cNvSpPr>
          <p:nvPr/>
        </p:nvSpPr>
        <p:spPr>
          <a:xfrm>
            <a:off x="305664" y="1253296"/>
            <a:ext cx="7068117" cy="544467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solidFill>
                  <a:srgbClr val="003E51"/>
                </a:solidFill>
                <a:latin typeface="Segoe UI Semibold"/>
                <a:cs typeface="Segoe UI Semibold"/>
              </a:rPr>
              <a:t>The WaterSMART Program is an umbrella program composed of multiple Federal assistance opportunities.</a:t>
            </a:r>
          </a:p>
          <a:p>
            <a:pPr marL="0" indent="0">
              <a:buNone/>
            </a:pPr>
            <a:endParaRPr lang="en-US" sz="1600">
              <a:solidFill>
                <a:srgbClr val="003E51"/>
              </a:solidFill>
              <a:latin typeface="Segoe UI Semibold"/>
              <a:cs typeface="Segoe UI Semibold"/>
            </a:endParaRPr>
          </a:p>
          <a:p>
            <a:r>
              <a:rPr lang="en-US" sz="2400">
                <a:solidFill>
                  <a:srgbClr val="003E51"/>
                </a:solidFill>
                <a:latin typeface="Segoe UI Semibold"/>
                <a:cs typeface="Segoe UI Semibold"/>
              </a:rPr>
              <a:t>Through WaterSMART, Reclamation supports projects with a diverse array of benefits, including projects that increase water supply reliability and help meet competing demands for water resources.</a:t>
            </a:r>
          </a:p>
          <a:p>
            <a:pPr marL="0" indent="0">
              <a:buNone/>
            </a:pPr>
            <a:endParaRPr lang="en-US" sz="1800">
              <a:solidFill>
                <a:srgbClr val="003E51"/>
              </a:solidFill>
              <a:latin typeface="Segoe UI Semibold"/>
              <a:cs typeface="Segoe UI Semibold"/>
            </a:endParaRPr>
          </a:p>
          <a:p>
            <a:r>
              <a:rPr lang="en-US" sz="2400">
                <a:solidFill>
                  <a:srgbClr val="003E51"/>
                </a:solidFill>
                <a:latin typeface="Segoe UI Semibold"/>
                <a:cs typeface="Segoe UI Semibold"/>
              </a:rPr>
              <a:t>WaterSMART supports projects in various stages of development, including initial study, design, and construction.</a:t>
            </a:r>
          </a:p>
          <a:p>
            <a:endParaRPr lang="en-US" sz="1700">
              <a:solidFill>
                <a:srgbClr val="003E51"/>
              </a:solidFill>
              <a:latin typeface="Segoe UI Semibold"/>
              <a:cs typeface="Segoe UI Semibold"/>
            </a:endParaRPr>
          </a:p>
          <a:p>
            <a:r>
              <a:rPr lang="en-US" sz="2400">
                <a:solidFill>
                  <a:srgbClr val="003E51"/>
                </a:solidFill>
                <a:latin typeface="Segoe UI Semibold"/>
                <a:cs typeface="Segoe UI Semibold"/>
              </a:rPr>
              <a:t>Cannot fund operations, maintenance, or repair (OM&amp;R) projects.</a:t>
            </a:r>
          </a:p>
        </p:txBody>
      </p:sp>
      <p:pic>
        <p:nvPicPr>
          <p:cNvPr id="8" name="Picture 7">
            <a:extLst>
              <a:ext uri="{FF2B5EF4-FFF2-40B4-BE49-F238E27FC236}">
                <a16:creationId xmlns:a16="http://schemas.microsoft.com/office/drawing/2014/main" id="{EE0D6385-5EEE-2B47-35AC-A406D0C21485}"/>
              </a:ext>
            </a:extLst>
          </p:cNvPr>
          <p:cNvPicPr>
            <a:picLocks noChangeAspect="1"/>
          </p:cNvPicPr>
          <p:nvPr/>
        </p:nvPicPr>
        <p:blipFill>
          <a:blip r:embed="rId9"/>
          <a:stretch>
            <a:fillRect/>
          </a:stretch>
        </p:blipFill>
        <p:spPr>
          <a:xfrm>
            <a:off x="11164106" y="5718623"/>
            <a:ext cx="914479" cy="1060796"/>
          </a:xfrm>
          <a:prstGeom prst="rect">
            <a:avLst/>
          </a:prstGeom>
        </p:spPr>
      </p:pic>
      <p:cxnSp>
        <p:nvCxnSpPr>
          <p:cNvPr id="9" name="Straight Connector 8">
            <a:extLst>
              <a:ext uri="{FF2B5EF4-FFF2-40B4-BE49-F238E27FC236}">
                <a16:creationId xmlns:a16="http://schemas.microsoft.com/office/drawing/2014/main" id="{53A77FD8-48F5-11C8-4D82-DF546A0D5B3E}"/>
              </a:ext>
            </a:extLst>
          </p:cNvPr>
          <p:cNvCxnSpPr>
            <a:cxnSpLocks/>
          </p:cNvCxnSpPr>
          <p:nvPr/>
        </p:nvCxnSpPr>
        <p:spPr>
          <a:xfrm>
            <a:off x="190500" y="1099268"/>
            <a:ext cx="8496300" cy="0"/>
          </a:xfrm>
          <a:prstGeom prst="line">
            <a:avLst/>
          </a:prstGeom>
          <a:ln w="38100">
            <a:solidFill>
              <a:srgbClr val="CB9F5B"/>
            </a:solidFill>
          </a:ln>
        </p:spPr>
        <p:style>
          <a:lnRef idx="3">
            <a:schemeClr val="dk1"/>
          </a:lnRef>
          <a:fillRef idx="0">
            <a:schemeClr val="dk1"/>
          </a:fillRef>
          <a:effectRef idx="2">
            <a:schemeClr val="dk1"/>
          </a:effectRef>
          <a:fontRef idx="minor">
            <a:schemeClr val="tx1"/>
          </a:fontRef>
        </p:style>
      </p:cxnSp>
      <p:sp>
        <p:nvSpPr>
          <p:cNvPr id="10" name="Title 1">
            <a:extLst>
              <a:ext uri="{FF2B5EF4-FFF2-40B4-BE49-F238E27FC236}">
                <a16:creationId xmlns:a16="http://schemas.microsoft.com/office/drawing/2014/main" id="{8BF47309-E1CD-1ADD-784E-E2C109BAB746}"/>
              </a:ext>
            </a:extLst>
          </p:cNvPr>
          <p:cNvSpPr txBox="1">
            <a:spLocks/>
          </p:cNvSpPr>
          <p:nvPr/>
        </p:nvSpPr>
        <p:spPr>
          <a:xfrm>
            <a:off x="113414" y="160022"/>
            <a:ext cx="10364086" cy="9392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a:lnSpc>
                <a:spcPct val="100000"/>
              </a:lnSpc>
            </a:pPr>
            <a:r>
              <a:rPr lang="en-US">
                <a:latin typeface="Segoe UI Semibold" panose="020B0702040204020203" pitchFamily="34" charset="0"/>
                <a:cs typeface="Segoe UI Semibold" panose="020B0702040204020203" pitchFamily="34" charset="0"/>
              </a:rPr>
              <a:t>WaterSMART Program Overview</a:t>
            </a:r>
            <a:endParaRPr lang="en-US" sz="400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2483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7C247A-9A32-9080-EE2C-76CA62793660}"/>
              </a:ext>
            </a:extLst>
          </p:cNvPr>
          <p:cNvPicPr>
            <a:picLocks noChangeAspect="1"/>
          </p:cNvPicPr>
          <p:nvPr/>
        </p:nvPicPr>
        <p:blipFill>
          <a:blip r:embed="rId3"/>
          <a:stretch>
            <a:fillRect/>
          </a:stretch>
        </p:blipFill>
        <p:spPr>
          <a:xfrm>
            <a:off x="5940381" y="1164138"/>
            <a:ext cx="5746522" cy="5052236"/>
          </a:xfrm>
          <a:prstGeom prst="rect">
            <a:avLst/>
          </a:prstGeom>
        </p:spPr>
      </p:pic>
      <p:pic>
        <p:nvPicPr>
          <p:cNvPr id="7" name="Picture 6">
            <a:extLst>
              <a:ext uri="{FF2B5EF4-FFF2-40B4-BE49-F238E27FC236}">
                <a16:creationId xmlns:a16="http://schemas.microsoft.com/office/drawing/2014/main" id="{D43CA530-0E9B-F297-976D-38AF9CA7312F}"/>
              </a:ext>
            </a:extLst>
          </p:cNvPr>
          <p:cNvPicPr>
            <a:picLocks noChangeAspect="1"/>
          </p:cNvPicPr>
          <p:nvPr/>
        </p:nvPicPr>
        <p:blipFill>
          <a:blip r:embed="rId4"/>
          <a:stretch>
            <a:fillRect/>
          </a:stretch>
        </p:blipFill>
        <p:spPr>
          <a:xfrm>
            <a:off x="1857247" y="4733796"/>
            <a:ext cx="2020186" cy="2020186"/>
          </a:xfrm>
          <a:prstGeom prst="rect">
            <a:avLst/>
          </a:prstGeom>
        </p:spPr>
      </p:pic>
      <p:sp>
        <p:nvSpPr>
          <p:cNvPr id="2" name="Title 1">
            <a:extLst>
              <a:ext uri="{FF2B5EF4-FFF2-40B4-BE49-F238E27FC236}">
                <a16:creationId xmlns:a16="http://schemas.microsoft.com/office/drawing/2014/main" id="{26458397-886B-47EB-B7CF-287AE0FCBEEC}"/>
              </a:ext>
            </a:extLst>
          </p:cNvPr>
          <p:cNvSpPr>
            <a:spLocks noGrp="1"/>
          </p:cNvSpPr>
          <p:nvPr>
            <p:ph type="title"/>
          </p:nvPr>
        </p:nvSpPr>
        <p:spPr>
          <a:xfrm>
            <a:off x="159489" y="292237"/>
            <a:ext cx="9544042" cy="786809"/>
          </a:xfrm>
        </p:spPr>
        <p:txBody>
          <a:bodyPr/>
          <a:lstStyle/>
          <a:p>
            <a:r>
              <a:rPr lang="en-US" sz="3600"/>
              <a:t>WaterSMART Program Resources</a:t>
            </a:r>
          </a:p>
        </p:txBody>
      </p:sp>
      <p:sp>
        <p:nvSpPr>
          <p:cNvPr id="3" name="Text Placeholder 2">
            <a:extLst>
              <a:ext uri="{FF2B5EF4-FFF2-40B4-BE49-F238E27FC236}">
                <a16:creationId xmlns:a16="http://schemas.microsoft.com/office/drawing/2014/main" id="{7C3C112C-0436-49CE-8B03-20BABE811FCC}"/>
              </a:ext>
            </a:extLst>
          </p:cNvPr>
          <p:cNvSpPr>
            <a:spLocks noGrp="1"/>
          </p:cNvSpPr>
          <p:nvPr>
            <p:ph type="body" sz="quarter" idx="13"/>
          </p:nvPr>
        </p:nvSpPr>
        <p:spPr>
          <a:xfrm>
            <a:off x="53340" y="1243929"/>
            <a:ext cx="6042660" cy="4379631"/>
          </a:xfrm>
        </p:spPr>
        <p:txBody>
          <a:bodyPr/>
          <a:lstStyle/>
          <a:p>
            <a:r>
              <a:rPr lang="en-US" b="0"/>
              <a:t>WaterSMART Program Website: </a:t>
            </a:r>
            <a:r>
              <a:rPr lang="en-US" b="0">
                <a:hlinkClick r:id="rId5"/>
              </a:rPr>
              <a:t>https://www.usbr.gov/watersmart</a:t>
            </a:r>
            <a:endParaRPr lang="en-US" b="0"/>
          </a:p>
          <a:p>
            <a:pPr lvl="1"/>
            <a:r>
              <a:rPr lang="en-US" b="0">
                <a:latin typeface="Segoe UI" panose="020B0502040204020203" pitchFamily="34" charset="0"/>
                <a:cs typeface="Segoe UI" panose="020B0502040204020203" pitchFamily="34" charset="0"/>
              </a:rPr>
              <a:t>Previously funded applications for all programs</a:t>
            </a:r>
          </a:p>
          <a:p>
            <a:pPr lvl="1"/>
            <a:r>
              <a:rPr lang="en-US" b="0">
                <a:latin typeface="Segoe UI" panose="020B0502040204020203" pitchFamily="34" charset="0"/>
                <a:cs typeface="Segoe UI" panose="020B0502040204020203" pitchFamily="34" charset="0"/>
              </a:rPr>
              <a:t>Interactive Data Visualization Tool</a:t>
            </a:r>
          </a:p>
          <a:p>
            <a:pPr lvl="1"/>
            <a:r>
              <a:rPr lang="en-US" b="0">
                <a:latin typeface="Segoe UI" panose="020B0502040204020203" pitchFamily="34" charset="0"/>
                <a:cs typeface="Segoe UI" panose="020B0502040204020203" pitchFamily="34" charset="0"/>
              </a:rPr>
              <a:t>WaterSMART Dashboard</a:t>
            </a:r>
          </a:p>
          <a:p>
            <a:pPr lvl="1"/>
            <a:r>
              <a:rPr lang="en-US" b="0">
                <a:latin typeface="Segoe UI" panose="020B0502040204020203" pitchFamily="34" charset="0"/>
                <a:cs typeface="Segoe UI" panose="020B0502040204020203" pitchFamily="34" charset="0"/>
              </a:rPr>
              <a:t>WaterSMART mailing list</a:t>
            </a:r>
          </a:p>
          <a:p>
            <a:pPr lvl="1"/>
            <a:r>
              <a:rPr lang="en-US" b="0">
                <a:latin typeface="Segoe UI" panose="020B0502040204020203" pitchFamily="34" charset="0"/>
                <a:cs typeface="Segoe UI" panose="020B0502040204020203" pitchFamily="34" charset="0"/>
              </a:rPr>
              <a:t>Recent announcements</a:t>
            </a:r>
          </a:p>
          <a:p>
            <a:pPr lvl="1"/>
            <a:r>
              <a:rPr lang="en-US" b="0">
                <a:latin typeface="Segoe UI" panose="020B0502040204020203" pitchFamily="34" charset="0"/>
                <a:cs typeface="Segoe UI" panose="020B0502040204020203" pitchFamily="34" charset="0"/>
              </a:rPr>
              <a:t>Funding opportunity calendar</a:t>
            </a:r>
          </a:p>
        </p:txBody>
      </p:sp>
      <p:sp>
        <p:nvSpPr>
          <p:cNvPr id="4" name="Text Placeholder 3">
            <a:extLst>
              <a:ext uri="{FF2B5EF4-FFF2-40B4-BE49-F238E27FC236}">
                <a16:creationId xmlns:a16="http://schemas.microsoft.com/office/drawing/2014/main" id="{12440D62-F8FE-42D4-AB50-B32DE1241DEC}"/>
              </a:ext>
            </a:extLst>
          </p:cNvPr>
          <p:cNvSpPr>
            <a:spLocks noGrp="1"/>
          </p:cNvSpPr>
          <p:nvPr>
            <p:ph type="body" sz="quarter" idx="14"/>
          </p:nvPr>
        </p:nvSpPr>
        <p:spPr/>
        <p:txBody>
          <a:bodyPr/>
          <a:lstStyle/>
          <a:p>
            <a:endParaRPr lang="en-US"/>
          </a:p>
        </p:txBody>
      </p:sp>
      <p:pic>
        <p:nvPicPr>
          <p:cNvPr id="5" name="Picture 4">
            <a:extLst>
              <a:ext uri="{FF2B5EF4-FFF2-40B4-BE49-F238E27FC236}">
                <a16:creationId xmlns:a16="http://schemas.microsoft.com/office/drawing/2014/main" id="{870EEC5E-409F-C1FA-AB0F-05B53776FA6C}"/>
              </a:ext>
            </a:extLst>
          </p:cNvPr>
          <p:cNvPicPr>
            <a:picLocks noChangeAspect="1"/>
          </p:cNvPicPr>
          <p:nvPr/>
        </p:nvPicPr>
        <p:blipFill>
          <a:blip r:embed="rId6"/>
          <a:stretch>
            <a:fillRect/>
          </a:stretch>
        </p:blipFill>
        <p:spPr>
          <a:xfrm>
            <a:off x="7165521" y="4347482"/>
            <a:ext cx="2890158" cy="568779"/>
          </a:xfrm>
          <a:prstGeom prst="rect">
            <a:avLst/>
          </a:prstGeom>
        </p:spPr>
      </p:pic>
    </p:spTree>
    <p:extLst>
      <p:ext uri="{BB962C8B-B14F-4D97-AF65-F5344CB8AC3E}">
        <p14:creationId xmlns:p14="http://schemas.microsoft.com/office/powerpoint/2010/main" val="2469700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9155CF-8048-4171-9FEF-2AC56A174A6C}"/>
              </a:ext>
            </a:extLst>
          </p:cNvPr>
          <p:cNvSpPr>
            <a:spLocks noGrp="1"/>
          </p:cNvSpPr>
          <p:nvPr>
            <p:ph type="body" sz="quarter" idx="14"/>
          </p:nvPr>
        </p:nvSpPr>
        <p:spPr/>
        <p:txBody>
          <a:bodyPr/>
          <a:lstStyle/>
          <a:p>
            <a:endParaRPr lang="en-US"/>
          </a:p>
        </p:txBody>
      </p:sp>
      <p:sp>
        <p:nvSpPr>
          <p:cNvPr id="6" name="Title 3">
            <a:extLst>
              <a:ext uri="{FF2B5EF4-FFF2-40B4-BE49-F238E27FC236}">
                <a16:creationId xmlns:a16="http://schemas.microsoft.com/office/drawing/2014/main" id="{40DB7BAD-3898-408D-AD88-DB7A73C4331B}"/>
              </a:ext>
            </a:extLst>
          </p:cNvPr>
          <p:cNvSpPr>
            <a:spLocks noGrp="1"/>
          </p:cNvSpPr>
          <p:nvPr>
            <p:ph type="title"/>
          </p:nvPr>
        </p:nvSpPr>
        <p:spPr>
          <a:xfrm>
            <a:off x="228600" y="207818"/>
            <a:ext cx="11704320" cy="512248"/>
          </a:xfrm>
        </p:spPr>
        <p:txBody>
          <a:bodyPr vert="horz" lIns="91440" tIns="45720" rIns="91440" bIns="45720" rtlCol="0" anchor="ctr">
            <a:noAutofit/>
          </a:bodyPr>
          <a:lstStyle/>
          <a:p>
            <a:pPr>
              <a:defRPr/>
            </a:pPr>
            <a:r>
              <a:rPr lang="en-US" sz="3300" b="1" i="0" kern="1200">
                <a:latin typeface="Segoe UI Semibold" panose="020B0502040204020203" pitchFamily="34" charset="0"/>
                <a:ea typeface="Segoe UI Semibold" panose="020B0502040204020203" pitchFamily="34" charset="0"/>
                <a:cs typeface="Segoe UI Semibold" panose="020B0502040204020203" pitchFamily="34" charset="0"/>
              </a:rPr>
              <a:t>WaterSMART Program Data Portal </a:t>
            </a:r>
          </a:p>
        </p:txBody>
      </p:sp>
      <p:sp>
        <p:nvSpPr>
          <p:cNvPr id="9" name="Content Placeholder 2">
            <a:extLst>
              <a:ext uri="{FF2B5EF4-FFF2-40B4-BE49-F238E27FC236}">
                <a16:creationId xmlns:a16="http://schemas.microsoft.com/office/drawing/2014/main" id="{91352E6F-F06B-435F-AC1F-D2DB989F3818}"/>
              </a:ext>
            </a:extLst>
          </p:cNvPr>
          <p:cNvSpPr txBox="1">
            <a:spLocks/>
          </p:cNvSpPr>
          <p:nvPr/>
        </p:nvSpPr>
        <p:spPr bwMode="auto">
          <a:xfrm>
            <a:off x="135136" y="928257"/>
            <a:ext cx="11797783" cy="99752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t" anchorCtr="0" compatLnSpc="1">
            <a:prstTxWarp prst="textNoShape">
              <a:avLst/>
            </a:prstTxWarp>
            <a:normAutofit/>
          </a:bodyPr>
          <a:lstStyle>
            <a:lvl1pPr marL="342900" indent="-342900" algn="l" rtl="0" eaLnBrk="0" fontAlgn="base" hangingPunct="0">
              <a:spcBef>
                <a:spcPct val="20000"/>
              </a:spcBef>
              <a:spcAft>
                <a:spcPct val="0"/>
              </a:spcAft>
              <a:buChar char="•"/>
              <a:defRPr sz="2400" b="1">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000" b="1">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b="1">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1600" b="1">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1400" b="1">
                <a:solidFill>
                  <a:schemeClr val="bg1"/>
                </a:solidFill>
                <a:latin typeface="+mn-lt"/>
                <a:ea typeface="ＭＳ Ｐゴシック" charset="0"/>
              </a:defRPr>
            </a:lvl5pPr>
            <a:lvl6pPr marL="2514600" indent="-228600" algn="l" rtl="0" fontAlgn="base">
              <a:spcBef>
                <a:spcPct val="20000"/>
              </a:spcBef>
              <a:spcAft>
                <a:spcPct val="0"/>
              </a:spcAft>
              <a:buChar char="»"/>
              <a:defRPr sz="1400" b="1">
                <a:solidFill>
                  <a:schemeClr val="bg1"/>
                </a:solidFill>
                <a:latin typeface="+mn-lt"/>
              </a:defRPr>
            </a:lvl6pPr>
            <a:lvl7pPr marL="2971800" indent="-228600" algn="l" rtl="0" fontAlgn="base">
              <a:spcBef>
                <a:spcPct val="20000"/>
              </a:spcBef>
              <a:spcAft>
                <a:spcPct val="0"/>
              </a:spcAft>
              <a:buChar char="»"/>
              <a:defRPr sz="1400" b="1">
                <a:solidFill>
                  <a:schemeClr val="bg1"/>
                </a:solidFill>
                <a:latin typeface="+mn-lt"/>
              </a:defRPr>
            </a:lvl7pPr>
            <a:lvl8pPr marL="3429000" indent="-228600" algn="l" rtl="0" fontAlgn="base">
              <a:spcBef>
                <a:spcPct val="20000"/>
              </a:spcBef>
              <a:spcAft>
                <a:spcPct val="0"/>
              </a:spcAft>
              <a:buChar char="»"/>
              <a:defRPr sz="1400" b="1">
                <a:solidFill>
                  <a:schemeClr val="bg1"/>
                </a:solidFill>
                <a:latin typeface="+mn-lt"/>
              </a:defRPr>
            </a:lvl8pPr>
            <a:lvl9pPr marL="3886200" indent="-228600" algn="l" rtl="0" fontAlgn="base">
              <a:spcBef>
                <a:spcPct val="20000"/>
              </a:spcBef>
              <a:spcAft>
                <a:spcPct val="0"/>
              </a:spcAft>
              <a:buChar char="»"/>
              <a:defRPr sz="1400" b="1">
                <a:solidFill>
                  <a:schemeClr val="bg1"/>
                </a:solidFill>
                <a:latin typeface="+mn-lt"/>
              </a:defRPr>
            </a:lvl9pPr>
          </a:lstStyle>
          <a:p>
            <a:pPr marL="0" lvl="2" indent="0" eaLnBrk="1" hangingPunct="1">
              <a:lnSpc>
                <a:spcPct val="90000"/>
              </a:lnSpc>
              <a:spcAft>
                <a:spcPts val="450"/>
              </a:spcAft>
              <a:buNone/>
            </a:pPr>
            <a:r>
              <a:rPr lang="en-US" altLang="en-US" sz="2100">
                <a:solidFill>
                  <a:srgbClr val="003E51"/>
                </a:solidFill>
                <a:latin typeface="Segoe UI Semibold"/>
                <a:ea typeface="ＭＳ Ｐゴシック"/>
                <a:cs typeface="Segoe UI Semibold"/>
              </a:rPr>
              <a:t>Explore our interactive maps and data visualizations to browse previously funded projects. </a:t>
            </a:r>
          </a:p>
          <a:p>
            <a:pPr marL="342900" lvl="2" indent="-342900" eaLnBrk="1" hangingPunct="1">
              <a:lnSpc>
                <a:spcPct val="90000"/>
              </a:lnSpc>
              <a:spcAft>
                <a:spcPts val="450"/>
              </a:spcAft>
              <a:buFont typeface="Arial" panose="020B0604020202020204" pitchFamily="34" charset="0"/>
              <a:buChar char="•"/>
            </a:pPr>
            <a:r>
              <a:rPr lang="en-US" sz="1600" b="0">
                <a:solidFill>
                  <a:schemeClr val="accent4">
                    <a:lumMod val="75000"/>
                  </a:schemeClr>
                </a:solidFill>
                <a:latin typeface="Segoe UI Semibold" panose="020B0702040204020203" pitchFamily="34" charset="0"/>
                <a:cs typeface="Segoe UI Semibold" panose="020B0702040204020203" pitchFamily="34" charset="0"/>
              </a:rPr>
              <a:t>https://experience.arcgis.com/experience/bf5c5357e7044e0c80d5a55788d1db34/</a:t>
            </a:r>
          </a:p>
        </p:txBody>
      </p:sp>
      <p:cxnSp>
        <p:nvCxnSpPr>
          <p:cNvPr id="2" name="Straight Connector 1">
            <a:extLst>
              <a:ext uri="{FF2B5EF4-FFF2-40B4-BE49-F238E27FC236}">
                <a16:creationId xmlns:a16="http://schemas.microsoft.com/office/drawing/2014/main" id="{0F13D6F5-8AF3-5C96-9EC5-7AE72F25B59B}"/>
              </a:ext>
            </a:extLst>
          </p:cNvPr>
          <p:cNvCxnSpPr>
            <a:cxnSpLocks/>
          </p:cNvCxnSpPr>
          <p:nvPr/>
        </p:nvCxnSpPr>
        <p:spPr>
          <a:xfrm>
            <a:off x="228600" y="776339"/>
            <a:ext cx="11243553" cy="0"/>
          </a:xfrm>
          <a:prstGeom prst="line">
            <a:avLst/>
          </a:prstGeom>
          <a:ln w="25400">
            <a:solidFill>
              <a:srgbClr val="CB9F5B"/>
            </a:solidFill>
          </a:ln>
        </p:spPr>
        <p:style>
          <a:lnRef idx="3">
            <a:schemeClr val="dk1"/>
          </a:lnRef>
          <a:fillRef idx="0">
            <a:schemeClr val="dk1"/>
          </a:fillRef>
          <a:effectRef idx="2">
            <a:schemeClr val="dk1"/>
          </a:effectRef>
          <a:fontRef idx="minor">
            <a:schemeClr val="tx1"/>
          </a:fontRef>
        </p:style>
      </p:cxnSp>
      <p:pic>
        <p:nvPicPr>
          <p:cNvPr id="4" name="Picture 3">
            <a:extLst>
              <a:ext uri="{FF2B5EF4-FFF2-40B4-BE49-F238E27FC236}">
                <a16:creationId xmlns:a16="http://schemas.microsoft.com/office/drawing/2014/main" id="{C955A4FD-36DF-8F95-4579-A06AE7BF1572}"/>
              </a:ext>
            </a:extLst>
          </p:cNvPr>
          <p:cNvPicPr>
            <a:picLocks noChangeAspect="1"/>
          </p:cNvPicPr>
          <p:nvPr/>
        </p:nvPicPr>
        <p:blipFill>
          <a:blip r:embed="rId3"/>
          <a:stretch>
            <a:fillRect/>
          </a:stretch>
        </p:blipFill>
        <p:spPr>
          <a:xfrm>
            <a:off x="848286" y="1677607"/>
            <a:ext cx="10017614" cy="5167237"/>
          </a:xfrm>
          <a:prstGeom prst="rect">
            <a:avLst/>
          </a:prstGeom>
        </p:spPr>
      </p:pic>
    </p:spTree>
    <p:extLst>
      <p:ext uri="{BB962C8B-B14F-4D97-AF65-F5344CB8AC3E}">
        <p14:creationId xmlns:p14="http://schemas.microsoft.com/office/powerpoint/2010/main" val="2901703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40DB7BAD-3898-408D-AD88-DB7A73C4331B}"/>
              </a:ext>
            </a:extLst>
          </p:cNvPr>
          <p:cNvSpPr>
            <a:spLocks noGrp="1"/>
          </p:cNvSpPr>
          <p:nvPr>
            <p:ph type="title"/>
          </p:nvPr>
        </p:nvSpPr>
        <p:spPr>
          <a:xfrm>
            <a:off x="205718" y="274458"/>
            <a:ext cx="11704320" cy="732164"/>
          </a:xfrm>
        </p:spPr>
        <p:txBody>
          <a:bodyPr vert="horz" lIns="91440" tIns="45720" rIns="91440" bIns="45720" rtlCol="0" anchor="ctr">
            <a:noAutofit/>
          </a:bodyPr>
          <a:lstStyle/>
          <a:p>
            <a:pPr>
              <a:defRPr/>
            </a:pPr>
            <a:r>
              <a:rPr lang="en-US" sz="3600"/>
              <a:t>Application Tips</a:t>
            </a:r>
            <a:br>
              <a:rPr lang="en-US" sz="2400"/>
            </a:br>
            <a:r>
              <a:rPr lang="en-US" sz="2400" i="1"/>
              <a:t>View previous successful applications</a:t>
            </a:r>
            <a:endParaRPr lang="en-US" sz="2400" b="1" i="0" kern="1200">
              <a:latin typeface="Segoe UI Semibold" panose="020B0502040204020203" pitchFamily="34" charset="0"/>
              <a:ea typeface="Segoe UI Semibold" panose="020B0502040204020203" pitchFamily="34" charset="0"/>
              <a:cs typeface="Segoe UI Semibold" panose="020B0502040204020203" pitchFamily="34" charset="0"/>
            </a:endParaRPr>
          </a:p>
        </p:txBody>
      </p:sp>
      <p:sp>
        <p:nvSpPr>
          <p:cNvPr id="5" name="Text Placeholder 4">
            <a:extLst>
              <a:ext uri="{FF2B5EF4-FFF2-40B4-BE49-F238E27FC236}">
                <a16:creationId xmlns:a16="http://schemas.microsoft.com/office/drawing/2014/main" id="{779155CF-8048-4171-9FEF-2AC56A174A6C}"/>
              </a:ext>
            </a:extLst>
          </p:cNvPr>
          <p:cNvSpPr>
            <a:spLocks noGrp="1"/>
          </p:cNvSpPr>
          <p:nvPr>
            <p:ph type="body" sz="quarter" idx="14"/>
          </p:nvPr>
        </p:nvSpPr>
        <p:spPr/>
        <p:txBody>
          <a:bodyPr/>
          <a:lstStyle/>
          <a:p>
            <a:endParaRPr lang="en-US"/>
          </a:p>
        </p:txBody>
      </p:sp>
      <p:cxnSp>
        <p:nvCxnSpPr>
          <p:cNvPr id="2" name="Straight Connector 1">
            <a:extLst>
              <a:ext uri="{FF2B5EF4-FFF2-40B4-BE49-F238E27FC236}">
                <a16:creationId xmlns:a16="http://schemas.microsoft.com/office/drawing/2014/main" id="{5399DB03-384B-7268-716A-85F0DE06EA9B}"/>
              </a:ext>
            </a:extLst>
          </p:cNvPr>
          <p:cNvCxnSpPr>
            <a:cxnSpLocks/>
          </p:cNvCxnSpPr>
          <p:nvPr/>
        </p:nvCxnSpPr>
        <p:spPr>
          <a:xfrm>
            <a:off x="205718" y="1106937"/>
            <a:ext cx="11237068" cy="0"/>
          </a:xfrm>
          <a:prstGeom prst="line">
            <a:avLst/>
          </a:prstGeom>
          <a:ln w="25400">
            <a:solidFill>
              <a:srgbClr val="CB9F5B"/>
            </a:solidFill>
          </a:ln>
        </p:spPr>
        <p:style>
          <a:lnRef idx="3">
            <a:schemeClr val="dk1"/>
          </a:lnRef>
          <a:fillRef idx="0">
            <a:schemeClr val="dk1"/>
          </a:fillRef>
          <a:effectRef idx="2">
            <a:schemeClr val="dk1"/>
          </a:effectRef>
          <a:fontRef idx="minor">
            <a:schemeClr val="tx1"/>
          </a:fontRef>
        </p:style>
      </p:cxnSp>
      <p:pic>
        <p:nvPicPr>
          <p:cNvPr id="3" name="Picture 2">
            <a:extLst>
              <a:ext uri="{FF2B5EF4-FFF2-40B4-BE49-F238E27FC236}">
                <a16:creationId xmlns:a16="http://schemas.microsoft.com/office/drawing/2014/main" id="{4EBA2C71-488E-BA9D-1C32-0573A0CE67A7}"/>
              </a:ext>
            </a:extLst>
          </p:cNvPr>
          <p:cNvPicPr>
            <a:picLocks noChangeAspect="1"/>
          </p:cNvPicPr>
          <p:nvPr/>
        </p:nvPicPr>
        <p:blipFill>
          <a:blip r:embed="rId3"/>
          <a:stretch>
            <a:fillRect/>
          </a:stretch>
        </p:blipFill>
        <p:spPr>
          <a:xfrm>
            <a:off x="4182806" y="1317171"/>
            <a:ext cx="6917933" cy="4833257"/>
          </a:xfrm>
          <a:prstGeom prst="rect">
            <a:avLst/>
          </a:prstGeom>
        </p:spPr>
      </p:pic>
      <p:pic>
        <p:nvPicPr>
          <p:cNvPr id="8" name="Picture 7">
            <a:extLst>
              <a:ext uri="{FF2B5EF4-FFF2-40B4-BE49-F238E27FC236}">
                <a16:creationId xmlns:a16="http://schemas.microsoft.com/office/drawing/2014/main" id="{498C55D4-BDE2-2450-6427-B5D79A5B132D}"/>
              </a:ext>
            </a:extLst>
          </p:cNvPr>
          <p:cNvPicPr>
            <a:picLocks noChangeAspect="1"/>
          </p:cNvPicPr>
          <p:nvPr/>
        </p:nvPicPr>
        <p:blipFill>
          <a:blip r:embed="rId4"/>
          <a:stretch>
            <a:fillRect/>
          </a:stretch>
        </p:blipFill>
        <p:spPr>
          <a:xfrm>
            <a:off x="206865" y="1524000"/>
            <a:ext cx="3940556" cy="4626429"/>
          </a:xfrm>
          <a:prstGeom prst="rect">
            <a:avLst/>
          </a:prstGeom>
        </p:spPr>
      </p:pic>
      <p:sp>
        <p:nvSpPr>
          <p:cNvPr id="7" name="Rectangle 6">
            <a:extLst>
              <a:ext uri="{FF2B5EF4-FFF2-40B4-BE49-F238E27FC236}">
                <a16:creationId xmlns:a16="http://schemas.microsoft.com/office/drawing/2014/main" id="{C78D6330-E070-267A-33EF-E0060BB29610}"/>
              </a:ext>
            </a:extLst>
          </p:cNvPr>
          <p:cNvSpPr/>
          <p:nvPr/>
        </p:nvSpPr>
        <p:spPr>
          <a:xfrm>
            <a:off x="4735966" y="3252788"/>
            <a:ext cx="1109322" cy="176894"/>
          </a:xfrm>
          <a:prstGeom prst="rect">
            <a:avLst/>
          </a:prstGeom>
          <a:noFill/>
          <a:ln w="28575">
            <a:solidFill>
              <a:srgbClr val="CB9F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6E4E2F2-48F4-4B99-9FA5-7F307223E075}"/>
              </a:ext>
            </a:extLst>
          </p:cNvPr>
          <p:cNvCxnSpPr>
            <a:cxnSpLocks/>
          </p:cNvCxnSpPr>
          <p:nvPr/>
        </p:nvCxnSpPr>
        <p:spPr>
          <a:xfrm>
            <a:off x="3926314" y="3344246"/>
            <a:ext cx="727621" cy="0"/>
          </a:xfrm>
          <a:prstGeom prst="straightConnector1">
            <a:avLst/>
          </a:prstGeom>
          <a:ln w="76200">
            <a:solidFill>
              <a:srgbClr val="0080A5"/>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458701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28979"/>
            <a:ext cx="9144000" cy="4019037"/>
          </a:xfrm>
          <a:effectLst/>
        </p:spPr>
        <p:txBody>
          <a:bodyPr/>
          <a:lstStyle/>
          <a:p>
            <a:pPr algn="ctr"/>
            <a:br>
              <a:rPr lang="en-US" sz="2800">
                <a:effectLst>
                  <a:outerShdw blurRad="38100" dist="38100" dir="2700000" algn="tl">
                    <a:srgbClr val="000000">
                      <a:alpha val="64000"/>
                    </a:srgbClr>
                  </a:outerShdw>
                </a:effectLst>
              </a:rPr>
            </a:br>
            <a:r>
              <a:rPr lang="en-US" sz="2800">
                <a:effectLst>
                  <a:outerShdw blurRad="38100" dist="38100" dir="2700000" algn="tl">
                    <a:srgbClr val="000000">
                      <a:alpha val="64000"/>
                    </a:srgbClr>
                  </a:outerShdw>
                </a:effectLst>
                <a:latin typeface="Segoe UI Semibold"/>
                <a:cs typeface="Segoe UI Semibold"/>
              </a:rPr>
              <a:t>For questions relating to SF-424 forms, Grants.gov, and SAM Registration, Please email the Notice of Funding Opportunity (NOFO) Team directly at:</a:t>
            </a:r>
            <a:br>
              <a:rPr lang="en-US" sz="2800">
                <a:effectLst>
                  <a:outerShdw blurRad="38100" dist="38100" dir="2700000" algn="tl">
                    <a:srgbClr val="000000">
                      <a:alpha val="64000"/>
                    </a:srgbClr>
                  </a:outerShdw>
                </a:effectLst>
                <a:latin typeface="Segoe UI Semibold"/>
                <a:cs typeface="Segoe UI Semibold"/>
              </a:rPr>
            </a:br>
            <a:endParaRPr lang="en-US" sz="2800">
              <a:effectLst>
                <a:outerShdw blurRad="38100" dist="38100" dir="2700000" algn="tl">
                  <a:srgbClr val="000000">
                    <a:alpha val="64000"/>
                  </a:srgbClr>
                </a:outerShdw>
              </a:effectLst>
              <a:latin typeface="Segoe UI Semibold"/>
              <a:cs typeface="Segoe UI Semibold"/>
            </a:endParaRPr>
          </a:p>
          <a:p>
            <a:pPr algn="ctr"/>
            <a:r>
              <a:rPr lang="en-US" sz="2800">
                <a:effectLst>
                  <a:outerShdw blurRad="38100" dist="38100" dir="2700000" algn="tl">
                    <a:srgbClr val="000000">
                      <a:alpha val="64000"/>
                    </a:srgbClr>
                  </a:outerShdw>
                </a:effectLst>
                <a:latin typeface="Segoe UI Semibold"/>
                <a:cs typeface="Segoe UI Semibold"/>
              </a:rPr>
              <a:t>bor-sha-fafoa@usbr.gov  </a:t>
            </a:r>
            <a:br>
              <a:rPr lang="en-US" sz="2800">
                <a:effectLst>
                  <a:outerShdw blurRad="38100" dist="38100" dir="2700000" algn="tl">
                    <a:srgbClr val="000000">
                      <a:alpha val="64000"/>
                    </a:srgbClr>
                  </a:outerShdw>
                </a:effectLst>
                <a:latin typeface="Segoe UI Semibold"/>
                <a:cs typeface="Segoe UI Semibold"/>
              </a:rPr>
            </a:br>
            <a:br>
              <a:rPr lang="en-US" sz="2800">
                <a:effectLst>
                  <a:outerShdw blurRad="38100" dist="38100" dir="2700000" algn="tl">
                    <a:srgbClr val="000000">
                      <a:alpha val="64000"/>
                    </a:srgbClr>
                  </a:outerShdw>
                </a:effectLst>
                <a:latin typeface="Segoe UI Semibold"/>
                <a:cs typeface="Segoe UI Semibold"/>
              </a:rPr>
            </a:br>
            <a:endParaRPr lang="en-US" sz="2800">
              <a:effectLst>
                <a:outerShdw blurRad="38100" dist="38100" dir="2700000" algn="tl">
                  <a:srgbClr val="000000">
                    <a:alpha val="64000"/>
                  </a:srgbClr>
                </a:outerShdw>
              </a:effectLst>
              <a:latin typeface="Segoe UI Semibold"/>
              <a:cs typeface="Segoe UI Semibold"/>
            </a:endParaRPr>
          </a:p>
          <a:p>
            <a:pPr algn="ctr"/>
            <a:r>
              <a:rPr lang="en-US" sz="2100" i="1">
                <a:effectLst>
                  <a:outerShdw blurRad="38100" dist="38100" dir="2700000" algn="tl">
                    <a:srgbClr val="000000">
                      <a:alpha val="64000"/>
                    </a:srgbClr>
                  </a:outerShdw>
                </a:effectLst>
                <a:latin typeface="Segoe UI Semibold"/>
                <a:cs typeface="Segoe UI Semibold"/>
              </a:rPr>
              <a:t>**Please copy the Program Coordinator and include the NOFO number**</a:t>
            </a:r>
          </a:p>
        </p:txBody>
      </p:sp>
    </p:spTree>
    <p:extLst>
      <p:ext uri="{BB962C8B-B14F-4D97-AF65-F5344CB8AC3E}">
        <p14:creationId xmlns:p14="http://schemas.microsoft.com/office/powerpoint/2010/main" val="4093134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2375" y="2238091"/>
            <a:ext cx="11266482" cy="2387600"/>
          </a:xfrm>
          <a:effectLst/>
        </p:spPr>
        <p:txBody>
          <a:bodyPr/>
          <a:lstStyle/>
          <a:p>
            <a:r>
              <a:rPr lang="en-US">
                <a:latin typeface="Segoe UI Semibold"/>
                <a:cs typeface="Segoe UI Semibold"/>
              </a:rPr>
              <a:t>Questions?</a:t>
            </a:r>
            <a:r>
              <a:rPr lang="en-US" sz="7200">
                <a:latin typeface="Segoe UI Semibold"/>
                <a:cs typeface="Segoe UI Semibold"/>
              </a:rPr>
              <a:t> </a:t>
            </a:r>
            <a:br>
              <a:rPr lang="en-US" sz="4000"/>
            </a:br>
            <a:br>
              <a:rPr lang="en-US" sz="4000"/>
            </a:br>
            <a:r>
              <a:rPr lang="en-US" sz="3200">
                <a:latin typeface="Segoe UI Semibold"/>
                <a:cs typeface="Segoe UI Semibold"/>
              </a:rPr>
              <a:t>Use the Q&amp;A Function or contact:</a:t>
            </a:r>
            <a:br>
              <a:rPr lang="en-US" sz="3200"/>
            </a:br>
            <a:r>
              <a:rPr lang="en-US" sz="3200">
                <a:latin typeface="Segoe UI Semibold"/>
                <a:cs typeface="Segoe UI Semibold"/>
              </a:rPr>
              <a:t>Irene Hoiby at </a:t>
            </a:r>
            <a:r>
              <a:rPr lang="en-US" sz="3200" err="1">
                <a:solidFill>
                  <a:schemeClr val="accent5"/>
                </a:solidFill>
                <a:latin typeface="Segoe UI Semibold"/>
                <a:cs typeface="Segoe UI Semibold"/>
                <a:hlinkClick r:id="rId4">
                  <a:extLst>
                    <a:ext uri="{A12FA001-AC4F-418D-AE19-62706E023703}">
                      <ahyp:hlinkClr xmlns:ahyp="http://schemas.microsoft.com/office/drawing/2018/hyperlinkcolor" val="tx"/>
                    </a:ext>
                  </a:extLst>
                </a:hlinkClick>
              </a:rPr>
              <a:t>ih</a:t>
            </a:r>
            <a:r>
              <a:rPr lang="en-US" sz="3200">
                <a:solidFill>
                  <a:schemeClr val="accent5"/>
                </a:solidFill>
                <a:latin typeface="Segoe UI Semibold"/>
                <a:cs typeface="Segoe UI Semibold"/>
                <a:hlinkClick r:id="rId4">
                  <a:extLst>
                    <a:ext uri="{A12FA001-AC4F-418D-AE19-62706E023703}">
                      <ahyp:hlinkClr xmlns:ahyp="http://schemas.microsoft.com/office/drawing/2018/hyperlinkcolor" val="tx"/>
                    </a:ext>
                  </a:extLst>
                </a:hlinkClick>
              </a:rPr>
              <a:t>oiby@usbr.</a:t>
            </a:r>
            <a:r>
              <a:rPr lang="en-US" sz="3200">
                <a:solidFill>
                  <a:srgbClr val="CB9F5B"/>
                </a:solidFill>
                <a:latin typeface="Segoe UI Semibold"/>
                <a:cs typeface="Segoe UI Semibold"/>
                <a:hlinkClick r:id="rId4">
                  <a:extLst>
                    <a:ext uri="{A12FA001-AC4F-418D-AE19-62706E023703}">
                      <ahyp:hlinkClr xmlns:ahyp="http://schemas.microsoft.com/office/drawing/2018/hyperlinkcolor" val="tx"/>
                    </a:ext>
                  </a:extLst>
                </a:hlinkClick>
              </a:rPr>
              <a:t>gov</a:t>
            </a:r>
            <a:r>
              <a:rPr lang="en-US" sz="3200">
                <a:solidFill>
                  <a:srgbClr val="CB9F5B"/>
                </a:solidFill>
                <a:latin typeface="Segoe UI Semibold"/>
                <a:cs typeface="Segoe UI Semibold"/>
              </a:rPr>
              <a:t> </a:t>
            </a:r>
            <a:r>
              <a:rPr lang="en-US" sz="3200">
                <a:solidFill>
                  <a:srgbClr val="FFFFFF"/>
                </a:solidFill>
                <a:latin typeface="Segoe UI Semibold"/>
                <a:cs typeface="Segoe UI Semibold"/>
              </a:rPr>
              <a:t>or </a:t>
            </a:r>
            <a:r>
              <a:rPr lang="en-US" sz="3200">
                <a:solidFill>
                  <a:srgbClr val="CB9F5B"/>
                </a:solidFill>
                <a:latin typeface="Segoe UI Semibold"/>
                <a:cs typeface="Segoe UI Semibold"/>
              </a:rPr>
              <a:t>(303) 445-3575 </a:t>
            </a:r>
            <a:br>
              <a:rPr lang="en-US" sz="3200">
                <a:latin typeface="Segoe UI Semibold"/>
                <a:cs typeface="Segoe UI Semibold"/>
              </a:rPr>
            </a:br>
            <a:r>
              <a:rPr lang="en-US" sz="3200">
                <a:latin typeface="Segoe UI Semibold"/>
                <a:cs typeface="Segoe UI Semibold"/>
              </a:rPr>
              <a:t>Ella Vollmer at</a:t>
            </a:r>
            <a:r>
              <a:rPr lang="en-US" sz="3200">
                <a:solidFill>
                  <a:srgbClr val="0070C0"/>
                </a:solidFill>
                <a:latin typeface="Segoe UI Semibold"/>
                <a:cs typeface="Segoe UI Semibold"/>
              </a:rPr>
              <a:t> </a:t>
            </a:r>
            <a:r>
              <a:rPr lang="en-US" sz="3200" u="sng">
                <a:solidFill>
                  <a:srgbClr val="0070C0"/>
                </a:solidFill>
                <a:latin typeface="Segoe UI Semibold"/>
                <a:cs typeface="Segoe UI Semibold"/>
              </a:rPr>
              <a:t>evollmer@usbr.gov</a:t>
            </a:r>
          </a:p>
        </p:txBody>
      </p:sp>
      <p:pic>
        <p:nvPicPr>
          <p:cNvPr id="4" name="Picture 3">
            <a:extLst>
              <a:ext uri="{FF2B5EF4-FFF2-40B4-BE49-F238E27FC236}">
                <a16:creationId xmlns:a16="http://schemas.microsoft.com/office/drawing/2014/main" id="{FCF66701-C786-0A5A-7EAC-091E863D905F}"/>
              </a:ext>
            </a:extLst>
          </p:cNvPr>
          <p:cNvPicPr>
            <a:picLocks noChangeAspect="1"/>
          </p:cNvPicPr>
          <p:nvPr/>
        </p:nvPicPr>
        <p:blipFill>
          <a:blip r:embed="rId5"/>
          <a:stretch>
            <a:fillRect/>
          </a:stretch>
        </p:blipFill>
        <p:spPr>
          <a:xfrm>
            <a:off x="6571569" y="419780"/>
            <a:ext cx="4970690" cy="1098097"/>
          </a:xfrm>
          <a:prstGeom prst="rect">
            <a:avLst/>
          </a:prstGeom>
        </p:spPr>
      </p:pic>
      <p:sp>
        <p:nvSpPr>
          <p:cNvPr id="6" name="TextBox 5">
            <a:extLst>
              <a:ext uri="{FF2B5EF4-FFF2-40B4-BE49-F238E27FC236}">
                <a16:creationId xmlns:a16="http://schemas.microsoft.com/office/drawing/2014/main" id="{A296F035-53FF-09CD-72A9-FB908CEA4992}"/>
              </a:ext>
            </a:extLst>
          </p:cNvPr>
          <p:cNvSpPr txBox="1"/>
          <p:nvPr/>
        </p:nvSpPr>
        <p:spPr>
          <a:xfrm>
            <a:off x="6838405" y="504007"/>
            <a:ext cx="470589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Segoe UI Semibold"/>
                <a:ea typeface="Calibri"/>
                <a:cs typeface="Segoe UI Semibold"/>
              </a:rPr>
              <a:t>Schedule an Inquiry call with our CWMP team here: </a:t>
            </a:r>
            <a:r>
              <a:rPr lang="en-US">
                <a:latin typeface="Segoe UI Semibold"/>
                <a:ea typeface="+mn-lt"/>
                <a:cs typeface="Segoe UI Semibold"/>
                <a:hlinkClick r:id="rId6"/>
              </a:rPr>
              <a:t>MBC-MBC-Reclamation WaterSMART Program</a:t>
            </a:r>
            <a:endParaRPr lang="en-US">
              <a:latin typeface="Segoe UI Semibold"/>
              <a:cs typeface="Segoe UI Semibold"/>
            </a:endParaRPr>
          </a:p>
        </p:txBody>
      </p:sp>
    </p:spTree>
    <p:extLst>
      <p:ext uri="{BB962C8B-B14F-4D97-AF65-F5344CB8AC3E}">
        <p14:creationId xmlns:p14="http://schemas.microsoft.com/office/powerpoint/2010/main" val="4086645704"/>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E6AB9-50E6-4008-A50F-0125E83B4BCF}"/>
              </a:ext>
            </a:extLst>
          </p:cNvPr>
          <p:cNvSpPr>
            <a:spLocks noGrp="1"/>
          </p:cNvSpPr>
          <p:nvPr>
            <p:ph type="title"/>
          </p:nvPr>
        </p:nvSpPr>
        <p:spPr>
          <a:xfrm>
            <a:off x="125445" y="0"/>
            <a:ext cx="11704320" cy="1325563"/>
          </a:xfrm>
        </p:spPr>
        <p:txBody>
          <a:bodyPr anchor="ctr">
            <a:normAutofit/>
          </a:bodyPr>
          <a:lstStyle/>
          <a:p>
            <a:r>
              <a:rPr lang="en-US">
                <a:latin typeface="Segoe UI Semibold" panose="020B0702040204020203" pitchFamily="34" charset="0"/>
                <a:cs typeface="Segoe UI Semibold" panose="020B0702040204020203" pitchFamily="34" charset="0"/>
              </a:rPr>
              <a:t>WaterSMART Program Overview</a:t>
            </a:r>
          </a:p>
        </p:txBody>
      </p:sp>
      <p:graphicFrame>
        <p:nvGraphicFramePr>
          <p:cNvPr id="8" name="Content Placeholder 2">
            <a:extLst>
              <a:ext uri="{FF2B5EF4-FFF2-40B4-BE49-F238E27FC236}">
                <a16:creationId xmlns:a16="http://schemas.microsoft.com/office/drawing/2014/main" id="{40287E9E-2D39-42FD-9EA5-3F3C245DE051}"/>
              </a:ext>
            </a:extLst>
          </p:cNvPr>
          <p:cNvGraphicFramePr/>
          <p:nvPr>
            <p:extLst>
              <p:ext uri="{D42A27DB-BD31-4B8C-83A1-F6EECF244321}">
                <p14:modId xmlns:p14="http://schemas.microsoft.com/office/powerpoint/2010/main" val="529273230"/>
              </p:ext>
            </p:extLst>
          </p:nvPr>
        </p:nvGraphicFramePr>
        <p:xfrm>
          <a:off x="256988" y="577517"/>
          <a:ext cx="11327870" cy="5935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B486A3A0-227B-8060-DC0B-3BD2344C9FC2}"/>
              </a:ext>
            </a:extLst>
          </p:cNvPr>
          <p:cNvPicPr>
            <a:picLocks noChangeAspect="1"/>
          </p:cNvPicPr>
          <p:nvPr/>
        </p:nvPicPr>
        <p:blipFill>
          <a:blip r:embed="rId8"/>
          <a:stretch>
            <a:fillRect/>
          </a:stretch>
        </p:blipFill>
        <p:spPr>
          <a:xfrm>
            <a:off x="11164106" y="5718623"/>
            <a:ext cx="914479" cy="1060796"/>
          </a:xfrm>
          <a:prstGeom prst="rect">
            <a:avLst/>
          </a:prstGeom>
        </p:spPr>
      </p:pic>
      <p:cxnSp>
        <p:nvCxnSpPr>
          <p:cNvPr id="6" name="Straight Connector 5">
            <a:extLst>
              <a:ext uri="{FF2B5EF4-FFF2-40B4-BE49-F238E27FC236}">
                <a16:creationId xmlns:a16="http://schemas.microsoft.com/office/drawing/2014/main" id="{151DA4FB-E98A-B200-F453-CA42653514C7}"/>
              </a:ext>
            </a:extLst>
          </p:cNvPr>
          <p:cNvCxnSpPr>
            <a:cxnSpLocks/>
          </p:cNvCxnSpPr>
          <p:nvPr/>
        </p:nvCxnSpPr>
        <p:spPr>
          <a:xfrm>
            <a:off x="190500" y="1099268"/>
            <a:ext cx="8496300" cy="0"/>
          </a:xfrm>
          <a:prstGeom prst="line">
            <a:avLst/>
          </a:prstGeom>
          <a:ln w="38100">
            <a:solidFill>
              <a:srgbClr val="CB9F5B"/>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7078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3FDF8E3-4F3D-2223-1517-1B9896B19AFF}"/>
              </a:ext>
            </a:extLst>
          </p:cNvPr>
          <p:cNvSpPr/>
          <p:nvPr/>
        </p:nvSpPr>
        <p:spPr>
          <a:xfrm>
            <a:off x="1002890" y="4228580"/>
            <a:ext cx="3243229" cy="2629420"/>
          </a:xfrm>
          <a:prstGeom prst="rect">
            <a:avLst/>
          </a:prstGeom>
          <a:solidFill>
            <a:srgbClr val="CB9F5B"/>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285750" lvl="0" indent="-285750">
              <a:buFont typeface="Arial" panose="020B0604020202020204" pitchFamily="34" charset="0"/>
              <a:buChar char="•"/>
            </a:pPr>
            <a:r>
              <a:rPr lang="en-US" b="1"/>
              <a:t>Drought Response Program</a:t>
            </a:r>
          </a:p>
          <a:p>
            <a:pPr marL="285750" lvl="0" indent="-285750">
              <a:buFont typeface="Arial" panose="020B0604020202020204" pitchFamily="34" charset="0"/>
              <a:buChar char="•"/>
            </a:pPr>
            <a:r>
              <a:rPr lang="en-US" b="1">
                <a:solidFill>
                  <a:srgbClr val="244A9F"/>
                </a:solidFill>
              </a:rPr>
              <a:t>Cooperative Watershed Management Program</a:t>
            </a:r>
          </a:p>
          <a:p>
            <a:pPr marL="285750" lvl="0" indent="-285750">
              <a:buFont typeface="Arial" panose="020B0604020202020204" pitchFamily="34" charset="0"/>
              <a:buChar char="•"/>
            </a:pPr>
            <a:r>
              <a:rPr lang="en-US" b="1"/>
              <a:t>Planning and Project Design Grants</a:t>
            </a:r>
          </a:p>
          <a:p>
            <a:pPr marL="285750" lvl="0" indent="-285750">
              <a:buFont typeface="Arial" panose="020B0604020202020204" pitchFamily="34" charset="0"/>
              <a:buChar char="•"/>
            </a:pPr>
            <a:r>
              <a:rPr lang="en-US" b="1"/>
              <a:t>Basin Studies</a:t>
            </a:r>
          </a:p>
          <a:p>
            <a:pPr marL="285750" lvl="0" indent="-285750">
              <a:buFont typeface="Arial" panose="020B0604020202020204" pitchFamily="34" charset="0"/>
              <a:buChar char="•"/>
            </a:pPr>
            <a:r>
              <a:rPr lang="en-US" b="1"/>
              <a:t>Water Recycling and </a:t>
            </a:r>
            <a:br>
              <a:rPr lang="en-US" b="1"/>
            </a:br>
            <a:r>
              <a:rPr lang="en-US" b="1"/>
              <a:t>Desalination Planning </a:t>
            </a:r>
          </a:p>
        </p:txBody>
      </p:sp>
      <p:sp>
        <p:nvSpPr>
          <p:cNvPr id="5" name="Rectangle 4">
            <a:extLst>
              <a:ext uri="{FF2B5EF4-FFF2-40B4-BE49-F238E27FC236}">
                <a16:creationId xmlns:a16="http://schemas.microsoft.com/office/drawing/2014/main" id="{C261ABB6-EC0A-123F-CEF4-4FA4EAD86BC3}"/>
              </a:ext>
            </a:extLst>
          </p:cNvPr>
          <p:cNvSpPr/>
          <p:nvPr/>
        </p:nvSpPr>
        <p:spPr>
          <a:xfrm>
            <a:off x="4314061" y="3720712"/>
            <a:ext cx="3110179" cy="3137287"/>
          </a:xfrm>
          <a:prstGeom prst="rect">
            <a:avLst/>
          </a:prstGeom>
          <a:solidFill>
            <a:srgbClr val="0082A4"/>
          </a:solidFill>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171450" lvl="0" indent="-171450">
              <a:buFont typeface="Arial" panose="020B0604020202020204" pitchFamily="34" charset="0"/>
              <a:buChar char="•"/>
            </a:pPr>
            <a:r>
              <a:rPr lang="en-US" b="1"/>
              <a:t>Applied Science Grants</a:t>
            </a:r>
          </a:p>
          <a:p>
            <a:pPr marL="171450" lvl="0" indent="-171450">
              <a:buFont typeface="Arial" panose="020B0604020202020204" pitchFamily="34" charset="0"/>
              <a:buChar char="•"/>
            </a:pPr>
            <a:r>
              <a:rPr lang="en-US" b="1"/>
              <a:t>Drought Response Program</a:t>
            </a:r>
          </a:p>
          <a:p>
            <a:pPr marL="171450" lvl="0" indent="-171450">
              <a:buFont typeface="Arial" panose="020B0604020202020204" pitchFamily="34" charset="0"/>
              <a:buChar char="•"/>
            </a:pPr>
            <a:r>
              <a:rPr lang="en-US" b="1"/>
              <a:t>Basin Studies</a:t>
            </a:r>
          </a:p>
          <a:p>
            <a:pPr algn="ctr"/>
            <a:endParaRPr lang="en-US" sz="1400"/>
          </a:p>
        </p:txBody>
      </p:sp>
      <p:sp>
        <p:nvSpPr>
          <p:cNvPr id="6" name="Rectangle 5">
            <a:extLst>
              <a:ext uri="{FF2B5EF4-FFF2-40B4-BE49-F238E27FC236}">
                <a16:creationId xmlns:a16="http://schemas.microsoft.com/office/drawing/2014/main" id="{C1C1C3CC-1294-F4D4-6673-174121A85760}"/>
              </a:ext>
            </a:extLst>
          </p:cNvPr>
          <p:cNvSpPr/>
          <p:nvPr/>
        </p:nvSpPr>
        <p:spPr>
          <a:xfrm>
            <a:off x="7492182" y="3152004"/>
            <a:ext cx="3372464" cy="3705996"/>
          </a:xfrm>
          <a:prstGeom prst="rect">
            <a:avLst/>
          </a:prstGeom>
          <a:solidFill>
            <a:srgbClr val="244A9F"/>
          </a:solidFill>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tIns="91440" rtlCol="0" anchor="t"/>
          <a:lstStyle/>
          <a:p>
            <a:pPr marL="171450" lvl="0" indent="-171450">
              <a:buFont typeface="Arial" panose="020B0604020202020204" pitchFamily="34" charset="0"/>
              <a:buChar char="•"/>
            </a:pPr>
            <a:r>
              <a:rPr lang="en-US" b="1"/>
              <a:t>Drought Response Program</a:t>
            </a:r>
          </a:p>
          <a:p>
            <a:pPr marL="171450" lvl="0" indent="-171450">
              <a:buFont typeface="Arial" panose="020B0604020202020204" pitchFamily="34" charset="0"/>
              <a:buChar char="•"/>
            </a:pPr>
            <a:r>
              <a:rPr lang="en-US" b="1"/>
              <a:t>Water and Energy Efficiency Grants</a:t>
            </a:r>
          </a:p>
          <a:p>
            <a:pPr marL="171450" lvl="0" indent="-171450">
              <a:buFont typeface="Arial" panose="020B0604020202020204" pitchFamily="34" charset="0"/>
              <a:buChar char="•"/>
            </a:pPr>
            <a:r>
              <a:rPr lang="en-US" b="1"/>
              <a:t>Small-Scale Water Efficiency Projects</a:t>
            </a:r>
          </a:p>
          <a:p>
            <a:pPr marL="171450" lvl="0" indent="-171450">
              <a:buFont typeface="Arial" panose="020B0604020202020204" pitchFamily="34" charset="0"/>
              <a:buChar char="•"/>
            </a:pPr>
            <a:r>
              <a:rPr lang="en-US" b="1">
                <a:solidFill>
                  <a:schemeClr val="bg1"/>
                </a:solidFill>
              </a:rPr>
              <a:t>Enhancing Water Resources Projects</a:t>
            </a:r>
          </a:p>
          <a:p>
            <a:pPr marL="171450" lvl="0" indent="-171450">
              <a:buFont typeface="Arial" panose="020B0604020202020204" pitchFamily="34" charset="0"/>
              <a:buChar char="•"/>
            </a:pPr>
            <a:r>
              <a:rPr lang="en-US" b="1"/>
              <a:t>Title XVI</a:t>
            </a:r>
          </a:p>
          <a:p>
            <a:pPr marL="171450" lvl="0" indent="-171450">
              <a:buFont typeface="Arial" panose="020B0604020202020204" pitchFamily="34" charset="0"/>
              <a:buChar char="•"/>
            </a:pPr>
            <a:r>
              <a:rPr lang="en-US" b="1"/>
              <a:t>Large Scale Water Recycling</a:t>
            </a:r>
          </a:p>
          <a:p>
            <a:pPr marL="171450" lvl="0" indent="-171450">
              <a:buFont typeface="Arial" panose="020B0604020202020204" pitchFamily="34" charset="0"/>
              <a:buChar char="•"/>
            </a:pPr>
            <a:r>
              <a:rPr lang="en-US" b="1"/>
              <a:t>Water Desalination</a:t>
            </a:r>
          </a:p>
        </p:txBody>
      </p:sp>
      <p:grpSp>
        <p:nvGrpSpPr>
          <p:cNvPr id="13" name="Graphic 7" descr="Walk outline">
            <a:extLst>
              <a:ext uri="{FF2B5EF4-FFF2-40B4-BE49-F238E27FC236}">
                <a16:creationId xmlns:a16="http://schemas.microsoft.com/office/drawing/2014/main" id="{7A90ADB9-E9BA-1EEA-D626-E100A6B8D2FE}"/>
              </a:ext>
            </a:extLst>
          </p:cNvPr>
          <p:cNvGrpSpPr/>
          <p:nvPr/>
        </p:nvGrpSpPr>
        <p:grpSpPr>
          <a:xfrm>
            <a:off x="3586986" y="1578144"/>
            <a:ext cx="1651800" cy="2594696"/>
            <a:chOff x="2729461" y="1384023"/>
            <a:chExt cx="1135899" cy="1709856"/>
          </a:xfrm>
          <a:solidFill>
            <a:srgbClr val="003E51"/>
          </a:solidFill>
        </p:grpSpPr>
        <p:sp>
          <p:nvSpPr>
            <p:cNvPr id="14" name="Freeform: Shape 13">
              <a:extLst>
                <a:ext uri="{FF2B5EF4-FFF2-40B4-BE49-F238E27FC236}">
                  <a16:creationId xmlns:a16="http://schemas.microsoft.com/office/drawing/2014/main" id="{DAB3B589-FB02-0E8C-7D7C-A71EBA07C1EA}"/>
                </a:ext>
              </a:extLst>
            </p:cNvPr>
            <p:cNvSpPr/>
            <p:nvPr/>
          </p:nvSpPr>
          <p:spPr>
            <a:xfrm>
              <a:off x="3176638" y="1384023"/>
              <a:ext cx="308077" cy="308077"/>
            </a:xfrm>
            <a:custGeom>
              <a:avLst/>
              <a:gdLst>
                <a:gd name="csX0" fmla="*/ 154039 w 308077"/>
                <a:gd name="csY0" fmla="*/ 308077 h 308077"/>
                <a:gd name="csX1" fmla="*/ 308077 w 308077"/>
                <a:gd name="csY1" fmla="*/ 154039 h 308077"/>
                <a:gd name="csX2" fmla="*/ 154039 w 308077"/>
                <a:gd name="csY2" fmla="*/ 0 h 308077"/>
                <a:gd name="csX3" fmla="*/ 0 w 308077"/>
                <a:gd name="csY3" fmla="*/ 154039 h 308077"/>
                <a:gd name="csX4" fmla="*/ 154039 w 308077"/>
                <a:gd name="csY4" fmla="*/ 308077 h 308077"/>
                <a:gd name="csX5" fmla="*/ 154039 w 308077"/>
                <a:gd name="csY5" fmla="*/ 38510 h 308077"/>
                <a:gd name="csX6" fmla="*/ 269568 w 308077"/>
                <a:gd name="csY6" fmla="*/ 154039 h 308077"/>
                <a:gd name="csX7" fmla="*/ 154039 w 308077"/>
                <a:gd name="csY7" fmla="*/ 269568 h 308077"/>
                <a:gd name="csX8" fmla="*/ 38510 w 308077"/>
                <a:gd name="csY8" fmla="*/ 154039 h 308077"/>
                <a:gd name="csX9" fmla="*/ 154039 w 308077"/>
                <a:gd name="csY9" fmla="*/ 38433 h 3080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08077" h="308077">
                  <a:moveTo>
                    <a:pt x="154039" y="308077"/>
                  </a:moveTo>
                  <a:cubicBezTo>
                    <a:pt x="239112" y="308077"/>
                    <a:pt x="308077" y="239112"/>
                    <a:pt x="308077" y="154039"/>
                  </a:cubicBezTo>
                  <a:cubicBezTo>
                    <a:pt x="308077" y="68965"/>
                    <a:pt x="239112" y="0"/>
                    <a:pt x="154039" y="0"/>
                  </a:cubicBezTo>
                  <a:cubicBezTo>
                    <a:pt x="68965" y="0"/>
                    <a:pt x="0" y="68965"/>
                    <a:pt x="0" y="154039"/>
                  </a:cubicBezTo>
                  <a:cubicBezTo>
                    <a:pt x="0" y="239112"/>
                    <a:pt x="68965" y="308077"/>
                    <a:pt x="154039" y="308077"/>
                  </a:cubicBezTo>
                  <a:close/>
                  <a:moveTo>
                    <a:pt x="154039" y="38510"/>
                  </a:moveTo>
                  <a:cubicBezTo>
                    <a:pt x="217843" y="38510"/>
                    <a:pt x="269568" y="90234"/>
                    <a:pt x="269568" y="154039"/>
                  </a:cubicBezTo>
                  <a:cubicBezTo>
                    <a:pt x="269568" y="217843"/>
                    <a:pt x="217843" y="269568"/>
                    <a:pt x="154039" y="269568"/>
                  </a:cubicBezTo>
                  <a:cubicBezTo>
                    <a:pt x="90234" y="269568"/>
                    <a:pt x="38510" y="217843"/>
                    <a:pt x="38510" y="154039"/>
                  </a:cubicBezTo>
                  <a:cubicBezTo>
                    <a:pt x="38552" y="90239"/>
                    <a:pt x="90240" y="38518"/>
                    <a:pt x="154039" y="38433"/>
                  </a:cubicBezTo>
                  <a:close/>
                </a:path>
              </a:pathLst>
            </a:custGeom>
            <a:grpFill/>
            <a:ln w="19248" cap="flat">
              <a:noFill/>
              <a:prstDash val="solid"/>
              <a:miter/>
            </a:ln>
          </p:spPr>
          <p:txBody>
            <a:bodyPr/>
            <a:lstStyle/>
            <a:p>
              <a:endParaRPr lang="en-US" sz="1200"/>
            </a:p>
          </p:txBody>
        </p:sp>
        <p:sp>
          <p:nvSpPr>
            <p:cNvPr id="15" name="Freeform: Shape 14">
              <a:extLst>
                <a:ext uri="{FF2B5EF4-FFF2-40B4-BE49-F238E27FC236}">
                  <a16:creationId xmlns:a16="http://schemas.microsoft.com/office/drawing/2014/main" id="{8AF7A89D-FBA2-13C2-1101-26A28E5DEFD6}"/>
                </a:ext>
              </a:extLst>
            </p:cNvPr>
            <p:cNvSpPr/>
            <p:nvPr/>
          </p:nvSpPr>
          <p:spPr>
            <a:xfrm>
              <a:off x="2729461" y="2255280"/>
              <a:ext cx="476290" cy="838599"/>
            </a:xfrm>
            <a:custGeom>
              <a:avLst/>
              <a:gdLst>
                <a:gd name="csX0" fmla="*/ 408051 w 476290"/>
                <a:gd name="csY0" fmla="*/ 268605 h 668567"/>
                <a:gd name="csX1" fmla="*/ 397249 w 476290"/>
                <a:gd name="csY1" fmla="*/ 291287 h 668567"/>
                <a:gd name="csX2" fmla="*/ 135383 w 476290"/>
                <a:gd name="csY2" fmla="*/ 609204 h 668567"/>
                <a:gd name="csX3" fmla="*/ 92580 w 476290"/>
                <a:gd name="csY3" fmla="*/ 630018 h 668567"/>
                <a:gd name="csX4" fmla="*/ 58114 w 476290"/>
                <a:gd name="csY4" fmla="*/ 617580 h 668567"/>
                <a:gd name="csX5" fmla="*/ 51413 w 476290"/>
                <a:gd name="csY5" fmla="*/ 540021 h 668567"/>
                <a:gd name="csX6" fmla="*/ 301726 w 476290"/>
                <a:gd name="csY6" fmla="*/ 235390 h 668567"/>
                <a:gd name="csX7" fmla="*/ 305731 w 476290"/>
                <a:gd name="csY7" fmla="*/ 227034 h 668567"/>
                <a:gd name="csX8" fmla="*/ 345049 w 476290"/>
                <a:gd name="csY8" fmla="*/ 34909 h 668567"/>
                <a:gd name="csX9" fmla="*/ 312894 w 476290"/>
                <a:gd name="csY9" fmla="*/ 0 h 668567"/>
                <a:gd name="csX10" fmla="*/ 268993 w 476290"/>
                <a:gd name="csY10" fmla="*/ 214634 h 668567"/>
                <a:gd name="csX11" fmla="*/ 21664 w 476290"/>
                <a:gd name="csY11" fmla="*/ 515567 h 668567"/>
                <a:gd name="csX12" fmla="*/ 33352 w 476290"/>
                <a:gd name="csY12" fmla="*/ 647078 h 668567"/>
                <a:gd name="csX13" fmla="*/ 164112 w 476290"/>
                <a:gd name="csY13" fmla="*/ 635117 h 668567"/>
                <a:gd name="csX14" fmla="*/ 165440 w 476290"/>
                <a:gd name="csY14" fmla="*/ 633484 h 668567"/>
                <a:gd name="csX15" fmla="*/ 427306 w 476290"/>
                <a:gd name="csY15" fmla="*/ 315548 h 668567"/>
                <a:gd name="csX16" fmla="*/ 446060 w 476290"/>
                <a:gd name="csY16" fmla="*/ 275671 h 668567"/>
                <a:gd name="csX17" fmla="*/ 476290 w 476290"/>
                <a:gd name="csY17" fmla="*/ 129566 h 668567"/>
                <a:gd name="csX18" fmla="*/ 442055 w 476290"/>
                <a:gd name="csY18" fmla="*/ 104900 h 66856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76290" h="668567">
                  <a:moveTo>
                    <a:pt x="408051" y="268605"/>
                  </a:moveTo>
                  <a:cubicBezTo>
                    <a:pt x="406389" y="276946"/>
                    <a:pt x="402677" y="284741"/>
                    <a:pt x="397249" y="291287"/>
                  </a:cubicBezTo>
                  <a:lnTo>
                    <a:pt x="135383" y="609204"/>
                  </a:lnTo>
                  <a:cubicBezTo>
                    <a:pt x="125174" y="622476"/>
                    <a:pt x="109324" y="630184"/>
                    <a:pt x="92580" y="630018"/>
                  </a:cubicBezTo>
                  <a:cubicBezTo>
                    <a:pt x="79972" y="630140"/>
                    <a:pt x="67739" y="625726"/>
                    <a:pt x="58114" y="617580"/>
                  </a:cubicBezTo>
                  <a:cubicBezTo>
                    <a:pt x="34889" y="597990"/>
                    <a:pt x="31892" y="563302"/>
                    <a:pt x="51413" y="540021"/>
                  </a:cubicBezTo>
                  <a:lnTo>
                    <a:pt x="301726" y="235390"/>
                  </a:lnTo>
                  <a:cubicBezTo>
                    <a:pt x="303721" y="232972"/>
                    <a:pt x="305096" y="230103"/>
                    <a:pt x="305731" y="227034"/>
                  </a:cubicBezTo>
                  <a:lnTo>
                    <a:pt x="345049" y="34909"/>
                  </a:lnTo>
                  <a:cubicBezTo>
                    <a:pt x="332343" y="25274"/>
                    <a:pt x="321454" y="13453"/>
                    <a:pt x="312894" y="0"/>
                  </a:cubicBezTo>
                  <a:lnTo>
                    <a:pt x="268993" y="214634"/>
                  </a:lnTo>
                  <a:lnTo>
                    <a:pt x="21664" y="515567"/>
                  </a:lnTo>
                  <a:cubicBezTo>
                    <a:pt x="-11288" y="555153"/>
                    <a:pt x="-6065" y="613923"/>
                    <a:pt x="33352" y="647078"/>
                  </a:cubicBezTo>
                  <a:cubicBezTo>
                    <a:pt x="72763" y="679884"/>
                    <a:pt x="131305" y="674530"/>
                    <a:pt x="164112" y="635117"/>
                  </a:cubicBezTo>
                  <a:cubicBezTo>
                    <a:pt x="164560" y="634578"/>
                    <a:pt x="165003" y="634033"/>
                    <a:pt x="165440" y="633484"/>
                  </a:cubicBezTo>
                  <a:lnTo>
                    <a:pt x="427306" y="315548"/>
                  </a:lnTo>
                  <a:cubicBezTo>
                    <a:pt x="436766" y="304017"/>
                    <a:pt x="443210" y="290313"/>
                    <a:pt x="446060" y="275671"/>
                  </a:cubicBezTo>
                  <a:lnTo>
                    <a:pt x="476290" y="129566"/>
                  </a:lnTo>
                  <a:lnTo>
                    <a:pt x="442055" y="104900"/>
                  </a:lnTo>
                  <a:close/>
                </a:path>
              </a:pathLst>
            </a:custGeom>
            <a:grpFill/>
            <a:ln w="19248" cap="flat">
              <a:noFill/>
              <a:prstDash val="solid"/>
              <a:miter/>
            </a:ln>
          </p:spPr>
          <p:txBody>
            <a:bodyPr/>
            <a:lstStyle/>
            <a:p>
              <a:endParaRPr lang="en-US" sz="1200"/>
            </a:p>
          </p:txBody>
        </p:sp>
        <p:sp>
          <p:nvSpPr>
            <p:cNvPr id="16" name="Freeform: Shape 15">
              <a:extLst>
                <a:ext uri="{FF2B5EF4-FFF2-40B4-BE49-F238E27FC236}">
                  <a16:creationId xmlns:a16="http://schemas.microsoft.com/office/drawing/2014/main" id="{E3397300-524C-0B1E-F0F7-095DE2BEFCF9}"/>
                </a:ext>
              </a:extLst>
            </p:cNvPr>
            <p:cNvSpPr/>
            <p:nvPr/>
          </p:nvSpPr>
          <p:spPr>
            <a:xfrm>
              <a:off x="2770154" y="1733345"/>
              <a:ext cx="1095206" cy="1061247"/>
            </a:xfrm>
            <a:custGeom>
              <a:avLst/>
              <a:gdLst>
                <a:gd name="csX0" fmla="*/ 923784 w 987818"/>
                <a:gd name="csY0" fmla="*/ 397169 h 1309312"/>
                <a:gd name="csX1" fmla="*/ 739592 w 987818"/>
                <a:gd name="csY1" fmla="*/ 336343 h 1309312"/>
                <a:gd name="csX2" fmla="*/ 631861 w 987818"/>
                <a:gd name="csY2" fmla="*/ 88341 h 1309312"/>
                <a:gd name="csX3" fmla="*/ 484273 w 987818"/>
                <a:gd name="csY3" fmla="*/ 0 h 1309312"/>
                <a:gd name="csX4" fmla="*/ 413685 w 987818"/>
                <a:gd name="csY4" fmla="*/ 16290 h 1309312"/>
                <a:gd name="csX5" fmla="*/ 151992 w 987818"/>
                <a:gd name="csY5" fmla="*/ 119130 h 1309312"/>
                <a:gd name="csX6" fmla="*/ 100332 w 987818"/>
                <a:gd name="csY6" fmla="*/ 170694 h 1309312"/>
                <a:gd name="csX7" fmla="*/ 6753 w 987818"/>
                <a:gd name="csY7" fmla="*/ 395225 h 1309312"/>
                <a:gd name="csX8" fmla="*/ 8005 w 987818"/>
                <a:gd name="csY8" fmla="*/ 468894 h 1309312"/>
                <a:gd name="csX9" fmla="*/ 58606 w 987818"/>
                <a:gd name="csY9" fmla="*/ 517435 h 1309312"/>
                <a:gd name="csX10" fmla="*/ 93766 w 987818"/>
                <a:gd name="csY10" fmla="*/ 524405 h 1309312"/>
                <a:gd name="csX11" fmla="*/ 180817 w 987818"/>
                <a:gd name="csY11" fmla="*/ 465486 h 1309312"/>
                <a:gd name="csX12" fmla="*/ 254370 w 987818"/>
                <a:gd name="csY12" fmla="*/ 279041 h 1309312"/>
                <a:gd name="csX13" fmla="*/ 291821 w 987818"/>
                <a:gd name="csY13" fmla="*/ 264773 h 1309312"/>
                <a:gd name="csX14" fmla="*/ 292058 w 987818"/>
                <a:gd name="csY14" fmla="*/ 264833 h 1309312"/>
                <a:gd name="csX15" fmla="*/ 292071 w 987818"/>
                <a:gd name="csY15" fmla="*/ 264985 h 1309312"/>
                <a:gd name="csX16" fmla="*/ 237484 w 987818"/>
                <a:gd name="csY16" fmla="*/ 531433 h 1309312"/>
                <a:gd name="csX17" fmla="*/ 272027 w 987818"/>
                <a:gd name="csY17" fmla="*/ 646404 h 1309312"/>
                <a:gd name="csX18" fmla="*/ 272027 w 987818"/>
                <a:gd name="csY18" fmla="*/ 646404 h 1309312"/>
                <a:gd name="csX19" fmla="*/ 556671 w 987818"/>
                <a:gd name="csY19" fmla="*/ 851391 h 1309312"/>
                <a:gd name="csX20" fmla="*/ 556671 w 987818"/>
                <a:gd name="csY20" fmla="*/ 1211129 h 1309312"/>
                <a:gd name="csX21" fmla="*/ 641258 w 987818"/>
                <a:gd name="csY21" fmla="*/ 1308847 h 1309312"/>
                <a:gd name="csX22" fmla="*/ 744198 w 987818"/>
                <a:gd name="csY22" fmla="*/ 1224469 h 1309312"/>
                <a:gd name="csX23" fmla="*/ 744656 w 987818"/>
                <a:gd name="csY23" fmla="*/ 1215307 h 1309312"/>
                <a:gd name="csX24" fmla="*/ 744656 w 987818"/>
                <a:gd name="csY24" fmla="*/ 804178 h 1309312"/>
                <a:gd name="csX25" fmla="*/ 706859 w 987818"/>
                <a:gd name="csY25" fmla="*/ 728834 h 1309312"/>
                <a:gd name="csX26" fmla="*/ 535491 w 987818"/>
                <a:gd name="csY26" fmla="*/ 603408 h 1309312"/>
                <a:gd name="csX27" fmla="*/ 556498 w 987818"/>
                <a:gd name="csY27" fmla="*/ 498431 h 1309312"/>
                <a:gd name="csX28" fmla="*/ 564373 w 987818"/>
                <a:gd name="csY28" fmla="*/ 456840 h 1309312"/>
                <a:gd name="csX29" fmla="*/ 597106 w 987818"/>
                <a:gd name="csY29" fmla="*/ 286108 h 1309312"/>
                <a:gd name="csX30" fmla="*/ 582519 w 987818"/>
                <a:gd name="csY30" fmla="*/ 263113 h 1309312"/>
                <a:gd name="csX31" fmla="*/ 559525 w 987818"/>
                <a:gd name="csY31" fmla="*/ 277701 h 1309312"/>
                <a:gd name="csX32" fmla="*/ 559290 w 987818"/>
                <a:gd name="csY32" fmla="*/ 278945 h 1309312"/>
                <a:gd name="csX33" fmla="*/ 526999 w 987818"/>
                <a:gd name="csY33" fmla="*/ 449446 h 1309312"/>
                <a:gd name="csX34" fmla="*/ 495306 w 987818"/>
                <a:gd name="csY34" fmla="*/ 607914 h 1309312"/>
                <a:gd name="csX35" fmla="*/ 502815 w 987818"/>
                <a:gd name="csY35" fmla="*/ 627168 h 1309312"/>
                <a:gd name="csX36" fmla="*/ 684388 w 987818"/>
                <a:gd name="csY36" fmla="*/ 760027 h 1309312"/>
                <a:gd name="csX37" fmla="*/ 706069 w 987818"/>
                <a:gd name="csY37" fmla="*/ 804063 h 1309312"/>
                <a:gd name="csX38" fmla="*/ 706069 w 987818"/>
                <a:gd name="csY38" fmla="*/ 1213055 h 1309312"/>
                <a:gd name="csX39" fmla="*/ 661629 w 987818"/>
                <a:gd name="csY39" fmla="*/ 1269664 h 1309312"/>
                <a:gd name="csX40" fmla="*/ 596255 w 987818"/>
                <a:gd name="csY40" fmla="*/ 1226050 h 1309312"/>
                <a:gd name="csX41" fmla="*/ 595181 w 987818"/>
                <a:gd name="csY41" fmla="*/ 1215327 h 1309312"/>
                <a:gd name="csX42" fmla="*/ 595181 w 987818"/>
                <a:gd name="csY42" fmla="*/ 841552 h 1309312"/>
                <a:gd name="csX43" fmla="*/ 587209 w 987818"/>
                <a:gd name="csY43" fmla="*/ 825955 h 1309312"/>
                <a:gd name="csX44" fmla="*/ 294536 w 987818"/>
                <a:gd name="csY44" fmla="*/ 615057 h 1309312"/>
                <a:gd name="csX45" fmla="*/ 271700 w 987818"/>
                <a:gd name="csY45" fmla="*/ 556619 h 1309312"/>
                <a:gd name="csX46" fmla="*/ 336916 w 987818"/>
                <a:gd name="csY46" fmla="*/ 238028 h 1309312"/>
                <a:gd name="csX47" fmla="*/ 321916 w 987818"/>
                <a:gd name="csY47" fmla="*/ 215302 h 1309312"/>
                <a:gd name="csX48" fmla="*/ 311191 w 987818"/>
                <a:gd name="csY48" fmla="*/ 216174 h 1309312"/>
                <a:gd name="csX49" fmla="*/ 232651 w 987818"/>
                <a:gd name="csY49" fmla="*/ 246077 h 1309312"/>
                <a:gd name="csX50" fmla="*/ 221598 w 987818"/>
                <a:gd name="csY50" fmla="*/ 257014 h 1309312"/>
                <a:gd name="csX51" fmla="*/ 144868 w 987818"/>
                <a:gd name="csY51" fmla="*/ 451680 h 1309312"/>
                <a:gd name="csX52" fmla="*/ 93766 w 987818"/>
                <a:gd name="csY52" fmla="*/ 485896 h 1309312"/>
                <a:gd name="csX53" fmla="*/ 72585 w 987818"/>
                <a:gd name="csY53" fmla="*/ 481563 h 1309312"/>
                <a:gd name="csX54" fmla="*/ 43241 w 987818"/>
                <a:gd name="csY54" fmla="*/ 453432 h 1309312"/>
                <a:gd name="csX55" fmla="*/ 42394 w 987818"/>
                <a:gd name="csY55" fmla="*/ 409781 h 1309312"/>
                <a:gd name="csX56" fmla="*/ 135914 w 987818"/>
                <a:gd name="csY56" fmla="*/ 185270 h 1309312"/>
                <a:gd name="csX57" fmla="*/ 166183 w 987818"/>
                <a:gd name="csY57" fmla="*/ 154905 h 1309312"/>
                <a:gd name="csX58" fmla="*/ 429339 w 987818"/>
                <a:gd name="csY58" fmla="*/ 51430 h 1309312"/>
                <a:gd name="csX59" fmla="*/ 484273 w 987818"/>
                <a:gd name="csY59" fmla="*/ 38510 h 1309312"/>
                <a:gd name="csX60" fmla="*/ 597876 w 987818"/>
                <a:gd name="csY60" fmla="*/ 106267 h 1309312"/>
                <a:gd name="csX61" fmla="*/ 707783 w 987818"/>
                <a:gd name="csY61" fmla="*/ 359700 h 1309312"/>
                <a:gd name="csX62" fmla="*/ 719336 w 987818"/>
                <a:gd name="csY62" fmla="*/ 370193 h 1309312"/>
                <a:gd name="csX63" fmla="*/ 911730 w 987818"/>
                <a:gd name="csY63" fmla="*/ 433734 h 1309312"/>
                <a:gd name="csX64" fmla="*/ 946504 w 987818"/>
                <a:gd name="csY64" fmla="*/ 504015 h 1309312"/>
                <a:gd name="csX65" fmla="*/ 893534 w 987818"/>
                <a:gd name="csY65" fmla="*/ 541985 h 1309312"/>
                <a:gd name="csX66" fmla="*/ 875262 w 987818"/>
                <a:gd name="csY66" fmla="*/ 539135 h 1309312"/>
                <a:gd name="csX67" fmla="*/ 651540 w 987818"/>
                <a:gd name="csY67" fmla="*/ 464638 h 1309312"/>
                <a:gd name="csX68" fmla="*/ 617786 w 987818"/>
                <a:gd name="csY68" fmla="*/ 433985 h 1309312"/>
                <a:gd name="csX69" fmla="*/ 610873 w 987818"/>
                <a:gd name="csY69" fmla="*/ 418003 h 1309312"/>
                <a:gd name="csX70" fmla="*/ 600148 w 987818"/>
                <a:gd name="csY70" fmla="*/ 474689 h 1309312"/>
                <a:gd name="csX71" fmla="*/ 638851 w 987818"/>
                <a:gd name="csY71" fmla="*/ 501011 h 1309312"/>
                <a:gd name="csX72" fmla="*/ 864652 w 987818"/>
                <a:gd name="csY72" fmla="*/ 576105 h 1309312"/>
                <a:gd name="csX73" fmla="*/ 893534 w 987818"/>
                <a:gd name="csY73" fmla="*/ 580379 h 1309312"/>
                <a:gd name="csX74" fmla="*/ 982819 w 987818"/>
                <a:gd name="csY74" fmla="*/ 516838 h 1309312"/>
                <a:gd name="csX75" fmla="*/ 923784 w 987818"/>
                <a:gd name="csY75" fmla="*/ 397169 h 13093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Lst>
              <a:rect l="l" t="t" r="r" b="b"/>
              <a:pathLst>
                <a:path w="987818" h="1309312">
                  <a:moveTo>
                    <a:pt x="923784" y="397169"/>
                  </a:moveTo>
                  <a:lnTo>
                    <a:pt x="739592" y="336343"/>
                  </a:lnTo>
                  <a:cubicBezTo>
                    <a:pt x="715909" y="281602"/>
                    <a:pt x="635828" y="96274"/>
                    <a:pt x="631861" y="88341"/>
                  </a:cubicBezTo>
                  <a:cubicBezTo>
                    <a:pt x="602247" y="34383"/>
                    <a:pt x="545819" y="607"/>
                    <a:pt x="484273" y="0"/>
                  </a:cubicBezTo>
                  <a:cubicBezTo>
                    <a:pt x="459813" y="17"/>
                    <a:pt x="435678" y="5588"/>
                    <a:pt x="413685" y="16290"/>
                  </a:cubicBezTo>
                  <a:lnTo>
                    <a:pt x="151992" y="119130"/>
                  </a:lnTo>
                  <a:cubicBezTo>
                    <a:pt x="128480" y="128584"/>
                    <a:pt x="109830" y="147201"/>
                    <a:pt x="100332" y="170694"/>
                  </a:cubicBezTo>
                  <a:lnTo>
                    <a:pt x="6753" y="395225"/>
                  </a:lnTo>
                  <a:cubicBezTo>
                    <a:pt x="-2666" y="418966"/>
                    <a:pt x="-2216" y="445486"/>
                    <a:pt x="8005" y="468894"/>
                  </a:cubicBezTo>
                  <a:cubicBezTo>
                    <a:pt x="17634" y="491237"/>
                    <a:pt x="35882" y="508742"/>
                    <a:pt x="58606" y="517435"/>
                  </a:cubicBezTo>
                  <a:cubicBezTo>
                    <a:pt x="69776" y="521975"/>
                    <a:pt x="81708" y="524342"/>
                    <a:pt x="93766" y="524405"/>
                  </a:cubicBezTo>
                  <a:cubicBezTo>
                    <a:pt x="132283" y="525016"/>
                    <a:pt x="167069" y="501471"/>
                    <a:pt x="180817" y="465486"/>
                  </a:cubicBezTo>
                  <a:lnTo>
                    <a:pt x="254370" y="279041"/>
                  </a:lnTo>
                  <a:lnTo>
                    <a:pt x="291821" y="264773"/>
                  </a:lnTo>
                  <a:cubicBezTo>
                    <a:pt x="291904" y="264725"/>
                    <a:pt x="292010" y="264750"/>
                    <a:pt x="292058" y="264833"/>
                  </a:cubicBezTo>
                  <a:cubicBezTo>
                    <a:pt x="292087" y="264879"/>
                    <a:pt x="292090" y="264935"/>
                    <a:pt x="292071" y="264985"/>
                  </a:cubicBezTo>
                  <a:lnTo>
                    <a:pt x="237484" y="531433"/>
                  </a:lnTo>
                  <a:cubicBezTo>
                    <a:pt x="231415" y="572982"/>
                    <a:pt x="244065" y="615082"/>
                    <a:pt x="272027" y="646404"/>
                  </a:cubicBezTo>
                  <a:lnTo>
                    <a:pt x="272027" y="646404"/>
                  </a:lnTo>
                  <a:lnTo>
                    <a:pt x="556671" y="851391"/>
                  </a:lnTo>
                  <a:lnTo>
                    <a:pt x="556671" y="1211129"/>
                  </a:lnTo>
                  <a:cubicBezTo>
                    <a:pt x="555824" y="1260506"/>
                    <a:pt x="592269" y="1302609"/>
                    <a:pt x="641258" y="1308847"/>
                  </a:cubicBezTo>
                  <a:cubicBezTo>
                    <a:pt x="692984" y="1313973"/>
                    <a:pt x="739072" y="1276195"/>
                    <a:pt x="744198" y="1224469"/>
                  </a:cubicBezTo>
                  <a:cubicBezTo>
                    <a:pt x="744500" y="1221425"/>
                    <a:pt x="744652" y="1218367"/>
                    <a:pt x="744656" y="1215307"/>
                  </a:cubicBezTo>
                  <a:lnTo>
                    <a:pt x="744656" y="804178"/>
                  </a:lnTo>
                  <a:cubicBezTo>
                    <a:pt x="745035" y="774416"/>
                    <a:pt x="730943" y="746323"/>
                    <a:pt x="706859" y="728834"/>
                  </a:cubicBezTo>
                  <a:lnTo>
                    <a:pt x="535491" y="603408"/>
                  </a:lnTo>
                  <a:lnTo>
                    <a:pt x="556498" y="498431"/>
                  </a:lnTo>
                  <a:lnTo>
                    <a:pt x="564373" y="456840"/>
                  </a:lnTo>
                  <a:lnTo>
                    <a:pt x="597106" y="286108"/>
                  </a:lnTo>
                  <a:cubicBezTo>
                    <a:pt x="599428" y="275729"/>
                    <a:pt x="592897" y="265436"/>
                    <a:pt x="582519" y="263113"/>
                  </a:cubicBezTo>
                  <a:cubicBezTo>
                    <a:pt x="572140" y="260793"/>
                    <a:pt x="561847" y="267324"/>
                    <a:pt x="559525" y="277701"/>
                  </a:cubicBezTo>
                  <a:cubicBezTo>
                    <a:pt x="559434" y="278113"/>
                    <a:pt x="559355" y="278527"/>
                    <a:pt x="559290" y="278945"/>
                  </a:cubicBezTo>
                  <a:lnTo>
                    <a:pt x="526999" y="449446"/>
                  </a:lnTo>
                  <a:lnTo>
                    <a:pt x="495306" y="607914"/>
                  </a:lnTo>
                  <a:cubicBezTo>
                    <a:pt x="493860" y="615246"/>
                    <a:pt x="496789" y="622751"/>
                    <a:pt x="502815" y="627168"/>
                  </a:cubicBezTo>
                  <a:lnTo>
                    <a:pt x="684388" y="760027"/>
                  </a:lnTo>
                  <a:cubicBezTo>
                    <a:pt x="698346" y="770307"/>
                    <a:pt x="706433" y="786731"/>
                    <a:pt x="706069" y="804063"/>
                  </a:cubicBezTo>
                  <a:lnTo>
                    <a:pt x="706069" y="1213055"/>
                  </a:lnTo>
                  <a:cubicBezTo>
                    <a:pt x="706557" y="1240077"/>
                    <a:pt x="687995" y="1263722"/>
                    <a:pt x="661629" y="1269664"/>
                  </a:cubicBezTo>
                  <a:cubicBezTo>
                    <a:pt x="631534" y="1275673"/>
                    <a:pt x="602265" y="1256145"/>
                    <a:pt x="596255" y="1226050"/>
                  </a:cubicBezTo>
                  <a:cubicBezTo>
                    <a:pt x="595550" y="1222518"/>
                    <a:pt x="595190" y="1218927"/>
                    <a:pt x="595181" y="1215327"/>
                  </a:cubicBezTo>
                  <a:lnTo>
                    <a:pt x="595181" y="841552"/>
                  </a:lnTo>
                  <a:cubicBezTo>
                    <a:pt x="595179" y="835375"/>
                    <a:pt x="592214" y="829575"/>
                    <a:pt x="587209" y="825955"/>
                  </a:cubicBezTo>
                  <a:lnTo>
                    <a:pt x="294536" y="615057"/>
                  </a:lnTo>
                  <a:cubicBezTo>
                    <a:pt x="276086" y="601769"/>
                    <a:pt x="267148" y="578895"/>
                    <a:pt x="271700" y="556619"/>
                  </a:cubicBezTo>
                  <a:lnTo>
                    <a:pt x="336916" y="238028"/>
                  </a:lnTo>
                  <a:cubicBezTo>
                    <a:pt x="339049" y="227609"/>
                    <a:pt x="332333" y="217435"/>
                    <a:pt x="321916" y="215302"/>
                  </a:cubicBezTo>
                  <a:cubicBezTo>
                    <a:pt x="318331" y="214568"/>
                    <a:pt x="314611" y="214871"/>
                    <a:pt x="311191" y="216174"/>
                  </a:cubicBezTo>
                  <a:lnTo>
                    <a:pt x="232651" y="246077"/>
                  </a:lnTo>
                  <a:cubicBezTo>
                    <a:pt x="227593" y="248006"/>
                    <a:pt x="223582" y="251976"/>
                    <a:pt x="221598" y="257014"/>
                  </a:cubicBezTo>
                  <a:lnTo>
                    <a:pt x="144868" y="451680"/>
                  </a:lnTo>
                  <a:cubicBezTo>
                    <a:pt x="136891" y="472829"/>
                    <a:pt x="116359" y="486577"/>
                    <a:pt x="93766" y="485896"/>
                  </a:cubicBezTo>
                  <a:cubicBezTo>
                    <a:pt x="86493" y="485826"/>
                    <a:pt x="79301" y="484355"/>
                    <a:pt x="72585" y="481563"/>
                  </a:cubicBezTo>
                  <a:cubicBezTo>
                    <a:pt x="59409" y="476528"/>
                    <a:pt x="48827" y="466385"/>
                    <a:pt x="43241" y="453432"/>
                  </a:cubicBezTo>
                  <a:cubicBezTo>
                    <a:pt x="37178" y="439571"/>
                    <a:pt x="36873" y="423868"/>
                    <a:pt x="42394" y="409781"/>
                  </a:cubicBezTo>
                  <a:lnTo>
                    <a:pt x="135914" y="185270"/>
                  </a:lnTo>
                  <a:cubicBezTo>
                    <a:pt x="141458" y="171455"/>
                    <a:pt x="152385" y="160493"/>
                    <a:pt x="166183" y="154905"/>
                  </a:cubicBezTo>
                  <a:lnTo>
                    <a:pt x="429339" y="51430"/>
                  </a:lnTo>
                  <a:cubicBezTo>
                    <a:pt x="446426" y="42990"/>
                    <a:pt x="465216" y="38571"/>
                    <a:pt x="484273" y="38510"/>
                  </a:cubicBezTo>
                  <a:cubicBezTo>
                    <a:pt x="531580" y="38989"/>
                    <a:pt x="574973" y="64871"/>
                    <a:pt x="597876" y="106267"/>
                  </a:cubicBezTo>
                  <a:cubicBezTo>
                    <a:pt x="601439" y="113700"/>
                    <a:pt x="665596" y="261962"/>
                    <a:pt x="707783" y="359700"/>
                  </a:cubicBezTo>
                  <a:cubicBezTo>
                    <a:pt x="709940" y="364700"/>
                    <a:pt x="714151" y="368526"/>
                    <a:pt x="719336" y="370193"/>
                  </a:cubicBezTo>
                  <a:lnTo>
                    <a:pt x="911730" y="433734"/>
                  </a:lnTo>
                  <a:cubicBezTo>
                    <a:pt x="940587" y="443714"/>
                    <a:pt x="956078" y="475021"/>
                    <a:pt x="946504" y="504015"/>
                  </a:cubicBezTo>
                  <a:cubicBezTo>
                    <a:pt x="938416" y="526419"/>
                    <a:pt x="917351" y="541519"/>
                    <a:pt x="893534" y="541985"/>
                  </a:cubicBezTo>
                  <a:cubicBezTo>
                    <a:pt x="887348" y="541798"/>
                    <a:pt x="881209" y="540841"/>
                    <a:pt x="875262" y="539135"/>
                  </a:cubicBezTo>
                  <a:lnTo>
                    <a:pt x="651540" y="464638"/>
                  </a:lnTo>
                  <a:cubicBezTo>
                    <a:pt x="636802" y="459080"/>
                    <a:pt x="624733" y="448120"/>
                    <a:pt x="617786" y="433985"/>
                  </a:cubicBezTo>
                  <a:lnTo>
                    <a:pt x="610873" y="418003"/>
                  </a:lnTo>
                  <a:lnTo>
                    <a:pt x="600148" y="474689"/>
                  </a:lnTo>
                  <a:cubicBezTo>
                    <a:pt x="610723" y="486471"/>
                    <a:pt x="624005" y="495506"/>
                    <a:pt x="638851" y="501011"/>
                  </a:cubicBezTo>
                  <a:lnTo>
                    <a:pt x="864652" y="576105"/>
                  </a:lnTo>
                  <a:cubicBezTo>
                    <a:pt x="874052" y="578779"/>
                    <a:pt x="883763" y="580216"/>
                    <a:pt x="893534" y="580379"/>
                  </a:cubicBezTo>
                  <a:cubicBezTo>
                    <a:pt x="933606" y="579800"/>
                    <a:pt x="969144" y="554508"/>
                    <a:pt x="982819" y="516838"/>
                  </a:cubicBezTo>
                  <a:cubicBezTo>
                    <a:pt x="999498" y="467494"/>
                    <a:pt x="973090" y="413962"/>
                    <a:pt x="923784" y="397169"/>
                  </a:cubicBezTo>
                  <a:close/>
                </a:path>
              </a:pathLst>
            </a:custGeom>
            <a:grpFill/>
            <a:ln w="19248" cap="flat">
              <a:noFill/>
              <a:prstDash val="solid"/>
              <a:miter/>
            </a:ln>
          </p:spPr>
          <p:txBody>
            <a:bodyPr/>
            <a:lstStyle/>
            <a:p>
              <a:endParaRPr lang="en-US" sz="1200"/>
            </a:p>
          </p:txBody>
        </p:sp>
      </p:grpSp>
      <p:sp>
        <p:nvSpPr>
          <p:cNvPr id="17" name="TextBox 16">
            <a:extLst>
              <a:ext uri="{FF2B5EF4-FFF2-40B4-BE49-F238E27FC236}">
                <a16:creationId xmlns:a16="http://schemas.microsoft.com/office/drawing/2014/main" id="{B2AC4333-FFF3-52DA-AA68-A75D0C2EDCC7}"/>
              </a:ext>
            </a:extLst>
          </p:cNvPr>
          <p:cNvSpPr txBox="1"/>
          <p:nvPr/>
        </p:nvSpPr>
        <p:spPr>
          <a:xfrm>
            <a:off x="1002890" y="3828470"/>
            <a:ext cx="200747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03E51"/>
                </a:solidFill>
                <a:latin typeface="Calibri" panose="020F0502020204030204"/>
              </a:rPr>
              <a:t>Planning</a:t>
            </a:r>
            <a:endParaRPr lang="en-US" sz="2400" b="1">
              <a:solidFill>
                <a:srgbClr val="003E51"/>
              </a:solidFill>
              <a:latin typeface="Calibri" panose="020F0502020204030204"/>
            </a:endParaRPr>
          </a:p>
        </p:txBody>
      </p:sp>
      <p:sp>
        <p:nvSpPr>
          <p:cNvPr id="18" name="TextBox 17">
            <a:extLst>
              <a:ext uri="{FF2B5EF4-FFF2-40B4-BE49-F238E27FC236}">
                <a16:creationId xmlns:a16="http://schemas.microsoft.com/office/drawing/2014/main" id="{7B8AB295-0257-E449-C89F-A83250CF74BF}"/>
              </a:ext>
            </a:extLst>
          </p:cNvPr>
          <p:cNvSpPr txBox="1"/>
          <p:nvPr/>
        </p:nvSpPr>
        <p:spPr>
          <a:xfrm>
            <a:off x="5238786" y="3320603"/>
            <a:ext cx="260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E51"/>
                </a:solidFill>
                <a:effectLst/>
                <a:uLnTx/>
                <a:uFillTx/>
                <a:latin typeface="Calibri" panose="020F0502020204030204"/>
                <a:ea typeface="+mn-ea"/>
                <a:cs typeface="+mn-cs"/>
              </a:rPr>
              <a:t>Science and Tools</a:t>
            </a:r>
          </a:p>
        </p:txBody>
      </p:sp>
      <p:sp>
        <p:nvSpPr>
          <p:cNvPr id="20" name="TextBox 19">
            <a:extLst>
              <a:ext uri="{FF2B5EF4-FFF2-40B4-BE49-F238E27FC236}">
                <a16:creationId xmlns:a16="http://schemas.microsoft.com/office/drawing/2014/main" id="{BA93833E-BA39-885B-4DFF-F2366B807265}"/>
              </a:ext>
            </a:extLst>
          </p:cNvPr>
          <p:cNvSpPr txBox="1"/>
          <p:nvPr/>
        </p:nvSpPr>
        <p:spPr>
          <a:xfrm>
            <a:off x="7584520" y="2796052"/>
            <a:ext cx="6096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03E51"/>
                </a:solidFill>
                <a:latin typeface="Calibri" panose="020F0502020204030204"/>
              </a:rPr>
              <a:t>On-the-Ground</a:t>
            </a:r>
            <a:r>
              <a:rPr kumimoji="0" lang="en-US" sz="1600" b="0" i="0" u="none" strike="noStrike" kern="1200" cap="none" spc="0" normalizeH="0" baseline="0" noProof="0">
                <a:ln>
                  <a:noFill/>
                </a:ln>
                <a:solidFill>
                  <a:srgbClr val="003E51"/>
                </a:solidFill>
                <a:effectLst/>
                <a:uLnTx/>
                <a:uFillTx/>
                <a:latin typeface="Calibri" panose="020F0502020204030204"/>
                <a:ea typeface="+mn-ea"/>
                <a:cs typeface="+mn-cs"/>
              </a:rPr>
              <a:t> </a:t>
            </a:r>
            <a:r>
              <a:rPr lang="en-US" sz="2000" b="1">
                <a:solidFill>
                  <a:srgbClr val="003E51"/>
                </a:solidFill>
                <a:latin typeface="Calibri" panose="020F0502020204030204"/>
              </a:rPr>
              <a:t>Projects</a:t>
            </a:r>
          </a:p>
        </p:txBody>
      </p:sp>
      <p:pic>
        <p:nvPicPr>
          <p:cNvPr id="2" name="Picture 1">
            <a:extLst>
              <a:ext uri="{FF2B5EF4-FFF2-40B4-BE49-F238E27FC236}">
                <a16:creationId xmlns:a16="http://schemas.microsoft.com/office/drawing/2014/main" id="{AF9207F2-CB25-2FE4-FC8F-36A42018B755}"/>
              </a:ext>
            </a:extLst>
          </p:cNvPr>
          <p:cNvPicPr>
            <a:picLocks noChangeAspect="1"/>
          </p:cNvPicPr>
          <p:nvPr/>
        </p:nvPicPr>
        <p:blipFill>
          <a:blip r:embed="rId2"/>
          <a:stretch>
            <a:fillRect/>
          </a:stretch>
        </p:blipFill>
        <p:spPr>
          <a:xfrm>
            <a:off x="11164106" y="5718623"/>
            <a:ext cx="914479" cy="1060796"/>
          </a:xfrm>
          <a:prstGeom prst="rect">
            <a:avLst/>
          </a:prstGeom>
        </p:spPr>
      </p:pic>
      <p:cxnSp>
        <p:nvCxnSpPr>
          <p:cNvPr id="8" name="Straight Connector 7">
            <a:extLst>
              <a:ext uri="{FF2B5EF4-FFF2-40B4-BE49-F238E27FC236}">
                <a16:creationId xmlns:a16="http://schemas.microsoft.com/office/drawing/2014/main" id="{ACD73A4E-1B64-8FCE-127B-2FB419F03479}"/>
              </a:ext>
            </a:extLst>
          </p:cNvPr>
          <p:cNvCxnSpPr>
            <a:cxnSpLocks/>
          </p:cNvCxnSpPr>
          <p:nvPr/>
        </p:nvCxnSpPr>
        <p:spPr>
          <a:xfrm>
            <a:off x="190500" y="1099268"/>
            <a:ext cx="7597140" cy="0"/>
          </a:xfrm>
          <a:prstGeom prst="line">
            <a:avLst/>
          </a:prstGeom>
          <a:ln w="38100">
            <a:solidFill>
              <a:srgbClr val="CB9F5B"/>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CFA24E20-B1C5-6290-2E6E-C64776712E18}"/>
              </a:ext>
            </a:extLst>
          </p:cNvPr>
          <p:cNvSpPr txBox="1">
            <a:spLocks/>
          </p:cNvSpPr>
          <p:nvPr/>
        </p:nvSpPr>
        <p:spPr>
          <a:xfrm>
            <a:off x="113414" y="325940"/>
            <a:ext cx="11415646" cy="6488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3E51"/>
                </a:solidFill>
                <a:latin typeface="Segoe UI Semibold" panose="020B0502040204020203" pitchFamily="34" charset="0"/>
                <a:ea typeface="Segoe UI Semibold" panose="020B0502040204020203" pitchFamily="34" charset="0"/>
                <a:cs typeface="Segoe UI Semibold" panose="020B0502040204020203" pitchFamily="34" charset="0"/>
              </a:defRPr>
            </a:lvl1pPr>
          </a:lstStyle>
          <a:p>
            <a:pPr>
              <a:lnSpc>
                <a:spcPct val="100000"/>
              </a:lnSpc>
            </a:pPr>
            <a:r>
              <a:rPr lang="en-US" sz="3300">
                <a:latin typeface="Segoe UI Semibold" panose="020B0702040204020203" pitchFamily="34" charset="0"/>
                <a:cs typeface="Segoe UI Semibold" panose="020B0702040204020203" pitchFamily="34" charset="0"/>
              </a:rPr>
              <a:t>WaterSMART Program Components</a:t>
            </a:r>
            <a:br>
              <a:rPr lang="en-US" sz="1800">
                <a:latin typeface="Segoe UI Semibold" panose="020B0702040204020203" pitchFamily="34" charset="0"/>
                <a:cs typeface="Segoe UI Semibold" panose="020B0702040204020203" pitchFamily="34" charset="0"/>
              </a:rPr>
            </a:br>
            <a:r>
              <a:rPr lang="en-US" sz="1800" i="1">
                <a:latin typeface="Segoe UI Semibold" panose="020B0702040204020203" pitchFamily="34" charset="0"/>
                <a:cs typeface="Segoe UI Semibold" panose="020B0702040204020203" pitchFamily="34" charset="0"/>
              </a:rPr>
              <a:t>Building a Foundation for Success</a:t>
            </a:r>
            <a:endParaRPr lang="en-US" sz="280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66216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BB09D-8EBD-9A7D-C365-D60245A01D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E2DB6-5ACD-C4C2-73A5-2B35F5F09E45}"/>
              </a:ext>
            </a:extLst>
          </p:cNvPr>
          <p:cNvSpPr>
            <a:spLocks noGrp="1"/>
          </p:cNvSpPr>
          <p:nvPr>
            <p:ph type="ctrTitle"/>
          </p:nvPr>
        </p:nvSpPr>
        <p:spPr>
          <a:xfrm>
            <a:off x="294906" y="4084545"/>
            <a:ext cx="9144000" cy="2387600"/>
          </a:xfrm>
        </p:spPr>
        <p:txBody>
          <a:bodyPr/>
          <a:lstStyle/>
          <a:p>
            <a:r>
              <a:rPr lang="en-US"/>
              <a:t>Program Overview</a:t>
            </a:r>
          </a:p>
        </p:txBody>
      </p:sp>
    </p:spTree>
    <p:extLst>
      <p:ext uri="{BB962C8B-B14F-4D97-AF65-F5344CB8AC3E}">
        <p14:creationId xmlns:p14="http://schemas.microsoft.com/office/powerpoint/2010/main" val="3121034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02F5D-FD68-A119-E530-021099A332D7}"/>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D140524-0161-13CD-AA84-FC403C13756E}"/>
              </a:ext>
            </a:extLst>
          </p:cNvPr>
          <p:cNvPicPr>
            <a:picLocks noChangeAspect="1"/>
          </p:cNvPicPr>
          <p:nvPr/>
        </p:nvPicPr>
        <p:blipFill>
          <a:blip r:embed="rId3"/>
          <a:stretch>
            <a:fillRect/>
          </a:stretch>
        </p:blipFill>
        <p:spPr>
          <a:xfrm>
            <a:off x="6669769" y="-687934"/>
            <a:ext cx="5720193" cy="7545934"/>
          </a:xfrm>
          <a:prstGeom prst="rect">
            <a:avLst/>
          </a:prstGeom>
        </p:spPr>
      </p:pic>
      <p:sp>
        <p:nvSpPr>
          <p:cNvPr id="5" name="Title 4">
            <a:extLst>
              <a:ext uri="{FF2B5EF4-FFF2-40B4-BE49-F238E27FC236}">
                <a16:creationId xmlns:a16="http://schemas.microsoft.com/office/drawing/2014/main" id="{B524FF58-3B7F-A1F4-EC41-B650D4A51812}"/>
              </a:ext>
            </a:extLst>
          </p:cNvPr>
          <p:cNvSpPr>
            <a:spLocks noGrp="1"/>
          </p:cNvSpPr>
          <p:nvPr>
            <p:ph type="title"/>
          </p:nvPr>
        </p:nvSpPr>
        <p:spPr>
          <a:xfrm>
            <a:off x="158891" y="266071"/>
            <a:ext cx="6539917" cy="629069"/>
          </a:xfrm>
        </p:spPr>
        <p:txBody>
          <a:bodyPr/>
          <a:lstStyle/>
          <a:p>
            <a:pPr marL="0" indent="0">
              <a:buNone/>
            </a:pPr>
            <a:r>
              <a:rPr lang="en-US" sz="3600">
                <a:latin typeface="Segoe UI Semibold"/>
                <a:cs typeface="Segoe UI Semibold"/>
              </a:rPr>
              <a:t>Program Overview</a:t>
            </a:r>
          </a:p>
        </p:txBody>
      </p:sp>
      <p:sp>
        <p:nvSpPr>
          <p:cNvPr id="6" name="Content Placeholder 5">
            <a:extLst>
              <a:ext uri="{FF2B5EF4-FFF2-40B4-BE49-F238E27FC236}">
                <a16:creationId xmlns:a16="http://schemas.microsoft.com/office/drawing/2014/main" id="{B5E19113-E943-7F0E-4890-FD5ED5BD1BCA}"/>
              </a:ext>
            </a:extLst>
          </p:cNvPr>
          <p:cNvSpPr>
            <a:spLocks noGrp="1"/>
          </p:cNvSpPr>
          <p:nvPr>
            <p:ph type="body" sz="half" idx="2"/>
          </p:nvPr>
        </p:nvSpPr>
        <p:spPr>
          <a:xfrm>
            <a:off x="98724" y="1005962"/>
            <a:ext cx="6218078" cy="5455338"/>
          </a:xfrm>
        </p:spPr>
        <p:txBody>
          <a:bodyPr vert="horz" lIns="91440" tIns="45720" rIns="91440" bIns="45720" rtlCol="0" anchor="t">
            <a:noAutofit/>
          </a:bodyPr>
          <a:lstStyle/>
          <a:p>
            <a:pPr>
              <a:spcBef>
                <a:spcPts val="0"/>
              </a:spcBef>
            </a:pPr>
            <a:r>
              <a:rPr lang="en-US" sz="2400" b="0">
                <a:latin typeface="Segoe UI Semibold" panose="020B0702040204020203" pitchFamily="34" charset="0"/>
                <a:cs typeface="Segoe UI Semibold" panose="020B0702040204020203" pitchFamily="34" charset="0"/>
              </a:rPr>
              <a:t>Legislative Authority</a:t>
            </a:r>
          </a:p>
          <a:p>
            <a:r>
              <a:rPr lang="en-US" sz="1800" b="0">
                <a:latin typeface="Segoe UI "/>
              </a:rPr>
              <a:t>Cooperative Watershed Management Act (Public Law 111-11, Title VI, Subtitle A, Sections 6001–6003 </a:t>
            </a:r>
            <a:endParaRPr lang="en-US" sz="1800"/>
          </a:p>
          <a:p>
            <a:pPr lvl="1"/>
            <a:endParaRPr lang="en-US" sz="1800"/>
          </a:p>
          <a:p>
            <a:endParaRPr lang="en-US" sz="2200"/>
          </a:p>
        </p:txBody>
      </p:sp>
      <p:sp>
        <p:nvSpPr>
          <p:cNvPr id="3" name="Text Placeholder 2">
            <a:extLst>
              <a:ext uri="{FF2B5EF4-FFF2-40B4-BE49-F238E27FC236}">
                <a16:creationId xmlns:a16="http://schemas.microsoft.com/office/drawing/2014/main" id="{09BE47BA-79B0-C4B3-F2A6-B39490D48FC6}"/>
              </a:ext>
            </a:extLst>
          </p:cNvPr>
          <p:cNvSpPr>
            <a:spLocks noGrp="1"/>
          </p:cNvSpPr>
          <p:nvPr>
            <p:ph type="body" sz="quarter" idx="14"/>
          </p:nvPr>
        </p:nvSpPr>
        <p:spPr>
          <a:xfrm>
            <a:off x="10993468" y="5531225"/>
            <a:ext cx="914400" cy="1060704"/>
          </a:xfrm>
        </p:spPr>
        <p:txBody>
          <a:bodyPr/>
          <a:lstStyle/>
          <a:p>
            <a:endParaRPr lang="en-US"/>
          </a:p>
        </p:txBody>
      </p:sp>
      <p:graphicFrame>
        <p:nvGraphicFramePr>
          <p:cNvPr id="4" name="Table 3">
            <a:extLst>
              <a:ext uri="{FF2B5EF4-FFF2-40B4-BE49-F238E27FC236}">
                <a16:creationId xmlns:a16="http://schemas.microsoft.com/office/drawing/2014/main" id="{3F5987D0-F8AE-CEAA-A638-EA939BFB7D2C}"/>
              </a:ext>
            </a:extLst>
          </p:cNvPr>
          <p:cNvGraphicFramePr>
            <a:graphicFrameLocks noGrp="1"/>
          </p:cNvGraphicFramePr>
          <p:nvPr/>
        </p:nvGraphicFramePr>
        <p:xfrm>
          <a:off x="451692" y="2132753"/>
          <a:ext cx="5644308" cy="3201755"/>
        </p:xfrm>
        <a:graphic>
          <a:graphicData uri="http://schemas.openxmlformats.org/drawingml/2006/table">
            <a:tbl>
              <a:tblPr firstRow="1" bandRow="1"/>
              <a:tblGrid>
                <a:gridCol w="813302">
                  <a:extLst>
                    <a:ext uri="{9D8B030D-6E8A-4147-A177-3AD203B41FA5}">
                      <a16:colId xmlns:a16="http://schemas.microsoft.com/office/drawing/2014/main" val="2900776347"/>
                    </a:ext>
                  </a:extLst>
                </a:gridCol>
                <a:gridCol w="1373311">
                  <a:extLst>
                    <a:ext uri="{9D8B030D-6E8A-4147-A177-3AD203B41FA5}">
                      <a16:colId xmlns:a16="http://schemas.microsoft.com/office/drawing/2014/main" val="205647701"/>
                    </a:ext>
                  </a:extLst>
                </a:gridCol>
                <a:gridCol w="1604969">
                  <a:extLst>
                    <a:ext uri="{9D8B030D-6E8A-4147-A177-3AD203B41FA5}">
                      <a16:colId xmlns:a16="http://schemas.microsoft.com/office/drawing/2014/main" val="3438580471"/>
                    </a:ext>
                  </a:extLst>
                </a:gridCol>
                <a:gridCol w="1852726">
                  <a:extLst>
                    <a:ext uri="{9D8B030D-6E8A-4147-A177-3AD203B41FA5}">
                      <a16:colId xmlns:a16="http://schemas.microsoft.com/office/drawing/2014/main" val="1734561805"/>
                    </a:ext>
                  </a:extLst>
                </a:gridCol>
              </a:tblGrid>
              <a:tr h="684674">
                <a:tc>
                  <a:txBody>
                    <a:bodyPr/>
                    <a:lstStyle/>
                    <a:p>
                      <a:pPr marL="0" marR="0" algn="ctr">
                        <a:spcBef>
                          <a:spcPts val="300"/>
                        </a:spcBef>
                        <a:spcAft>
                          <a:spcPts val="300"/>
                        </a:spcAft>
                        <a:buNone/>
                        <a:tabLst>
                          <a:tab pos="457200" algn="l"/>
                        </a:tabLst>
                      </a:pPr>
                      <a:r>
                        <a:rPr lang="en-US" sz="1400" b="1" kern="100">
                          <a:solidFill>
                            <a:srgbClr val="000000"/>
                          </a:solidFill>
                          <a:effectLst/>
                          <a:latin typeface="Segoe UI" panose="020B0502040204020203" pitchFamily="34" charset="0"/>
                          <a:ea typeface="Aptos" panose="020B0004020202020204" pitchFamily="34" charset="0"/>
                          <a:cs typeface="Segoe UI" panose="020B0502040204020203" pitchFamily="34" charset="0"/>
                        </a:rPr>
                        <a:t>Phase</a:t>
                      </a:r>
                      <a:endParaRPr lang="en-US" sz="14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300"/>
                        </a:spcBef>
                        <a:spcAft>
                          <a:spcPts val="300"/>
                        </a:spcAft>
                        <a:buNone/>
                        <a:tabLst>
                          <a:tab pos="457200" algn="l"/>
                        </a:tabLst>
                      </a:pPr>
                      <a:r>
                        <a:rPr lang="en-US" sz="1400" b="1" kern="100">
                          <a:solidFill>
                            <a:srgbClr val="000000"/>
                          </a:solidFill>
                          <a:effectLst/>
                          <a:latin typeface="Segoe UI" panose="020B0502040204020203" pitchFamily="34" charset="0"/>
                          <a:ea typeface="Aptos" panose="020B0004020202020204" pitchFamily="34" charset="0"/>
                          <a:cs typeface="Segoe UI" panose="020B0502040204020203" pitchFamily="34" charset="0"/>
                        </a:rPr>
                        <a:t>Funding Amount</a:t>
                      </a:r>
                      <a:endParaRPr lang="en-US" sz="14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300"/>
                        </a:spcBef>
                        <a:spcAft>
                          <a:spcPts val="300"/>
                        </a:spcAft>
                        <a:buNone/>
                        <a:tabLst>
                          <a:tab pos="457200" algn="l"/>
                        </a:tabLst>
                      </a:pPr>
                      <a:r>
                        <a:rPr lang="en-US" sz="1400" b="1" kern="100">
                          <a:solidFill>
                            <a:srgbClr val="000000"/>
                          </a:solidFill>
                          <a:effectLst/>
                          <a:latin typeface="Segoe UI" panose="020B0502040204020203" pitchFamily="34" charset="0"/>
                          <a:ea typeface="Aptos" panose="020B0004020202020204" pitchFamily="34" charset="0"/>
                          <a:cs typeface="Segoe UI" panose="020B0502040204020203" pitchFamily="34" charset="0"/>
                        </a:rPr>
                        <a:t>Non-Federal Cost Share</a:t>
                      </a:r>
                      <a:endParaRPr lang="en-US" sz="14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spcBef>
                          <a:spcPts val="300"/>
                        </a:spcBef>
                        <a:spcAft>
                          <a:spcPts val="300"/>
                        </a:spcAft>
                        <a:buNone/>
                        <a:tabLst>
                          <a:tab pos="457200" algn="l"/>
                        </a:tabLst>
                      </a:pPr>
                      <a:r>
                        <a:rPr lang="en-US" sz="1400" b="1" kern="100">
                          <a:solidFill>
                            <a:srgbClr val="000000"/>
                          </a:solidFill>
                          <a:effectLst/>
                          <a:latin typeface="Segoe UI" panose="020B0502040204020203" pitchFamily="34" charset="0"/>
                          <a:ea typeface="Aptos" panose="020B0004020202020204" pitchFamily="34" charset="0"/>
                          <a:cs typeface="Segoe UI" panose="020B0502040204020203" pitchFamily="34" charset="0"/>
                        </a:rPr>
                        <a:t>Advancement Requirements</a:t>
                      </a:r>
                      <a:endParaRPr lang="en-US" sz="14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08086785"/>
                  </a:ext>
                </a:extLst>
              </a:tr>
              <a:tr h="871160">
                <a:tc>
                  <a:txBody>
                    <a:bodyPr/>
                    <a:lstStyle/>
                    <a:p>
                      <a:pPr marL="0" marR="0">
                        <a:spcBef>
                          <a:spcPts val="300"/>
                        </a:spcBef>
                        <a:spcAft>
                          <a:spcPts val="300"/>
                        </a:spcAft>
                        <a:buNone/>
                        <a:tabLst>
                          <a:tab pos="457200" algn="l"/>
                        </a:tabLst>
                      </a:pPr>
                      <a:r>
                        <a:rPr lang="en-US" sz="1600" b="1" kern="100">
                          <a:solidFill>
                            <a:srgbClr val="000000"/>
                          </a:solidFill>
                          <a:effectLst/>
                          <a:latin typeface="Segoe UI" panose="020B0502040204020203" pitchFamily="34" charset="0"/>
                          <a:ea typeface="Aptos" panose="020B0004020202020204" pitchFamily="34" charset="0"/>
                          <a:cs typeface="Segoe UI" panose="020B0502040204020203" pitchFamily="34" charset="0"/>
                        </a:rPr>
                        <a:t>I</a:t>
                      </a:r>
                      <a:endParaRPr lang="en-US" sz="16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300"/>
                        </a:spcBef>
                        <a:spcAft>
                          <a:spcPts val="300"/>
                        </a:spcAft>
                        <a:buNone/>
                        <a:tabLst>
                          <a:tab pos="457200" algn="l"/>
                        </a:tabLst>
                      </a:pPr>
                      <a:r>
                        <a:rPr lang="en-US" sz="1600" kern="100">
                          <a:solidFill>
                            <a:srgbClr val="000000"/>
                          </a:solidFill>
                          <a:effectLst/>
                          <a:latin typeface="Segoe UI" panose="020B0502040204020203" pitchFamily="34" charset="0"/>
                          <a:ea typeface="Aptos" panose="020B0004020202020204" pitchFamily="34" charset="0"/>
                          <a:cs typeface="Segoe UI" panose="020B0502040204020203" pitchFamily="34" charset="0"/>
                        </a:rPr>
                        <a:t>Up to $300,000</a:t>
                      </a:r>
                      <a:endParaRPr lang="en-US" sz="16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spcBef>
                          <a:spcPts val="300"/>
                        </a:spcBef>
                        <a:spcAft>
                          <a:spcPts val="300"/>
                        </a:spcAft>
                        <a:buNone/>
                        <a:tabLst>
                          <a:tab pos="457200" algn="l"/>
                        </a:tabLst>
                      </a:pPr>
                      <a:r>
                        <a:rPr lang="en-US" sz="1600" kern="100">
                          <a:solidFill>
                            <a:srgbClr val="000000"/>
                          </a:solidFill>
                          <a:effectLst/>
                          <a:latin typeface="Segoe UI" panose="020B0502040204020203" pitchFamily="34" charset="0"/>
                          <a:ea typeface="Aptos" panose="020B0004020202020204" pitchFamily="34" charset="0"/>
                          <a:cs typeface="Segoe UI" panose="020B0502040204020203" pitchFamily="34" charset="0"/>
                        </a:rPr>
                        <a:t>None</a:t>
                      </a:r>
                      <a:endParaRPr lang="en-US" sz="16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spcBef>
                          <a:spcPts val="300"/>
                        </a:spcBef>
                        <a:spcAft>
                          <a:spcPts val="300"/>
                        </a:spcAft>
                        <a:buNone/>
                        <a:tabLst>
                          <a:tab pos="457200" algn="l"/>
                        </a:tabLst>
                      </a:pPr>
                      <a:r>
                        <a:rPr lang="en-US" sz="1600" kern="100">
                          <a:effectLst/>
                          <a:latin typeface="Segoe UI" panose="020B0502040204020203" pitchFamily="34" charset="0"/>
                          <a:ea typeface="Times New Roman" panose="02020603050405020304" pitchFamily="18" charset="0"/>
                          <a:cs typeface="Segoe UI" panose="020B0502040204020203" pitchFamily="34" charset="0"/>
                        </a:rPr>
                        <a:t>N/A</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308004477"/>
                  </a:ext>
                </a:extLst>
              </a:tr>
              <a:tr h="1645921">
                <a:tc>
                  <a:txBody>
                    <a:bodyPr/>
                    <a:lstStyle/>
                    <a:p>
                      <a:pPr marL="0" marR="0">
                        <a:spcBef>
                          <a:spcPts val="300"/>
                        </a:spcBef>
                        <a:spcAft>
                          <a:spcPts val="300"/>
                        </a:spcAft>
                        <a:buNone/>
                        <a:tabLst>
                          <a:tab pos="457200" algn="l"/>
                        </a:tabLst>
                      </a:pPr>
                      <a:r>
                        <a:rPr lang="en-US" sz="1600" b="1" kern="100">
                          <a:effectLst/>
                          <a:latin typeface="Segoe UI" panose="020B0502040204020203" pitchFamily="34" charset="0"/>
                          <a:ea typeface="Aptos" panose="020B0004020202020204" pitchFamily="34" charset="0"/>
                          <a:cs typeface="Segoe UI" panose="020B0502040204020203" pitchFamily="34" charset="0"/>
                        </a:rPr>
                        <a:t> II</a:t>
                      </a:r>
                      <a:endParaRPr lang="en-US" sz="16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300"/>
                        </a:spcBef>
                        <a:spcAft>
                          <a:spcPts val="300"/>
                        </a:spcAft>
                        <a:buNone/>
                        <a:tabLst>
                          <a:tab pos="457200" algn="l"/>
                        </a:tabLst>
                      </a:pPr>
                      <a:r>
                        <a:rPr lang="en-US" sz="1600" kern="100">
                          <a:effectLst/>
                          <a:latin typeface="Segoe UI" panose="020B0502040204020203" pitchFamily="34" charset="0"/>
                          <a:ea typeface="Aptos" panose="020B0004020202020204" pitchFamily="34" charset="0"/>
                          <a:cs typeface="Segoe UI" panose="020B0502040204020203" pitchFamily="34" charset="0"/>
                        </a:rPr>
                        <a:t>Up to </a:t>
                      </a:r>
                      <a:br>
                        <a:rPr lang="en-US" sz="1600" kern="100">
                          <a:effectLst/>
                          <a:latin typeface="Segoe UI" panose="020B0502040204020203" pitchFamily="34" charset="0"/>
                          <a:ea typeface="Aptos" panose="020B0004020202020204" pitchFamily="34" charset="0"/>
                          <a:cs typeface="Segoe UI" panose="020B0502040204020203" pitchFamily="34" charset="0"/>
                        </a:rPr>
                      </a:br>
                      <a:r>
                        <a:rPr lang="en-US" sz="1600" kern="100">
                          <a:effectLst/>
                          <a:latin typeface="Segoe UI" panose="020B0502040204020203" pitchFamily="34" charset="0"/>
                          <a:ea typeface="Aptos" panose="020B0004020202020204" pitchFamily="34" charset="0"/>
                          <a:cs typeface="Segoe UI" panose="020B0502040204020203" pitchFamily="34" charset="0"/>
                        </a:rPr>
                        <a:t>$1 million annually</a:t>
                      </a:r>
                      <a:endParaRPr lang="en-US" sz="16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spcBef>
                          <a:spcPts val="300"/>
                        </a:spcBef>
                        <a:spcAft>
                          <a:spcPts val="300"/>
                        </a:spcAft>
                        <a:buNone/>
                        <a:tabLst>
                          <a:tab pos="457200" algn="l"/>
                        </a:tabLst>
                      </a:pPr>
                      <a:r>
                        <a:rPr lang="en-US" sz="1600" kern="100">
                          <a:effectLst/>
                          <a:latin typeface="Segoe UI" panose="020B0502040204020203" pitchFamily="34" charset="0"/>
                          <a:ea typeface="Aptos" panose="020B0004020202020204" pitchFamily="34" charset="0"/>
                          <a:cs typeface="Segoe UI" panose="020B0502040204020203" pitchFamily="34" charset="0"/>
                        </a:rPr>
                        <a:t>50%</a:t>
                      </a:r>
                      <a:endParaRPr lang="en-US" sz="16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spcBef>
                          <a:spcPts val="300"/>
                        </a:spcBef>
                        <a:spcAft>
                          <a:spcPts val="300"/>
                        </a:spcAft>
                        <a:buNone/>
                        <a:tabLst>
                          <a:tab pos="457200" algn="l"/>
                        </a:tabLst>
                      </a:pPr>
                      <a:r>
                        <a:rPr lang="en-US" sz="1600" kern="100">
                          <a:effectLst/>
                          <a:latin typeface="Segoe UI" panose="020B0502040204020203" pitchFamily="34" charset="0"/>
                          <a:ea typeface="Aptos" panose="020B0004020202020204" pitchFamily="34" charset="0"/>
                          <a:cs typeface="Segoe UI" panose="020B0502040204020203" pitchFamily="34" charset="0"/>
                        </a:rPr>
                        <a:t>Must have completed a Phase I grant or met specific organizational criteria*</a:t>
                      </a:r>
                      <a:endParaRPr lang="en-US" sz="1600" kern="100">
                        <a:effectLst/>
                        <a:latin typeface="Segoe UI" panose="020B0502040204020203" pitchFamily="34" charset="0"/>
                        <a:ea typeface="Times New Roman" panose="02020603050405020304" pitchFamily="18" charset="0"/>
                        <a:cs typeface="Segoe UI" panose="020B0502040204020203"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40865759"/>
                  </a:ext>
                </a:extLst>
              </a:tr>
            </a:tbl>
          </a:graphicData>
        </a:graphic>
      </p:graphicFrame>
      <p:sp>
        <p:nvSpPr>
          <p:cNvPr id="8" name="TextBox 7">
            <a:extLst>
              <a:ext uri="{FF2B5EF4-FFF2-40B4-BE49-F238E27FC236}">
                <a16:creationId xmlns:a16="http://schemas.microsoft.com/office/drawing/2014/main" id="{AFC3977B-BE14-210F-2CD8-C39183855D97}"/>
              </a:ext>
            </a:extLst>
          </p:cNvPr>
          <p:cNvSpPr txBox="1"/>
          <p:nvPr/>
        </p:nvSpPr>
        <p:spPr>
          <a:xfrm>
            <a:off x="158891" y="5531225"/>
            <a:ext cx="6302828" cy="1200329"/>
          </a:xfrm>
          <a:prstGeom prst="rect">
            <a:avLst/>
          </a:prstGeom>
          <a:noFill/>
        </p:spPr>
        <p:txBody>
          <a:bodyPr wrap="square">
            <a:spAutoFit/>
          </a:bodyPr>
          <a:lstStyle/>
          <a:p>
            <a:r>
              <a:rPr lang="en-US"/>
              <a:t>*Establishment of articles of incorporation, a clearly defined   mission statement, formal bylaws, routinely scheduled meetings, and the formulation of both a watershed restoration plan and project concepts.</a:t>
            </a:r>
          </a:p>
        </p:txBody>
      </p:sp>
    </p:spTree>
    <p:extLst>
      <p:ext uri="{BB962C8B-B14F-4D97-AF65-F5344CB8AC3E}">
        <p14:creationId xmlns:p14="http://schemas.microsoft.com/office/powerpoint/2010/main" val="37586472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 white" id="{5B01CB95-E967-0C4E-BB61-92E0A8DDC530}" vid="{E52EC274-00E1-074E-B9C7-D32580BC5D17}"/>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1062a0d-ede8-4112-b4bb-00a9c1bc8e16" xsi:nil="true"/>
    <lcf76f155ced4ddcb4097134ff3c332f xmlns="c0f95fd5-778b-4cc3-8c47-ae53da063b9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2F901056AEDAA47B3FE45DEED4A7F80" ma:contentTypeVersion="17" ma:contentTypeDescription="Create a new document." ma:contentTypeScope="" ma:versionID="f235bf7861941676c1f26445afc4bb2b">
  <xsd:schema xmlns:xsd="http://www.w3.org/2001/XMLSchema" xmlns:xs="http://www.w3.org/2001/XMLSchema" xmlns:p="http://schemas.microsoft.com/office/2006/metadata/properties" xmlns:ns2="c0f95fd5-778b-4cc3-8c47-ae53da063b90" xmlns:ns3="a83e283c-98ce-4d3e-a85e-b2601418a5d3" xmlns:ns4="31062a0d-ede8-4112-b4bb-00a9c1bc8e16" targetNamespace="http://schemas.microsoft.com/office/2006/metadata/properties" ma:root="true" ma:fieldsID="3ecb1732eac5b6d010ca500c06cb5752" ns2:_="" ns3:_="" ns4:_="">
    <xsd:import namespace="c0f95fd5-778b-4cc3-8c47-ae53da063b90"/>
    <xsd:import namespace="a83e283c-98ce-4d3e-a85e-b2601418a5d3"/>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f95fd5-778b-4cc3-8c47-ae53da063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3e283c-98ce-4d3e-a85e-b2601418a5d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fe524b9-ee02-458c-8788-ae86c56967ca}" ma:internalName="TaxCatchAll" ma:showField="CatchAllData" ma:web="a83e283c-98ce-4d3e-a85e-b2601418a5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259CA1-1D2D-448D-BFF5-EBFF687921E9}">
  <ds:schemaRefs>
    <ds:schemaRef ds:uri="31062a0d-ede8-4112-b4bb-00a9c1bc8e16"/>
    <ds:schemaRef ds:uri="3a3ca890-a6e9-4c56-801e-abd1aade2c49"/>
    <ds:schemaRef ds:uri="79ce997d-9f72-45bd-9ccb-18045173f3ad"/>
    <ds:schemaRef ds:uri="d9f64678-ba4b-4a1c-8751-981e25cf2d3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B75AFB5-2A9C-45DE-959E-1CA6BE60F6C0}">
  <ds:schemaRefs>
    <ds:schemaRef ds:uri="http://schemas.microsoft.com/sharepoint/v3/contenttype/forms"/>
  </ds:schemaRefs>
</ds:datastoreItem>
</file>

<file path=customXml/itemProps3.xml><?xml version="1.0" encoding="utf-8"?>
<ds:datastoreItem xmlns:ds="http://schemas.openxmlformats.org/officeDocument/2006/customXml" ds:itemID="{271425F6-32C3-4402-86B8-7A9BBE0E3BCB}"/>
</file>

<file path=docMetadata/LabelInfo.xml><?xml version="1.0" encoding="utf-8"?>
<clbl:labelList xmlns:clbl="http://schemas.microsoft.com/office/2020/mipLabelMetadata">
  <clbl:label id="{6dd02d64-b7f3-43f7-a145-cfd68d338edf}" enabled="1" method="Standard" siteId="{0693b5ba-4b18-4d7b-9341-f32f400a5494}"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54</Slides>
  <Notes>45</Notes>
  <HiddenSlides>0</HiddenSlides>
  <ScaleCrop>false</ScaleCrop>
  <HeadingPairs>
    <vt:vector size="4" baseType="variant">
      <vt:variant>
        <vt:lpstr>Theme</vt:lpstr>
      </vt:variant>
      <vt:variant>
        <vt:i4>3</vt:i4>
      </vt:variant>
      <vt:variant>
        <vt:lpstr>Slide Titles</vt:lpstr>
      </vt:variant>
      <vt:variant>
        <vt:i4>54</vt:i4>
      </vt:variant>
    </vt:vector>
  </HeadingPairs>
  <TitlesOfParts>
    <vt:vector size="57" baseType="lpstr">
      <vt:lpstr>Office Theme</vt:lpstr>
      <vt:lpstr>1_Office Theme</vt:lpstr>
      <vt:lpstr>2_Office Theme</vt:lpstr>
      <vt:lpstr>WaterSMART Cooperative Watershed Management Program</vt:lpstr>
      <vt:lpstr>Getting Started</vt:lpstr>
      <vt:lpstr>Agenda</vt:lpstr>
      <vt:lpstr>WaterSMART Overview</vt:lpstr>
      <vt:lpstr>PowerPoint Presentation</vt:lpstr>
      <vt:lpstr>WaterSMART Program Overview</vt:lpstr>
      <vt:lpstr>PowerPoint Presentation</vt:lpstr>
      <vt:lpstr>Program Overview</vt:lpstr>
      <vt:lpstr>Program Overview</vt:lpstr>
      <vt:lpstr>Program Overview</vt:lpstr>
      <vt:lpstr>Funding Opportunity Overview</vt:lpstr>
      <vt:lpstr>Funding Opportunity Objective</vt:lpstr>
      <vt:lpstr>Applicant Eligibility  Existing Watershed Groups</vt:lpstr>
      <vt:lpstr>Applicant Eligibility  New Watershed Groups</vt:lpstr>
      <vt:lpstr>Funding</vt:lpstr>
      <vt:lpstr>Application Periods</vt:lpstr>
      <vt:lpstr>Eligible Activities</vt:lpstr>
      <vt:lpstr>Eligible Activities</vt:lpstr>
      <vt:lpstr>Eligible Activities</vt:lpstr>
      <vt:lpstr>Ineligible Activities</vt:lpstr>
      <vt:lpstr>Application Content</vt:lpstr>
      <vt:lpstr>Mandatory Content</vt:lpstr>
      <vt:lpstr>Project Narrative</vt:lpstr>
      <vt:lpstr>Merit Review Criteria</vt:lpstr>
      <vt:lpstr>Merit Review Criteria Overview</vt:lpstr>
      <vt:lpstr>Criterion A: Watershed Group Development and                     Geographic Scope</vt:lpstr>
      <vt:lpstr>Criterion A: Watershed Group Development and                     Geographic Scope</vt:lpstr>
      <vt:lpstr>PowerPoint Presentation</vt:lpstr>
      <vt:lpstr>Criterion B: Developing Strategies to Address Critical Watershed Needs (25)</vt:lpstr>
      <vt:lpstr>Criterion C: Readiness to Proceed (15 points)</vt:lpstr>
      <vt:lpstr>Criterion D: Presidential and Department of the Interior Priorities (30 points)</vt:lpstr>
      <vt:lpstr>Criterion E: Cost Share Priority (5 points)</vt:lpstr>
      <vt:lpstr>Environmental and Cultural Resource Considerations</vt:lpstr>
      <vt:lpstr>Environmental and Cultural Resource Compliance: Preparing Your Application</vt:lpstr>
      <vt:lpstr>Environmental and Cultural Resource Compliance: If Your Project is Selected</vt:lpstr>
      <vt:lpstr>WaterSMART  Financial Assistance Requirements</vt:lpstr>
      <vt:lpstr>Financial Assistance (FA) Office Primary Role of the FA Office</vt:lpstr>
      <vt:lpstr> </vt:lpstr>
      <vt:lpstr>Register in Grants.gov </vt:lpstr>
      <vt:lpstr>Preparing your budget Budget Narrative is Required</vt:lpstr>
      <vt:lpstr>Financial Assistance – Eligibility Review</vt:lpstr>
      <vt:lpstr>Financial Assistance – Selection Notification </vt:lpstr>
      <vt:lpstr>Pre-award Documentation What to expect if selected for funding </vt:lpstr>
      <vt:lpstr>Application Advice</vt:lpstr>
      <vt:lpstr>WaterSMART Selection Process: Example Schedule</vt:lpstr>
      <vt:lpstr>Application Tips: General Considerations</vt:lpstr>
      <vt:lpstr>Application Tips: Evaluation Criteria</vt:lpstr>
      <vt:lpstr>Additional Opportunities, Tools and Resources</vt:lpstr>
      <vt:lpstr>Planning and Project Design Grants</vt:lpstr>
      <vt:lpstr>WaterSMART Program Resources</vt:lpstr>
      <vt:lpstr>WaterSMART Program Data Portal </vt:lpstr>
      <vt:lpstr>Application Tips View previous successful applications</vt:lpstr>
      <vt:lpstr> For questions relating to SF-424 forms, Grants.gov, and SAM Registration, Please email the Notice of Funding Opportunity (NOFO) Team directly at:  bor-sha-fafoa@usbr.gov     **Please copy the Program Coordinator and include the NOFO number**</vt:lpstr>
      <vt:lpstr>Questions?   Use the Q&amp;A Function or contact: Irene Hoiby at ihoiby@usbr.gov or (303) 445-3575  Ella Vollmer at evollmer@usbr.gov</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No more that two lines</dc:title>
  <dc:subject/>
  <dc:creator>Soeth, Peter D</dc:creator>
  <cp:keywords/>
  <dc:description/>
  <cp:revision>1</cp:revision>
  <dcterms:created xsi:type="dcterms:W3CDTF">2016-11-04T19:21:58Z</dcterms:created>
  <dcterms:modified xsi:type="dcterms:W3CDTF">2026-07-21T19:43:31Z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0x01010022F901056AEDAA47B3FE45DEED4A7F80</vt:lpwstr>
  </property>
  <property fmtid="{D5CDD505-2E9C-101B-9397-08002B2CF9AE}" pid="3" name="MediaServiceImageTags">
    <vt:lpwstr/>
  </property>
</Properties>
</file>