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handoutMasterIdLst>
    <p:handoutMasterId r:id="rId9"/>
  </p:handoutMasterIdLst>
  <p:sldIdLst>
    <p:sldId id="447" r:id="rId3"/>
    <p:sldId id="480" r:id="rId4"/>
    <p:sldId id="445" r:id="rId5"/>
    <p:sldId id="369" r:id="rId6"/>
    <p:sldId id="456" r:id="rId7"/>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dge, Ethan Kyle" initials="REK" lastIdx="1" clrIdx="0"/>
  <p:cmAuthor id="1" name="mblock" initials="mb" lastIdx="3" clrIdx="1"/>
  <p:cmAuthor id="2" name="Kathy Chavez" initials="KC" lastIdx="6" clrIdx="2">
    <p:extLst/>
  </p:cmAuthor>
  <p:cmAuthor id="3" name="Halper, Eve B" initials="HEB" lastIdx="2" clrIdx="3">
    <p:extLst/>
  </p:cmAuthor>
  <p:cmAuthor id="4" name="Kathy Jacbos" initials="KJ"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5"/>
    <a:srgbClr val="D5D266"/>
    <a:srgbClr val="73B9F3"/>
    <a:srgbClr val="BF82E4"/>
    <a:srgbClr val="351575"/>
    <a:srgbClr val="511476"/>
    <a:srgbClr val="A5A977"/>
    <a:srgbClr val="C6BC76"/>
    <a:srgbClr val="F67964"/>
    <a:srgbClr val="F9A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76138" autoAdjust="0"/>
  </p:normalViewPr>
  <p:slideViewPr>
    <p:cSldViewPr>
      <p:cViewPr varScale="1">
        <p:scale>
          <a:sx n="50" d="100"/>
          <a:sy n="50" d="100"/>
        </p:scale>
        <p:origin x="48" y="118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4" d="100"/>
        <a:sy n="14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6554"/>
          </a:xfrm>
          <a:prstGeom prst="rect">
            <a:avLst/>
          </a:prstGeom>
        </p:spPr>
        <p:txBody>
          <a:bodyPr vert="horz" lIns="90690" tIns="45345" rIns="90690" bIns="45345" rtlCol="0"/>
          <a:lstStyle>
            <a:lvl1pPr algn="r">
              <a:defRPr sz="1200"/>
            </a:lvl1pPr>
          </a:lstStyle>
          <a:p>
            <a:fld id="{4B4EC416-EB74-440B-B934-0B00BAB4E66E}" type="datetimeFigureOut">
              <a:rPr lang="en-US" smtClean="0"/>
              <a:t>2/5/2018</a:t>
            </a:fld>
            <a:endParaRPr lang="en-US"/>
          </a:p>
        </p:txBody>
      </p:sp>
      <p:sp>
        <p:nvSpPr>
          <p:cNvPr id="4" name="Footer Placeholder 3"/>
          <p:cNvSpPr>
            <a:spLocks noGrp="1"/>
          </p:cNvSpPr>
          <p:nvPr>
            <p:ph type="ftr" sz="quarter" idx="2"/>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6"/>
            <a:ext cx="3038155" cy="466554"/>
          </a:xfrm>
          <a:prstGeom prst="rect">
            <a:avLst/>
          </a:prstGeom>
        </p:spPr>
        <p:txBody>
          <a:bodyPr vert="horz" lIns="90690" tIns="45345" rIns="90690" bIns="45345" rtlCol="0" anchor="b"/>
          <a:lstStyle>
            <a:lvl1pPr algn="r">
              <a:defRPr sz="1200"/>
            </a:lvl1pPr>
          </a:lstStyle>
          <a:p>
            <a:fld id="{4FF6027D-6105-45AD-9F7B-DE9372290405}" type="slidenum">
              <a:rPr lang="en-US" smtClean="0"/>
              <a:t>‹#›</a:t>
            </a:fld>
            <a:endParaRPr lang="en-US"/>
          </a:p>
        </p:txBody>
      </p:sp>
    </p:spTree>
    <p:extLst>
      <p:ext uri="{BB962C8B-B14F-4D97-AF65-F5344CB8AC3E}">
        <p14:creationId xmlns:p14="http://schemas.microsoft.com/office/powerpoint/2010/main" val="2303689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9" tIns="46584" rIns="93169"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9" tIns="46584" rIns="93169" bIns="46584" rtlCol="0"/>
          <a:lstStyle>
            <a:lvl1pPr algn="r">
              <a:defRPr sz="1200"/>
            </a:lvl1pPr>
          </a:lstStyle>
          <a:p>
            <a:fld id="{5F623042-1B99-4FAB-A65D-2DF954743945}" type="datetimeFigureOut">
              <a:rPr lang="en-US" smtClean="0"/>
              <a:pPr/>
              <a:t>2/5/2018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9" tIns="46584" rIns="93169"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4" rIns="93169"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9" tIns="46584" rIns="93169"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9" tIns="46584" rIns="93169" bIns="46584" rtlCol="0" anchor="b"/>
          <a:lstStyle>
            <a:lvl1pPr algn="r">
              <a:defRPr sz="1200"/>
            </a:lvl1pPr>
          </a:lstStyle>
          <a:p>
            <a:fld id="{313643A5-C613-4D91-831F-74DAEFF21655}" type="slidenum">
              <a:rPr lang="en-US" smtClean="0"/>
              <a:pPr/>
              <a:t>‹#›</a:t>
            </a:fld>
            <a:endParaRPr lang="en-US" dirty="0"/>
          </a:p>
        </p:txBody>
      </p:sp>
    </p:spTree>
    <p:extLst>
      <p:ext uri="{BB962C8B-B14F-4D97-AF65-F5344CB8AC3E}">
        <p14:creationId xmlns:p14="http://schemas.microsoft.com/office/powerpoint/2010/main" val="311119408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7FA82-E14B-4EB7-A0EA-6EB7996D744D}" type="slidenum">
              <a:rPr lang="en-US">
                <a:solidFill>
                  <a:prstClr val="black"/>
                </a:solidFill>
              </a:rPr>
              <a:pPr/>
              <a:t>1</a:t>
            </a:fld>
            <a:endParaRPr lang="en-US" dirty="0">
              <a:solidFill>
                <a:prstClr val="black"/>
              </a:solidFill>
            </a:endParaRPr>
          </a:p>
        </p:txBody>
      </p:sp>
      <p:sp>
        <p:nvSpPr>
          <p:cNvPr id="7170" name="Rectangle 2"/>
          <p:cNvSpPr>
            <a:spLocks noGrp="1" noRot="1" noChangeAspect="1" noChangeArrowheads="1" noTextEdit="1"/>
          </p:cNvSpPr>
          <p:nvPr>
            <p:ph type="sldImg"/>
          </p:nvPr>
        </p:nvSpPr>
        <p:spPr>
          <a:xfrm>
            <a:off x="406400" y="696913"/>
            <a:ext cx="6197600" cy="3486150"/>
          </a:xfrm>
          <a:ln/>
        </p:spPr>
      </p:sp>
      <p:sp>
        <p:nvSpPr>
          <p:cNvPr id="7171" name="Rectangle 3"/>
          <p:cNvSpPr>
            <a:spLocks noGrp="1" noChangeArrowheads="1"/>
          </p:cNvSpPr>
          <p:nvPr>
            <p:ph type="body" idx="1"/>
          </p:nvPr>
        </p:nvSpPr>
        <p:spPr/>
        <p:txBody>
          <a:bodyPr/>
          <a:lstStyle/>
          <a:p>
            <a:r>
              <a:rPr lang="en-US" dirty="0" smtClean="0"/>
              <a:t>Title Slide</a:t>
            </a:r>
            <a:endParaRPr lang="en-US" dirty="0"/>
          </a:p>
        </p:txBody>
      </p:sp>
    </p:spTree>
    <p:extLst>
      <p:ext uri="{BB962C8B-B14F-4D97-AF65-F5344CB8AC3E}">
        <p14:creationId xmlns:p14="http://schemas.microsoft.com/office/powerpoint/2010/main" val="43316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smtClean="0"/>
              <a:t>Today I want to take a giant step back to</a:t>
            </a:r>
            <a:r>
              <a:rPr lang="en-US" baseline="0" dirty="0" smtClean="0"/>
              <a:t> the overview of the study. </a:t>
            </a:r>
            <a:r>
              <a:rPr lang="en-US" dirty="0" smtClean="0"/>
              <a:t>We are still</a:t>
            </a:r>
            <a:r>
              <a:rPr lang="en-US" baseline="0" dirty="0" smtClean="0"/>
              <a:t> working on the “project imbalances” stage of the study.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685800" rtl="0" eaLnBrk="1" fontAlgn="auto" latinLnBrk="0" hangingPunct="1">
              <a:lnSpc>
                <a:spcPct val="100000"/>
              </a:lnSpc>
              <a:spcBef>
                <a:spcPts val="0"/>
              </a:spcBef>
              <a:spcAft>
                <a:spcPts val="0"/>
              </a:spcAft>
              <a:buClrTx/>
              <a:buSzTx/>
              <a:buFontTx/>
              <a:buNone/>
              <a:tabLst/>
              <a:defRPr/>
            </a:pPr>
            <a:r>
              <a:rPr lang="en-US" baseline="0" dirty="0" smtClean="0"/>
              <a:t>I want to return to the idea that we don’t know what the future will be like, so we need get a sense of the range of possibilities, in order to design adaptation measures. </a:t>
            </a:r>
            <a:endParaRPr lang="en-US" dirty="0" smtClean="0"/>
          </a:p>
          <a:p>
            <a:endParaRPr lang="en-US" dirty="0" smtClean="0"/>
          </a:p>
          <a:p>
            <a:r>
              <a:rPr lang="en-US" dirty="0" smtClean="0"/>
              <a:t>A</a:t>
            </a:r>
            <a:r>
              <a:rPr lang="en-US" baseline="0" dirty="0" smtClean="0"/>
              <a:t> key decision to be made in the study is the assumptions that will affect the supplies and demands used in the hydrologic modeling.  You’ve already seen the demand scenarios that have been developed.  Now we are working on one aspect of supply, the future climate conditions that will determine the amount of local water supply.  I use the term local to distinguish runoff from rainfall from the CAP water we import from the Colorado River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13643A5-C613-4D91-831F-74DAEFF2165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9821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group agreed to focus on the range of risks – specifically a high supply, low demand situation, which we are calling “best case”, and a low supply, high demand, situation we are calling “worse” (not “worst” case).  We use the term “worse” to indicate that this should still be a future that we can adapt to.  If we can’t adapt to it, there’s not much point in proceeding with the study.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13643A5-C613-4D91-831F-74DAEFF21655}" type="slidenum">
              <a:rPr lang="en-US" smtClean="0"/>
              <a:pPr/>
              <a:t>3</a:t>
            </a:fld>
            <a:endParaRPr lang="en-US" dirty="0"/>
          </a:p>
        </p:txBody>
      </p:sp>
    </p:spTree>
    <p:extLst>
      <p:ext uri="{BB962C8B-B14F-4D97-AF65-F5344CB8AC3E}">
        <p14:creationId xmlns:p14="http://schemas.microsoft.com/office/powerpoint/2010/main" val="195989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Another way to look at this is as a continuum of</a:t>
            </a:r>
            <a:r>
              <a:rPr lang="en-US" baseline="0" dirty="0" smtClean="0"/>
              <a:t> risk, from high to low. We will also have a “without climate change” case to separate the effects of climate change from others like growth. </a:t>
            </a:r>
            <a:endParaRPr lang="en-US" dirty="0" smtClean="0"/>
          </a:p>
        </p:txBody>
      </p:sp>
      <p:sp>
        <p:nvSpPr>
          <p:cNvPr id="4" name="Slide Number Placeholder 3"/>
          <p:cNvSpPr>
            <a:spLocks noGrp="1"/>
          </p:cNvSpPr>
          <p:nvPr>
            <p:ph type="sldNum" sz="quarter" idx="10"/>
          </p:nvPr>
        </p:nvSpPr>
        <p:spPr/>
        <p:txBody>
          <a:bodyPr/>
          <a:lstStyle/>
          <a:p>
            <a:fld id="{313643A5-C613-4D91-831F-74DAEFF21655}" type="slidenum">
              <a:rPr lang="en-US" smtClean="0"/>
              <a:pPr/>
              <a:t>4</a:t>
            </a:fld>
            <a:endParaRPr lang="en-US" dirty="0"/>
          </a:p>
        </p:txBody>
      </p:sp>
    </p:spTree>
    <p:extLst>
      <p:ext uri="{BB962C8B-B14F-4D97-AF65-F5344CB8AC3E}">
        <p14:creationId xmlns:p14="http://schemas.microsoft.com/office/powerpoint/2010/main" val="373402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One big unknown is the</a:t>
            </a:r>
            <a:r>
              <a:rPr lang="en-US" baseline="0" dirty="0" smtClean="0"/>
              <a:t> level of greenhouse gasses that will be emitted in the future.  The Intergovernmental Panel on Climate Change has developed a range of “emissions scenarios”.  They are also called representative concentration pathways, or RCPs.  Right now the RCP 4.5 scenario is considered a low emissions scenario, RCP 8.5 is considered a high emissions scenario.</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These standard scenarios are used by climate modelers, so that models can be compared “apples to apples”.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2C9B88-8575-4EA9-B9B3-C2B20389DDEE}" type="slidenum">
              <a:rPr lang="en-US">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07640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0905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418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5589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411484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3811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82582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734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502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70631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496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4566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982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17011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053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07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405819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256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47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26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51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65363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4651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Arial Black – 36 Point</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First Level – 24 Point, Arial Bold</a:t>
            </a:r>
          </a:p>
          <a:p>
            <a:pPr lvl="1"/>
            <a:r>
              <a:rPr lang="en-US" smtClean="0"/>
              <a:t>Second level – 20 Point, Arial Bold</a:t>
            </a:r>
          </a:p>
          <a:p>
            <a:pPr lvl="2"/>
            <a:r>
              <a:rPr lang="en-US" smtClean="0"/>
              <a:t>Third level – 18 Point, Arial Bold</a:t>
            </a:r>
          </a:p>
          <a:p>
            <a:pPr lvl="3"/>
            <a:r>
              <a:rPr lang="en-US" smtClean="0"/>
              <a:t>Fourth level – 16 Point, Arial Bold</a:t>
            </a:r>
          </a:p>
          <a:p>
            <a:pPr lvl="4"/>
            <a:r>
              <a:rPr lang="en-US" smtClean="0"/>
              <a:t>Fifth level – 14 Point, Arial Bold</a:t>
            </a:r>
          </a:p>
          <a:p>
            <a:pPr lvl="4"/>
            <a:endParaRPr lang="en-US" smtClean="0"/>
          </a:p>
          <a:p>
            <a:pPr lvl="0"/>
            <a:r>
              <a:rPr lang="en-US" smtClean="0"/>
              <a:t>All Left Justified, No Centering</a:t>
            </a:r>
          </a:p>
        </p:txBody>
      </p:sp>
    </p:spTree>
    <p:extLst>
      <p:ext uri="{BB962C8B-B14F-4D97-AF65-F5344CB8AC3E}">
        <p14:creationId xmlns:p14="http://schemas.microsoft.com/office/powerpoint/2010/main" val="118150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700" b="1">
          <a:solidFill>
            <a:schemeClr val="bg1"/>
          </a:solidFill>
          <a:latin typeface="+mj-lt"/>
          <a:ea typeface="+mj-ea"/>
          <a:cs typeface="+mj-cs"/>
        </a:defRPr>
      </a:lvl1pPr>
      <a:lvl2pPr algn="l" rtl="0" eaLnBrk="0" fontAlgn="base" hangingPunct="0">
        <a:spcBef>
          <a:spcPct val="0"/>
        </a:spcBef>
        <a:spcAft>
          <a:spcPct val="0"/>
        </a:spcAft>
        <a:defRPr sz="2700" b="1">
          <a:solidFill>
            <a:schemeClr val="bg1"/>
          </a:solidFill>
          <a:latin typeface="Arial" charset="0"/>
        </a:defRPr>
      </a:lvl2pPr>
      <a:lvl3pPr algn="l" rtl="0" eaLnBrk="0" fontAlgn="base" hangingPunct="0">
        <a:spcBef>
          <a:spcPct val="0"/>
        </a:spcBef>
        <a:spcAft>
          <a:spcPct val="0"/>
        </a:spcAft>
        <a:defRPr sz="2700" b="1">
          <a:solidFill>
            <a:schemeClr val="bg1"/>
          </a:solidFill>
          <a:latin typeface="Arial" charset="0"/>
        </a:defRPr>
      </a:lvl3pPr>
      <a:lvl4pPr algn="l" rtl="0" eaLnBrk="0" fontAlgn="base" hangingPunct="0">
        <a:spcBef>
          <a:spcPct val="0"/>
        </a:spcBef>
        <a:spcAft>
          <a:spcPct val="0"/>
        </a:spcAft>
        <a:defRPr sz="2700" b="1">
          <a:solidFill>
            <a:schemeClr val="bg1"/>
          </a:solidFill>
          <a:latin typeface="Arial" charset="0"/>
        </a:defRPr>
      </a:lvl4pPr>
      <a:lvl5pPr algn="l" rtl="0" eaLnBrk="0" fontAlgn="base" hangingPunct="0">
        <a:spcBef>
          <a:spcPct val="0"/>
        </a:spcBef>
        <a:spcAft>
          <a:spcPct val="0"/>
        </a:spcAft>
        <a:defRPr sz="2700" b="1">
          <a:solidFill>
            <a:schemeClr val="bg1"/>
          </a:solidFill>
          <a:latin typeface="Arial" charset="0"/>
        </a:defRPr>
      </a:lvl5pPr>
      <a:lvl6pPr marL="342900" algn="l" rtl="0" fontAlgn="base">
        <a:spcBef>
          <a:spcPct val="0"/>
        </a:spcBef>
        <a:spcAft>
          <a:spcPct val="0"/>
        </a:spcAft>
        <a:defRPr sz="2700" b="1">
          <a:solidFill>
            <a:schemeClr val="bg1"/>
          </a:solidFill>
          <a:latin typeface="Arial" charset="0"/>
        </a:defRPr>
      </a:lvl6pPr>
      <a:lvl7pPr marL="685800" algn="l" rtl="0" fontAlgn="base">
        <a:spcBef>
          <a:spcPct val="0"/>
        </a:spcBef>
        <a:spcAft>
          <a:spcPct val="0"/>
        </a:spcAft>
        <a:defRPr sz="2700" b="1">
          <a:solidFill>
            <a:schemeClr val="bg1"/>
          </a:solidFill>
          <a:latin typeface="Arial" charset="0"/>
        </a:defRPr>
      </a:lvl7pPr>
      <a:lvl8pPr marL="1028700" algn="l" rtl="0" fontAlgn="base">
        <a:spcBef>
          <a:spcPct val="0"/>
        </a:spcBef>
        <a:spcAft>
          <a:spcPct val="0"/>
        </a:spcAft>
        <a:defRPr sz="2700" b="1">
          <a:solidFill>
            <a:schemeClr val="bg1"/>
          </a:solidFill>
          <a:latin typeface="Arial" charset="0"/>
        </a:defRPr>
      </a:lvl8pPr>
      <a:lvl9pPr marL="1371600" algn="l" rtl="0" fontAlgn="base">
        <a:spcBef>
          <a:spcPct val="0"/>
        </a:spcBef>
        <a:spcAft>
          <a:spcPct val="0"/>
        </a:spcAft>
        <a:defRPr sz="2700" b="1">
          <a:solidFill>
            <a:schemeClr val="bg1"/>
          </a:solidFill>
          <a:latin typeface="Arial" charset="0"/>
        </a:defRPr>
      </a:lvl9pPr>
    </p:titleStyle>
    <p:bodyStyle>
      <a:lvl1pPr marL="257175" indent="-257175" algn="l" rtl="0" eaLnBrk="0" fontAlgn="base" hangingPunct="0">
        <a:spcBef>
          <a:spcPct val="20000"/>
        </a:spcBef>
        <a:spcAft>
          <a:spcPct val="0"/>
        </a:spcAft>
        <a:buChar char="•"/>
        <a:defRPr sz="1800" b="1">
          <a:solidFill>
            <a:schemeClr val="bg1"/>
          </a:solidFill>
          <a:latin typeface="+mn-lt"/>
          <a:ea typeface="+mn-ea"/>
          <a:cs typeface="+mn-cs"/>
        </a:defRPr>
      </a:lvl1pPr>
      <a:lvl2pPr marL="557213" indent="-214313" algn="l" rtl="0" eaLnBrk="0" fontAlgn="base" hangingPunct="0">
        <a:spcBef>
          <a:spcPct val="20000"/>
        </a:spcBef>
        <a:spcAft>
          <a:spcPct val="0"/>
        </a:spcAft>
        <a:buChar char="–"/>
        <a:defRPr sz="1500" b="1">
          <a:solidFill>
            <a:schemeClr val="bg1"/>
          </a:solidFill>
          <a:latin typeface="+mn-lt"/>
        </a:defRPr>
      </a:lvl2pPr>
      <a:lvl3pPr marL="857250" indent="-171450" algn="l" rtl="0" eaLnBrk="0" fontAlgn="base" hangingPunct="0">
        <a:spcBef>
          <a:spcPct val="20000"/>
        </a:spcBef>
        <a:spcAft>
          <a:spcPct val="0"/>
        </a:spcAft>
        <a:buChar char="•"/>
        <a:defRPr b="1">
          <a:solidFill>
            <a:schemeClr val="bg1"/>
          </a:solidFill>
          <a:latin typeface="+mn-lt"/>
        </a:defRPr>
      </a:lvl3pPr>
      <a:lvl4pPr marL="1200150" indent="-171450" algn="l" rtl="0" eaLnBrk="0" fontAlgn="base" hangingPunct="0">
        <a:spcBef>
          <a:spcPct val="20000"/>
        </a:spcBef>
        <a:spcAft>
          <a:spcPct val="0"/>
        </a:spcAft>
        <a:buChar char="–"/>
        <a:defRPr sz="1200" b="1">
          <a:solidFill>
            <a:schemeClr val="bg1"/>
          </a:solidFill>
          <a:latin typeface="+mn-lt"/>
        </a:defRPr>
      </a:lvl4pPr>
      <a:lvl5pPr marL="1543050" indent="-171450" algn="l" rtl="0" eaLnBrk="0" fontAlgn="base" hangingPunct="0">
        <a:spcBef>
          <a:spcPct val="20000"/>
        </a:spcBef>
        <a:spcAft>
          <a:spcPct val="0"/>
        </a:spcAft>
        <a:buChar char="»"/>
        <a:defRPr sz="1050" b="1">
          <a:solidFill>
            <a:schemeClr val="bg1"/>
          </a:solidFill>
          <a:latin typeface="+mn-lt"/>
        </a:defRPr>
      </a:lvl5pPr>
      <a:lvl6pPr marL="1885950" indent="-171450" algn="l" rtl="0" fontAlgn="base">
        <a:spcBef>
          <a:spcPct val="20000"/>
        </a:spcBef>
        <a:spcAft>
          <a:spcPct val="0"/>
        </a:spcAft>
        <a:buChar char="»"/>
        <a:defRPr sz="1050" b="1">
          <a:solidFill>
            <a:schemeClr val="bg1"/>
          </a:solidFill>
          <a:latin typeface="+mn-lt"/>
        </a:defRPr>
      </a:lvl6pPr>
      <a:lvl7pPr marL="2228850" indent="-171450" algn="l" rtl="0" fontAlgn="base">
        <a:spcBef>
          <a:spcPct val="20000"/>
        </a:spcBef>
        <a:spcAft>
          <a:spcPct val="0"/>
        </a:spcAft>
        <a:buChar char="»"/>
        <a:defRPr sz="1050" b="1">
          <a:solidFill>
            <a:schemeClr val="bg1"/>
          </a:solidFill>
          <a:latin typeface="+mn-lt"/>
        </a:defRPr>
      </a:lvl7pPr>
      <a:lvl8pPr marL="2571750" indent="-171450" algn="l" rtl="0" fontAlgn="base">
        <a:spcBef>
          <a:spcPct val="20000"/>
        </a:spcBef>
        <a:spcAft>
          <a:spcPct val="0"/>
        </a:spcAft>
        <a:buChar char="»"/>
        <a:defRPr sz="1050" b="1">
          <a:solidFill>
            <a:schemeClr val="bg1"/>
          </a:solidFill>
          <a:latin typeface="+mn-lt"/>
        </a:defRPr>
      </a:lvl8pPr>
      <a:lvl9pPr marL="2914650" indent="-171450" algn="l" rtl="0" fontAlgn="base">
        <a:spcBef>
          <a:spcPct val="20000"/>
        </a:spcBef>
        <a:spcAft>
          <a:spcPct val="0"/>
        </a:spcAft>
        <a:buChar char="»"/>
        <a:defRPr sz="1050" b="1">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Arial Bold 36 Point</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First Level – Arial Bold 24 Point</a:t>
            </a:r>
          </a:p>
          <a:p>
            <a:pPr lvl="1"/>
            <a:r>
              <a:rPr lang="en-US" smtClean="0"/>
              <a:t>Second level – Arial Bold 20 Point</a:t>
            </a:r>
          </a:p>
          <a:p>
            <a:pPr lvl="2"/>
            <a:r>
              <a:rPr lang="en-US" smtClean="0"/>
              <a:t>Third level – Arial Bold 18 Point</a:t>
            </a:r>
          </a:p>
          <a:p>
            <a:pPr lvl="3"/>
            <a:r>
              <a:rPr lang="en-US" smtClean="0"/>
              <a:t>Fourth level – Arial Bold 16 Point</a:t>
            </a:r>
          </a:p>
          <a:p>
            <a:pPr lvl="4"/>
            <a:r>
              <a:rPr lang="en-US" smtClean="0"/>
              <a:t>Fifth level – Arial Bold 14 Point</a:t>
            </a:r>
          </a:p>
          <a:p>
            <a:pPr lvl="4"/>
            <a:endParaRPr lang="en-US" smtClean="0"/>
          </a:p>
          <a:p>
            <a:pPr lvl="0"/>
            <a:r>
              <a:rPr lang="en-US" smtClean="0"/>
              <a:t>All Left Justified, no centering</a:t>
            </a:r>
          </a:p>
        </p:txBody>
      </p:sp>
    </p:spTree>
    <p:extLst>
      <p:ext uri="{BB962C8B-B14F-4D97-AF65-F5344CB8AC3E}">
        <p14:creationId xmlns:p14="http://schemas.microsoft.com/office/powerpoint/2010/main" val="1875603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fontAlgn="base">
        <a:spcBef>
          <a:spcPct val="0"/>
        </a:spcBef>
        <a:spcAft>
          <a:spcPct val="0"/>
        </a:spcAft>
        <a:defRPr sz="2700" b="1">
          <a:solidFill>
            <a:schemeClr val="bg1"/>
          </a:solidFill>
          <a:latin typeface="+mj-lt"/>
          <a:ea typeface="+mj-ea"/>
          <a:cs typeface="+mj-cs"/>
        </a:defRPr>
      </a:lvl1pPr>
      <a:lvl2pPr algn="l" rtl="0" fontAlgn="base">
        <a:spcBef>
          <a:spcPct val="0"/>
        </a:spcBef>
        <a:spcAft>
          <a:spcPct val="0"/>
        </a:spcAft>
        <a:defRPr sz="2700" b="1">
          <a:solidFill>
            <a:schemeClr val="bg1"/>
          </a:solidFill>
          <a:latin typeface="Arial" charset="0"/>
        </a:defRPr>
      </a:lvl2pPr>
      <a:lvl3pPr algn="l" rtl="0" fontAlgn="base">
        <a:spcBef>
          <a:spcPct val="0"/>
        </a:spcBef>
        <a:spcAft>
          <a:spcPct val="0"/>
        </a:spcAft>
        <a:defRPr sz="2700" b="1">
          <a:solidFill>
            <a:schemeClr val="bg1"/>
          </a:solidFill>
          <a:latin typeface="Arial" charset="0"/>
        </a:defRPr>
      </a:lvl3pPr>
      <a:lvl4pPr algn="l" rtl="0" fontAlgn="base">
        <a:spcBef>
          <a:spcPct val="0"/>
        </a:spcBef>
        <a:spcAft>
          <a:spcPct val="0"/>
        </a:spcAft>
        <a:defRPr sz="2700" b="1">
          <a:solidFill>
            <a:schemeClr val="bg1"/>
          </a:solidFill>
          <a:latin typeface="Arial" charset="0"/>
        </a:defRPr>
      </a:lvl4pPr>
      <a:lvl5pPr algn="l" rtl="0" fontAlgn="base">
        <a:spcBef>
          <a:spcPct val="0"/>
        </a:spcBef>
        <a:spcAft>
          <a:spcPct val="0"/>
        </a:spcAft>
        <a:defRPr sz="2700" b="1">
          <a:solidFill>
            <a:schemeClr val="bg1"/>
          </a:solidFill>
          <a:latin typeface="Arial" charset="0"/>
        </a:defRPr>
      </a:lvl5pPr>
      <a:lvl6pPr marL="342900" algn="l" rtl="0" fontAlgn="base">
        <a:spcBef>
          <a:spcPct val="0"/>
        </a:spcBef>
        <a:spcAft>
          <a:spcPct val="0"/>
        </a:spcAft>
        <a:defRPr sz="2700" b="1">
          <a:solidFill>
            <a:schemeClr val="bg1"/>
          </a:solidFill>
          <a:latin typeface="Arial" charset="0"/>
        </a:defRPr>
      </a:lvl6pPr>
      <a:lvl7pPr marL="685800" algn="l" rtl="0" fontAlgn="base">
        <a:spcBef>
          <a:spcPct val="0"/>
        </a:spcBef>
        <a:spcAft>
          <a:spcPct val="0"/>
        </a:spcAft>
        <a:defRPr sz="2700" b="1">
          <a:solidFill>
            <a:schemeClr val="bg1"/>
          </a:solidFill>
          <a:latin typeface="Arial" charset="0"/>
        </a:defRPr>
      </a:lvl7pPr>
      <a:lvl8pPr marL="1028700" algn="l" rtl="0" fontAlgn="base">
        <a:spcBef>
          <a:spcPct val="0"/>
        </a:spcBef>
        <a:spcAft>
          <a:spcPct val="0"/>
        </a:spcAft>
        <a:defRPr sz="2700" b="1">
          <a:solidFill>
            <a:schemeClr val="bg1"/>
          </a:solidFill>
          <a:latin typeface="Arial" charset="0"/>
        </a:defRPr>
      </a:lvl8pPr>
      <a:lvl9pPr marL="1371600" algn="l" rtl="0" fontAlgn="base">
        <a:spcBef>
          <a:spcPct val="0"/>
        </a:spcBef>
        <a:spcAft>
          <a:spcPct val="0"/>
        </a:spcAft>
        <a:defRPr sz="2700" b="1">
          <a:solidFill>
            <a:schemeClr val="bg1"/>
          </a:solidFill>
          <a:latin typeface="Arial" charset="0"/>
        </a:defRPr>
      </a:lvl9pPr>
    </p:titleStyle>
    <p:bodyStyle>
      <a:lvl1pPr marL="257175" indent="-257175" algn="l" rtl="0" fontAlgn="base">
        <a:spcBef>
          <a:spcPct val="20000"/>
        </a:spcBef>
        <a:spcAft>
          <a:spcPct val="0"/>
        </a:spcAft>
        <a:buChar char="•"/>
        <a:defRPr sz="1800" b="1">
          <a:solidFill>
            <a:schemeClr val="bg1"/>
          </a:solidFill>
          <a:latin typeface="+mn-lt"/>
          <a:ea typeface="+mn-ea"/>
          <a:cs typeface="+mn-cs"/>
        </a:defRPr>
      </a:lvl1pPr>
      <a:lvl2pPr marL="557213" indent="-214313" algn="l" rtl="0" fontAlgn="base">
        <a:spcBef>
          <a:spcPct val="20000"/>
        </a:spcBef>
        <a:spcAft>
          <a:spcPct val="0"/>
        </a:spcAft>
        <a:buChar char="–"/>
        <a:defRPr sz="1500" b="1">
          <a:solidFill>
            <a:schemeClr val="bg1"/>
          </a:solidFill>
          <a:latin typeface="+mn-lt"/>
        </a:defRPr>
      </a:lvl2pPr>
      <a:lvl3pPr marL="857250" indent="-171450" algn="l" rtl="0" fontAlgn="base">
        <a:spcBef>
          <a:spcPct val="20000"/>
        </a:spcBef>
        <a:spcAft>
          <a:spcPct val="0"/>
        </a:spcAft>
        <a:buChar char="•"/>
        <a:defRPr b="1">
          <a:solidFill>
            <a:schemeClr val="bg1"/>
          </a:solidFill>
          <a:latin typeface="+mn-lt"/>
        </a:defRPr>
      </a:lvl3pPr>
      <a:lvl4pPr marL="1200150" indent="-171450" algn="l" rtl="0" fontAlgn="base">
        <a:spcBef>
          <a:spcPct val="20000"/>
        </a:spcBef>
        <a:spcAft>
          <a:spcPct val="0"/>
        </a:spcAft>
        <a:buChar char="–"/>
        <a:defRPr sz="1200" b="1">
          <a:solidFill>
            <a:schemeClr val="bg1"/>
          </a:solidFill>
          <a:latin typeface="+mn-lt"/>
        </a:defRPr>
      </a:lvl4pPr>
      <a:lvl5pPr marL="1543050" indent="-171450" algn="l" rtl="0" fontAlgn="base">
        <a:spcBef>
          <a:spcPct val="20000"/>
        </a:spcBef>
        <a:spcAft>
          <a:spcPct val="0"/>
        </a:spcAft>
        <a:buChar char="»"/>
        <a:defRPr sz="1050" b="1">
          <a:solidFill>
            <a:schemeClr val="bg1"/>
          </a:solidFill>
          <a:latin typeface="+mn-lt"/>
        </a:defRPr>
      </a:lvl5pPr>
      <a:lvl6pPr marL="1885950" indent="-171450" algn="l" rtl="0" fontAlgn="base">
        <a:spcBef>
          <a:spcPct val="20000"/>
        </a:spcBef>
        <a:spcAft>
          <a:spcPct val="0"/>
        </a:spcAft>
        <a:buChar char="»"/>
        <a:defRPr sz="1050" b="1">
          <a:solidFill>
            <a:schemeClr val="bg1"/>
          </a:solidFill>
          <a:latin typeface="+mn-lt"/>
        </a:defRPr>
      </a:lvl6pPr>
      <a:lvl7pPr marL="2228850" indent="-171450" algn="l" rtl="0" fontAlgn="base">
        <a:spcBef>
          <a:spcPct val="20000"/>
        </a:spcBef>
        <a:spcAft>
          <a:spcPct val="0"/>
        </a:spcAft>
        <a:buChar char="»"/>
        <a:defRPr sz="1050" b="1">
          <a:solidFill>
            <a:schemeClr val="bg1"/>
          </a:solidFill>
          <a:latin typeface="+mn-lt"/>
        </a:defRPr>
      </a:lvl7pPr>
      <a:lvl8pPr marL="2571750" indent="-171450" algn="l" rtl="0" fontAlgn="base">
        <a:spcBef>
          <a:spcPct val="20000"/>
        </a:spcBef>
        <a:spcAft>
          <a:spcPct val="0"/>
        </a:spcAft>
        <a:buChar char="»"/>
        <a:defRPr sz="1050" b="1">
          <a:solidFill>
            <a:schemeClr val="bg1"/>
          </a:solidFill>
          <a:latin typeface="+mn-lt"/>
        </a:defRPr>
      </a:lvl8pPr>
      <a:lvl9pPr marL="2914650" indent="-171450" algn="l" rtl="0" fontAlgn="base">
        <a:spcBef>
          <a:spcPct val="20000"/>
        </a:spcBef>
        <a:spcAft>
          <a:spcPct val="0"/>
        </a:spcAft>
        <a:buChar char="»"/>
        <a:defRPr sz="1050" b="1">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4173"/>
            <a:ext cx="5356927" cy="2062103"/>
          </a:xfrm>
          <a:prstGeom prst="rect">
            <a:avLst/>
          </a:prstGeom>
        </p:spPr>
        <p:txBody>
          <a:bodyPr wrap="square">
            <a:spAutoFit/>
          </a:bodyPr>
          <a:lstStyle/>
          <a:p>
            <a:pPr algn="ctr"/>
            <a:r>
              <a:rPr lang="en-US" sz="2400" b="1" dirty="0">
                <a:solidFill>
                  <a:schemeClr val="bg1"/>
                </a:solidFill>
              </a:rPr>
              <a:t>Lower Santa Cruz River </a:t>
            </a:r>
            <a:r>
              <a:rPr lang="en-US" sz="2400" b="1" dirty="0" smtClean="0">
                <a:solidFill>
                  <a:schemeClr val="bg1"/>
                </a:solidFill>
              </a:rPr>
              <a:t>                     Basin Study: </a:t>
            </a:r>
          </a:p>
          <a:p>
            <a:pPr algn="ctr"/>
            <a:endParaRPr lang="en-US" sz="2400" b="1" dirty="0" smtClean="0">
              <a:solidFill>
                <a:schemeClr val="bg1"/>
              </a:solidFill>
            </a:endParaRPr>
          </a:p>
          <a:p>
            <a:pPr algn="ctr"/>
            <a:r>
              <a:rPr lang="en-US" sz="2800" b="1" i="1" dirty="0" smtClean="0">
                <a:solidFill>
                  <a:schemeClr val="bg1"/>
                </a:solidFill>
              </a:rPr>
              <a:t>Review of Study Tasks and Accomplishments</a:t>
            </a:r>
          </a:p>
        </p:txBody>
      </p:sp>
      <p:sp>
        <p:nvSpPr>
          <p:cNvPr id="3" name="TextBox 2"/>
          <p:cNvSpPr txBox="1"/>
          <p:nvPr/>
        </p:nvSpPr>
        <p:spPr>
          <a:xfrm>
            <a:off x="838200" y="3105150"/>
            <a:ext cx="3886200" cy="1446550"/>
          </a:xfrm>
          <a:prstGeom prst="rect">
            <a:avLst/>
          </a:prstGeom>
          <a:noFill/>
        </p:spPr>
        <p:txBody>
          <a:bodyPr wrap="square" rtlCol="0">
            <a:spAutoFit/>
          </a:bodyPr>
          <a:lstStyle/>
          <a:p>
            <a:pPr algn="ctr"/>
            <a:endParaRPr lang="en-US" sz="1800" i="1" dirty="0" smtClean="0">
              <a:solidFill>
                <a:schemeClr val="bg1"/>
              </a:solidFill>
            </a:endParaRPr>
          </a:p>
          <a:p>
            <a:pPr algn="ctr"/>
            <a:r>
              <a:rPr lang="en-US" sz="1400" i="1" dirty="0" smtClean="0">
                <a:solidFill>
                  <a:schemeClr val="bg1"/>
                </a:solidFill>
              </a:rPr>
              <a:t>Eve Halper, </a:t>
            </a:r>
          </a:p>
          <a:p>
            <a:pPr algn="ctr"/>
            <a:r>
              <a:rPr lang="en-US" sz="1400" i="1" dirty="0" smtClean="0">
                <a:solidFill>
                  <a:schemeClr val="bg1"/>
                </a:solidFill>
              </a:rPr>
              <a:t>Natural Resources Specialist</a:t>
            </a:r>
          </a:p>
          <a:p>
            <a:pPr algn="ctr"/>
            <a:r>
              <a:rPr lang="en-US" sz="1400" i="1" dirty="0" smtClean="0">
                <a:solidFill>
                  <a:schemeClr val="bg1"/>
                </a:solidFill>
              </a:rPr>
              <a:t>Bureau of Reclamation</a:t>
            </a:r>
          </a:p>
          <a:p>
            <a:pPr algn="ctr"/>
            <a:r>
              <a:rPr lang="en-US" sz="1400" i="1" dirty="0" smtClean="0">
                <a:solidFill>
                  <a:schemeClr val="bg1"/>
                </a:solidFill>
              </a:rPr>
              <a:t>Project Team Meeting</a:t>
            </a:r>
          </a:p>
          <a:p>
            <a:pPr algn="ctr"/>
            <a:r>
              <a:rPr lang="en-US" sz="1400" i="1" dirty="0" smtClean="0">
                <a:solidFill>
                  <a:schemeClr val="bg1"/>
                </a:solidFill>
              </a:rPr>
              <a:t>January 19, 2018</a:t>
            </a:r>
            <a:endParaRPr lang="en-US" sz="1400" i="1" dirty="0">
              <a:solidFill>
                <a:schemeClr val="bg1"/>
              </a:solidFill>
            </a:endParaRPr>
          </a:p>
        </p:txBody>
      </p:sp>
      <p:pic>
        <p:nvPicPr>
          <p:cNvPr id="1026" name="Picture 2" descr="Locations of entities within the study area for the LSCR Basin Study.  The study area is identical to the Tucson Active Management Area." title="Lower Santa Cruz River (LSCR) Basin Study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8380" y="209549"/>
            <a:ext cx="3243796" cy="419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564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297997" y="240511"/>
            <a:ext cx="2905799" cy="369332"/>
          </a:xfrm>
          <a:prstGeom prst="rect">
            <a:avLst/>
          </a:prstGeom>
          <a:noFill/>
        </p:spPr>
        <p:txBody>
          <a:bodyPr wrap="square" rtlCol="0">
            <a:spAutoFit/>
          </a:bodyPr>
          <a:lstStyle/>
          <a:p>
            <a:pPr algn="ctr"/>
            <a:r>
              <a:rPr lang="en-US" sz="1800" b="1" dirty="0" smtClean="0">
                <a:solidFill>
                  <a:schemeClr val="bg1"/>
                </a:solidFill>
              </a:rPr>
              <a:t>Study Process</a:t>
            </a:r>
            <a:endParaRPr lang="en-US" sz="1800" b="1" dirty="0">
              <a:solidFill>
                <a:schemeClr val="bg1"/>
              </a:solidFill>
            </a:endParaRPr>
          </a:p>
        </p:txBody>
      </p:sp>
      <p:grpSp>
        <p:nvGrpSpPr>
          <p:cNvPr id="2" name="Group 1" descr="The four required steps in a Reclamation Basin Study are:&#10;1) Project Supply and Demand Imbalances&#10;2) Evaluate Risks to Infrastrucutre and other systems&#10;3) Develop and Analyze Adaptation Strategies&#10;4) Perform a Trade-off Analysis" title="Diagram of Required Basin Study Steps"/>
          <p:cNvGrpSpPr/>
          <p:nvPr/>
        </p:nvGrpSpPr>
        <p:grpSpPr>
          <a:xfrm>
            <a:off x="2285951" y="159723"/>
            <a:ext cx="6248539" cy="1275456"/>
            <a:chOff x="2285951" y="159723"/>
            <a:chExt cx="6248539" cy="1275456"/>
          </a:xfrm>
        </p:grpSpPr>
        <p:grpSp>
          <p:nvGrpSpPr>
            <p:cNvPr id="16" name="Group 15"/>
            <p:cNvGrpSpPr/>
            <p:nvPr/>
          </p:nvGrpSpPr>
          <p:grpSpPr>
            <a:xfrm>
              <a:off x="2285951" y="159723"/>
              <a:ext cx="1508809" cy="1275456"/>
              <a:chOff x="2285951" y="159723"/>
              <a:chExt cx="1508809" cy="1275456"/>
            </a:xfrm>
          </p:grpSpPr>
          <p:sp>
            <p:nvSpPr>
              <p:cNvPr id="4" name="Rounded Rectangle 3"/>
              <p:cNvSpPr/>
              <p:nvPr/>
            </p:nvSpPr>
            <p:spPr>
              <a:xfrm>
                <a:off x="2286000" y="159723"/>
                <a:ext cx="150876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9" name="Rounded Rectangle 8"/>
              <p:cNvSpPr/>
              <p:nvPr/>
            </p:nvSpPr>
            <p:spPr>
              <a:xfrm>
                <a:off x="2285951" y="729188"/>
                <a:ext cx="1508760" cy="705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13" name="TextBox 12"/>
              <p:cNvSpPr txBox="1"/>
              <p:nvPr/>
            </p:nvSpPr>
            <p:spPr>
              <a:xfrm>
                <a:off x="2338022" y="833862"/>
                <a:ext cx="1362291" cy="553998"/>
              </a:xfrm>
              <a:prstGeom prst="rect">
                <a:avLst/>
              </a:prstGeom>
              <a:noFill/>
            </p:spPr>
            <p:txBody>
              <a:bodyPr wrap="square" rtlCol="0">
                <a:spAutoFit/>
              </a:bodyPr>
              <a:lstStyle/>
              <a:p>
                <a:pPr algn="ctr">
                  <a:spcAft>
                    <a:spcPts val="450"/>
                  </a:spcAft>
                </a:pPr>
                <a:r>
                  <a:rPr lang="en-US" sz="1400" b="1" dirty="0" smtClean="0">
                    <a:solidFill>
                      <a:srgbClr val="000000"/>
                    </a:solidFill>
                  </a:rPr>
                  <a:t>P</a:t>
                </a:r>
                <a:r>
                  <a:rPr lang="en-US" sz="1500" b="1" dirty="0" smtClean="0">
                    <a:solidFill>
                      <a:srgbClr val="000000"/>
                    </a:solidFill>
                  </a:rPr>
                  <a:t>roject  imbalances</a:t>
                </a:r>
                <a:endParaRPr lang="en-US" sz="1500" b="1" dirty="0">
                  <a:solidFill>
                    <a:srgbClr val="000000"/>
                  </a:solidFill>
                </a:endParaRPr>
              </a:p>
            </p:txBody>
          </p:sp>
          <p:sp>
            <p:nvSpPr>
              <p:cNvPr id="20" name="TextBox 19"/>
              <p:cNvSpPr txBox="1"/>
              <p:nvPr/>
            </p:nvSpPr>
            <p:spPr>
              <a:xfrm>
                <a:off x="2486444" y="215164"/>
                <a:ext cx="1017270" cy="369332"/>
              </a:xfrm>
              <a:prstGeom prst="rect">
                <a:avLst/>
              </a:prstGeom>
              <a:noFill/>
            </p:spPr>
            <p:txBody>
              <a:bodyPr wrap="square" rtlCol="0">
                <a:spAutoFit/>
              </a:bodyPr>
              <a:lstStyle/>
              <a:p>
                <a:pPr algn="ctr"/>
                <a:r>
                  <a:rPr lang="en-US" sz="1800" b="1" dirty="0">
                    <a:solidFill>
                      <a:srgbClr val="000000"/>
                    </a:solidFill>
                  </a:rPr>
                  <a:t>Step 1</a:t>
                </a:r>
              </a:p>
            </p:txBody>
          </p:sp>
        </p:grpSp>
        <p:sp>
          <p:nvSpPr>
            <p:cNvPr id="6" name="Rounded Rectangle 5"/>
            <p:cNvSpPr/>
            <p:nvPr/>
          </p:nvSpPr>
          <p:spPr>
            <a:xfrm>
              <a:off x="5425440" y="159723"/>
              <a:ext cx="150876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22" name="TextBox 21"/>
            <p:cNvSpPr txBox="1"/>
            <p:nvPr/>
          </p:nvSpPr>
          <p:spPr>
            <a:xfrm>
              <a:off x="5715000" y="210699"/>
              <a:ext cx="1001387" cy="369332"/>
            </a:xfrm>
            <a:prstGeom prst="rect">
              <a:avLst/>
            </a:prstGeom>
            <a:noFill/>
          </p:spPr>
          <p:txBody>
            <a:bodyPr wrap="square" rtlCol="0">
              <a:spAutoFit/>
            </a:bodyPr>
            <a:lstStyle/>
            <a:p>
              <a:pPr algn="ctr"/>
              <a:r>
                <a:rPr lang="en-US" sz="1800" b="1" dirty="0">
                  <a:solidFill>
                    <a:srgbClr val="000000"/>
                  </a:solidFill>
                </a:rPr>
                <a:t>Step 3</a:t>
              </a:r>
            </a:p>
          </p:txBody>
        </p:sp>
        <p:sp>
          <p:nvSpPr>
            <p:cNvPr id="11" name="Rounded Rectangle 10"/>
            <p:cNvSpPr/>
            <p:nvPr/>
          </p:nvSpPr>
          <p:spPr>
            <a:xfrm>
              <a:off x="5458408" y="722759"/>
              <a:ext cx="1508760" cy="705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18" name="TextBox 17"/>
            <p:cNvSpPr txBox="1"/>
            <p:nvPr/>
          </p:nvSpPr>
          <p:spPr>
            <a:xfrm>
              <a:off x="5623895" y="852137"/>
              <a:ext cx="1207579" cy="553998"/>
            </a:xfrm>
            <a:prstGeom prst="rect">
              <a:avLst/>
            </a:prstGeom>
            <a:noFill/>
          </p:spPr>
          <p:txBody>
            <a:bodyPr wrap="square" rtlCol="0">
              <a:spAutoFit/>
            </a:bodyPr>
            <a:lstStyle/>
            <a:p>
              <a:pPr algn="ctr">
                <a:spcAft>
                  <a:spcPts val="450"/>
                </a:spcAft>
              </a:pPr>
              <a:r>
                <a:rPr lang="en-US" sz="1500" b="1" dirty="0">
                  <a:solidFill>
                    <a:srgbClr val="000000"/>
                  </a:solidFill>
                </a:rPr>
                <a:t>A</a:t>
              </a:r>
              <a:r>
                <a:rPr lang="en-US" sz="1500" b="1" dirty="0" smtClean="0">
                  <a:solidFill>
                    <a:srgbClr val="000000"/>
                  </a:solidFill>
                </a:rPr>
                <a:t>daptation strategies</a:t>
              </a:r>
            </a:p>
          </p:txBody>
        </p:sp>
        <p:sp>
          <p:nvSpPr>
            <p:cNvPr id="7" name="Rounded Rectangle 6"/>
            <p:cNvSpPr/>
            <p:nvPr/>
          </p:nvSpPr>
          <p:spPr>
            <a:xfrm>
              <a:off x="6996196" y="159723"/>
              <a:ext cx="150876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12" name="Rounded Rectangle 11"/>
            <p:cNvSpPr/>
            <p:nvPr/>
          </p:nvSpPr>
          <p:spPr>
            <a:xfrm>
              <a:off x="7025730" y="704002"/>
              <a:ext cx="1508760" cy="7059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19" name="TextBox 18"/>
            <p:cNvSpPr txBox="1"/>
            <p:nvPr/>
          </p:nvSpPr>
          <p:spPr>
            <a:xfrm>
              <a:off x="7122537" y="819150"/>
              <a:ext cx="1200722" cy="553998"/>
            </a:xfrm>
            <a:prstGeom prst="rect">
              <a:avLst/>
            </a:prstGeom>
            <a:noFill/>
          </p:spPr>
          <p:txBody>
            <a:bodyPr wrap="square" rtlCol="0">
              <a:spAutoFit/>
            </a:bodyPr>
            <a:lstStyle/>
            <a:p>
              <a:pPr algn="ctr">
                <a:spcAft>
                  <a:spcPts val="450"/>
                </a:spcAft>
              </a:pPr>
              <a:r>
                <a:rPr lang="en-US" sz="1500" b="1" dirty="0" smtClean="0">
                  <a:solidFill>
                    <a:srgbClr val="000000"/>
                  </a:solidFill>
                </a:rPr>
                <a:t> </a:t>
              </a:r>
              <a:r>
                <a:rPr lang="en-US" sz="1500" b="1" dirty="0">
                  <a:solidFill>
                    <a:srgbClr val="000000"/>
                  </a:solidFill>
                </a:rPr>
                <a:t>T</a:t>
              </a:r>
              <a:r>
                <a:rPr lang="en-US" sz="1500" b="1" dirty="0" smtClean="0">
                  <a:solidFill>
                    <a:srgbClr val="000000"/>
                  </a:solidFill>
                </a:rPr>
                <a:t>rade-off analysis</a:t>
              </a:r>
              <a:endParaRPr lang="en-US" sz="1500" b="1" dirty="0">
                <a:solidFill>
                  <a:srgbClr val="000000"/>
                </a:solidFill>
              </a:endParaRPr>
            </a:p>
          </p:txBody>
        </p:sp>
        <p:sp>
          <p:nvSpPr>
            <p:cNvPr id="23" name="TextBox 22"/>
            <p:cNvSpPr txBox="1"/>
            <p:nvPr/>
          </p:nvSpPr>
          <p:spPr>
            <a:xfrm>
              <a:off x="7277722" y="218703"/>
              <a:ext cx="1023896" cy="369332"/>
            </a:xfrm>
            <a:prstGeom prst="rect">
              <a:avLst/>
            </a:prstGeom>
            <a:noFill/>
          </p:spPr>
          <p:txBody>
            <a:bodyPr wrap="square" rtlCol="0">
              <a:spAutoFit/>
            </a:bodyPr>
            <a:lstStyle/>
            <a:p>
              <a:pPr algn="ctr"/>
              <a:r>
                <a:rPr lang="en-US" sz="1800" b="1" dirty="0">
                  <a:solidFill>
                    <a:srgbClr val="000000"/>
                  </a:solidFill>
                </a:rPr>
                <a:t>Step 4</a:t>
              </a:r>
            </a:p>
          </p:txBody>
        </p:sp>
        <p:sp>
          <p:nvSpPr>
            <p:cNvPr id="27" name="Isosceles Triangle 26"/>
            <p:cNvSpPr/>
            <p:nvPr/>
          </p:nvSpPr>
          <p:spPr>
            <a:xfrm rot="5400000">
              <a:off x="6894061" y="879342"/>
              <a:ext cx="342900" cy="3429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5" name="Rounded Rectangle 4"/>
            <p:cNvSpPr/>
            <p:nvPr/>
          </p:nvSpPr>
          <p:spPr>
            <a:xfrm>
              <a:off x="3860079" y="159723"/>
              <a:ext cx="150876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10" name="Rounded Rectangle 9"/>
            <p:cNvSpPr/>
            <p:nvPr/>
          </p:nvSpPr>
          <p:spPr>
            <a:xfrm>
              <a:off x="3859214" y="730139"/>
              <a:ext cx="1508760" cy="704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17" name="TextBox 16"/>
            <p:cNvSpPr txBox="1"/>
            <p:nvPr/>
          </p:nvSpPr>
          <p:spPr>
            <a:xfrm>
              <a:off x="3903205" y="803125"/>
              <a:ext cx="1426294" cy="553998"/>
            </a:xfrm>
            <a:prstGeom prst="rect">
              <a:avLst/>
            </a:prstGeom>
            <a:noFill/>
          </p:spPr>
          <p:txBody>
            <a:bodyPr wrap="square" rtlCol="0">
              <a:spAutoFit/>
            </a:bodyPr>
            <a:lstStyle/>
            <a:p>
              <a:pPr algn="ctr">
                <a:spcBef>
                  <a:spcPts val="450"/>
                </a:spcBef>
              </a:pPr>
              <a:r>
                <a:rPr lang="en-US" sz="1500" b="1" dirty="0" smtClean="0">
                  <a:solidFill>
                    <a:srgbClr val="000000"/>
                  </a:solidFill>
                </a:rPr>
                <a:t>Evaluate Risks</a:t>
              </a:r>
              <a:endParaRPr lang="en-US" sz="1500" b="1" dirty="0">
                <a:solidFill>
                  <a:srgbClr val="000000"/>
                </a:solidFill>
              </a:endParaRPr>
            </a:p>
          </p:txBody>
        </p:sp>
        <p:sp>
          <p:nvSpPr>
            <p:cNvPr id="21" name="TextBox 20"/>
            <p:cNvSpPr txBox="1"/>
            <p:nvPr/>
          </p:nvSpPr>
          <p:spPr>
            <a:xfrm>
              <a:off x="4067418" y="224098"/>
              <a:ext cx="1051560" cy="369332"/>
            </a:xfrm>
            <a:prstGeom prst="rect">
              <a:avLst/>
            </a:prstGeom>
            <a:noFill/>
          </p:spPr>
          <p:txBody>
            <a:bodyPr wrap="square" rtlCol="0">
              <a:spAutoFit/>
            </a:bodyPr>
            <a:lstStyle/>
            <a:p>
              <a:pPr algn="ctr"/>
              <a:r>
                <a:rPr lang="en-US" sz="1800" b="1" dirty="0">
                  <a:solidFill>
                    <a:srgbClr val="000000"/>
                  </a:solidFill>
                </a:rPr>
                <a:t>Step 2</a:t>
              </a:r>
            </a:p>
          </p:txBody>
        </p:sp>
        <p:sp>
          <p:nvSpPr>
            <p:cNvPr id="26" name="Isosceles Triangle 25"/>
            <p:cNvSpPr/>
            <p:nvPr/>
          </p:nvSpPr>
          <p:spPr>
            <a:xfrm rot="5400000">
              <a:off x="5247581" y="877056"/>
              <a:ext cx="347472" cy="347472"/>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sp>
          <p:nvSpPr>
            <p:cNvPr id="24" name="Isosceles Triangle 23"/>
            <p:cNvSpPr/>
            <p:nvPr/>
          </p:nvSpPr>
          <p:spPr>
            <a:xfrm rot="5400000">
              <a:off x="3687796" y="879342"/>
              <a:ext cx="342900" cy="3429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FFFFFF"/>
                </a:solidFill>
              </a:endParaRPr>
            </a:p>
          </p:txBody>
        </p:sp>
      </p:grpSp>
      <p:grpSp>
        <p:nvGrpSpPr>
          <p:cNvPr id="3" name="Group 2" descr="Acknowledging that we do not know exactly what the future will be like, we examine multiple possible future scenarios without additional adaptation than what has already been planned.  We compare that to what the future could be like if we did implement adaptation measures.&#10;&#10;Benefits and Costs are calculated for the difference between the future with and the future without adaptation.  Costs and Benefits can be either monetary or non-monetary." title="How Benefits and Costs of Adaptation are Assessed"/>
          <p:cNvGrpSpPr/>
          <p:nvPr/>
        </p:nvGrpSpPr>
        <p:grpSpPr>
          <a:xfrm>
            <a:off x="295707" y="1801552"/>
            <a:ext cx="8652093" cy="2770508"/>
            <a:chOff x="295707" y="1801552"/>
            <a:chExt cx="8652093" cy="2770508"/>
          </a:xfrm>
        </p:grpSpPr>
        <p:sp>
          <p:nvSpPr>
            <p:cNvPr id="72" name="TextBox 71"/>
            <p:cNvSpPr txBox="1"/>
            <p:nvPr/>
          </p:nvSpPr>
          <p:spPr>
            <a:xfrm>
              <a:off x="4800600" y="4171950"/>
              <a:ext cx="2335896" cy="400110"/>
            </a:xfrm>
            <a:prstGeom prst="rect">
              <a:avLst/>
            </a:prstGeom>
            <a:noFill/>
            <a:ln>
              <a:noFill/>
            </a:ln>
          </p:spPr>
          <p:txBody>
            <a:bodyPr wrap="none" rtlCol="0">
              <a:spAutoFit/>
            </a:bodyPr>
            <a:lstStyle/>
            <a:p>
              <a:r>
                <a:rPr lang="en-US" sz="2000" dirty="0" smtClean="0">
                  <a:solidFill>
                    <a:schemeClr val="accent1"/>
                  </a:solidFill>
                </a:rPr>
                <a:t>Benefits and Costs</a:t>
              </a:r>
              <a:endParaRPr lang="en-US" sz="2000" dirty="0">
                <a:solidFill>
                  <a:schemeClr val="accent1"/>
                </a:solidFill>
              </a:endParaRPr>
            </a:p>
          </p:txBody>
        </p:sp>
        <p:grpSp>
          <p:nvGrpSpPr>
            <p:cNvPr id="15" name="Group 14"/>
            <p:cNvGrpSpPr/>
            <p:nvPr/>
          </p:nvGrpSpPr>
          <p:grpSpPr>
            <a:xfrm>
              <a:off x="295707" y="2373047"/>
              <a:ext cx="3532049" cy="1219200"/>
              <a:chOff x="295707" y="2373047"/>
              <a:chExt cx="3532049" cy="1219200"/>
            </a:xfrm>
          </p:grpSpPr>
          <p:grpSp>
            <p:nvGrpSpPr>
              <p:cNvPr id="88" name="Group 87"/>
              <p:cNvGrpSpPr/>
              <p:nvPr/>
            </p:nvGrpSpPr>
            <p:grpSpPr>
              <a:xfrm>
                <a:off x="781498" y="2373047"/>
                <a:ext cx="3046258" cy="1219200"/>
                <a:chOff x="781498" y="1885950"/>
                <a:chExt cx="3046258" cy="1219200"/>
              </a:xfrm>
            </p:grpSpPr>
            <p:sp>
              <p:nvSpPr>
                <p:cNvPr id="41" name="Oval 40"/>
                <p:cNvSpPr/>
                <p:nvPr/>
              </p:nvSpPr>
              <p:spPr>
                <a:xfrm>
                  <a:off x="2972248" y="1885950"/>
                  <a:ext cx="855508" cy="1219200"/>
                </a:xfrm>
                <a:prstGeom prst="ellipse">
                  <a:avLst/>
                </a:prstGeom>
                <a:solidFill>
                  <a:schemeClr val="bg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dirty="0"/>
                </a:p>
              </p:txBody>
            </p:sp>
            <p:sp>
              <p:nvSpPr>
                <p:cNvPr id="42" name="Oval 41"/>
                <p:cNvSpPr/>
                <p:nvPr/>
              </p:nvSpPr>
              <p:spPr>
                <a:xfrm>
                  <a:off x="3358632" y="1992660"/>
                  <a:ext cx="137160" cy="1371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3" name="Oval 42"/>
                <p:cNvSpPr/>
                <p:nvPr/>
              </p:nvSpPr>
              <p:spPr>
                <a:xfrm>
                  <a:off x="3335811" y="2352471"/>
                  <a:ext cx="137160" cy="137160"/>
                </a:xfrm>
                <a:prstGeom prst="ellipse">
                  <a:avLst/>
                </a:prstGeom>
                <a:solidFill>
                  <a:srgbClr val="C6BC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4" name="Oval 43"/>
                <p:cNvSpPr/>
                <p:nvPr/>
              </p:nvSpPr>
              <p:spPr>
                <a:xfrm>
                  <a:off x="3539126" y="2702811"/>
                  <a:ext cx="137160" cy="137160"/>
                </a:xfrm>
                <a:prstGeom prst="ellipse">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5" name="Oval 44"/>
                <p:cNvSpPr/>
                <p:nvPr/>
              </p:nvSpPr>
              <p:spPr>
                <a:xfrm>
                  <a:off x="3213915" y="2816791"/>
                  <a:ext cx="137160" cy="137160"/>
                </a:xfrm>
                <a:prstGeom prst="ellipse">
                  <a:avLst/>
                </a:prstGeom>
                <a:solidFill>
                  <a:srgbClr val="A5A9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6" name="Oval 45"/>
                <p:cNvSpPr/>
                <p:nvPr/>
              </p:nvSpPr>
              <p:spPr>
                <a:xfrm>
                  <a:off x="3139440" y="2099621"/>
                  <a:ext cx="137160" cy="137160"/>
                </a:xfrm>
                <a:prstGeom prst="ellipse">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7" name="Oval 46"/>
                <p:cNvSpPr/>
                <p:nvPr/>
              </p:nvSpPr>
              <p:spPr>
                <a:xfrm>
                  <a:off x="3071764" y="2534989"/>
                  <a:ext cx="137160" cy="1371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8" name="Oval 47"/>
                <p:cNvSpPr/>
                <p:nvPr/>
              </p:nvSpPr>
              <p:spPr>
                <a:xfrm>
                  <a:off x="3569635" y="2204545"/>
                  <a:ext cx="137160" cy="13716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49" name="Group 48"/>
                <p:cNvGrpSpPr/>
                <p:nvPr/>
              </p:nvGrpSpPr>
              <p:grpSpPr>
                <a:xfrm>
                  <a:off x="781498" y="1909683"/>
                  <a:ext cx="2554313" cy="1122367"/>
                  <a:chOff x="5244261" y="863823"/>
                  <a:chExt cx="2303562" cy="3115618"/>
                </a:xfrm>
              </p:grpSpPr>
              <p:cxnSp>
                <p:nvCxnSpPr>
                  <p:cNvPr id="50" name="Straight Connector 49"/>
                  <p:cNvCxnSpPr/>
                  <p:nvPr/>
                </p:nvCxnSpPr>
                <p:spPr>
                  <a:xfrm flipV="1">
                    <a:off x="5429250" y="863823"/>
                    <a:ext cx="2030067" cy="154653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429251" y="2669605"/>
                    <a:ext cx="1992738" cy="1309836"/>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3" idx="2"/>
                  </p:cNvCxnSpPr>
                  <p:nvPr/>
                </p:nvCxnSpPr>
                <p:spPr>
                  <a:xfrm flipV="1">
                    <a:off x="5244261" y="2283348"/>
                    <a:ext cx="2303562" cy="310905"/>
                  </a:xfrm>
                  <a:prstGeom prst="line">
                    <a:avLst/>
                  </a:prstGeom>
                  <a:ln w="2540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08732" y="2491240"/>
                    <a:ext cx="1577756" cy="489031"/>
                  </a:xfrm>
                  <a:prstGeom prst="line">
                    <a:avLst/>
                  </a:prstGeom>
                  <a:ln w="2540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46" idx="3"/>
                  </p:cNvCxnSpPr>
                  <p:nvPr/>
                </p:nvCxnSpPr>
                <p:spPr>
                  <a:xfrm flipV="1">
                    <a:off x="5861018" y="1716066"/>
                    <a:ext cx="1527827" cy="402427"/>
                  </a:xfrm>
                  <a:prstGeom prst="line">
                    <a:avLst/>
                  </a:prstGeom>
                  <a:ln w="2540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9" name="Oval 38"/>
              <p:cNvSpPr/>
              <p:nvPr/>
            </p:nvSpPr>
            <p:spPr>
              <a:xfrm>
                <a:off x="295707" y="2551467"/>
                <a:ext cx="1526118" cy="791799"/>
              </a:xfrm>
              <a:prstGeom prst="ellipse">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smtClean="0">
                    <a:solidFill>
                      <a:schemeClr val="tx1"/>
                    </a:solidFill>
                  </a:rPr>
                  <a:t>Present</a:t>
                </a:r>
                <a:endParaRPr lang="en-US" sz="1800" b="1" dirty="0">
                  <a:solidFill>
                    <a:schemeClr val="tx1"/>
                  </a:solidFill>
                </a:endParaRPr>
              </a:p>
            </p:txBody>
          </p:sp>
        </p:grpSp>
        <p:sp>
          <p:nvSpPr>
            <p:cNvPr id="71" name="Right Brace 70"/>
            <p:cNvSpPr/>
            <p:nvPr/>
          </p:nvSpPr>
          <p:spPr>
            <a:xfrm rot="5400000">
              <a:off x="5670231" y="1317747"/>
              <a:ext cx="573193" cy="513521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76200">
                  <a:solidFill>
                    <a:schemeClr val="tx1"/>
                  </a:solidFill>
                </a:ln>
              </a:endParaRPr>
            </a:p>
          </p:txBody>
        </p:sp>
        <p:grpSp>
          <p:nvGrpSpPr>
            <p:cNvPr id="31" name="Group 30"/>
            <p:cNvGrpSpPr/>
            <p:nvPr/>
          </p:nvGrpSpPr>
          <p:grpSpPr>
            <a:xfrm>
              <a:off x="5484282" y="2363240"/>
              <a:ext cx="3463518" cy="1224890"/>
              <a:chOff x="5484282" y="2363240"/>
              <a:chExt cx="3463518" cy="1224890"/>
            </a:xfrm>
          </p:grpSpPr>
          <p:grpSp>
            <p:nvGrpSpPr>
              <p:cNvPr id="91" name="Group 90"/>
              <p:cNvGrpSpPr/>
              <p:nvPr/>
            </p:nvGrpSpPr>
            <p:grpSpPr>
              <a:xfrm>
                <a:off x="6020257" y="2363240"/>
                <a:ext cx="2927543" cy="1224890"/>
                <a:chOff x="6069609" y="1876143"/>
                <a:chExt cx="2927543" cy="1224890"/>
              </a:xfrm>
            </p:grpSpPr>
            <p:grpSp>
              <p:nvGrpSpPr>
                <p:cNvPr id="64" name="Group 63"/>
                <p:cNvGrpSpPr/>
                <p:nvPr/>
              </p:nvGrpSpPr>
              <p:grpSpPr>
                <a:xfrm>
                  <a:off x="6069609" y="1898226"/>
                  <a:ext cx="2494237" cy="1202807"/>
                  <a:chOff x="5356329" y="797942"/>
                  <a:chExt cx="2249384" cy="3338914"/>
                </a:xfrm>
              </p:grpSpPr>
              <p:cxnSp>
                <p:nvCxnSpPr>
                  <p:cNvPr id="65" name="Straight Connector 64"/>
                  <p:cNvCxnSpPr/>
                  <p:nvPr/>
                </p:nvCxnSpPr>
                <p:spPr>
                  <a:xfrm flipV="1">
                    <a:off x="5429250" y="797942"/>
                    <a:ext cx="2176463" cy="1612413"/>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29251" y="2669605"/>
                    <a:ext cx="2112169" cy="1467251"/>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231981" flipV="1">
                    <a:off x="5356329" y="847878"/>
                    <a:ext cx="2110688" cy="3256162"/>
                  </a:xfrm>
                  <a:prstGeom prst="line">
                    <a:avLst/>
                  </a:prstGeom>
                  <a:ln w="2540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708732" y="2491240"/>
                    <a:ext cx="1577756" cy="489031"/>
                  </a:xfrm>
                  <a:prstGeom prst="line">
                    <a:avLst/>
                  </a:prstGeom>
                  <a:ln w="2540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772149" y="1804405"/>
                    <a:ext cx="1534822" cy="581063"/>
                  </a:xfrm>
                  <a:prstGeom prst="line">
                    <a:avLst/>
                  </a:prstGeom>
                  <a:ln w="25400">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9" name="Oval 78"/>
                <p:cNvSpPr/>
                <p:nvPr/>
              </p:nvSpPr>
              <p:spPr>
                <a:xfrm>
                  <a:off x="8141644" y="1876143"/>
                  <a:ext cx="855508" cy="1219200"/>
                </a:xfrm>
                <a:prstGeom prst="ellipse">
                  <a:avLst/>
                </a:prstGeom>
                <a:solidFill>
                  <a:schemeClr val="bg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13" dirty="0"/>
                </a:p>
              </p:txBody>
            </p:sp>
            <p:sp>
              <p:nvSpPr>
                <p:cNvPr id="80" name="Oval 79"/>
                <p:cNvSpPr/>
                <p:nvPr/>
              </p:nvSpPr>
              <p:spPr>
                <a:xfrm>
                  <a:off x="8528028" y="1982853"/>
                  <a:ext cx="137160" cy="137160"/>
                </a:xfrm>
                <a:prstGeom prst="ellipse">
                  <a:avLst/>
                </a:prstGeom>
                <a:solidFill>
                  <a:srgbClr val="73B9F3"/>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1" name="Oval 80"/>
                <p:cNvSpPr/>
                <p:nvPr/>
              </p:nvSpPr>
              <p:spPr>
                <a:xfrm>
                  <a:off x="8505207" y="2342664"/>
                  <a:ext cx="137160" cy="137160"/>
                </a:xfrm>
                <a:prstGeom prst="ellipse">
                  <a:avLst/>
                </a:prstGeom>
                <a:solidFill>
                  <a:schemeClr val="accent2">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2" name="Oval 81"/>
                <p:cNvSpPr/>
                <p:nvPr/>
              </p:nvSpPr>
              <p:spPr>
                <a:xfrm>
                  <a:off x="8708522" y="2693004"/>
                  <a:ext cx="137160" cy="137160"/>
                </a:xfrm>
                <a:prstGeom prst="ellipse">
                  <a:avLst/>
                </a:prstGeom>
                <a:solidFill>
                  <a:srgbClr val="73B9F3"/>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3" name="Oval 82"/>
                <p:cNvSpPr/>
                <p:nvPr/>
              </p:nvSpPr>
              <p:spPr>
                <a:xfrm>
                  <a:off x="8436627" y="2799865"/>
                  <a:ext cx="137160" cy="137160"/>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4" name="Oval 83"/>
                <p:cNvSpPr/>
                <p:nvPr/>
              </p:nvSpPr>
              <p:spPr>
                <a:xfrm>
                  <a:off x="8308836" y="2089814"/>
                  <a:ext cx="137160" cy="137160"/>
                </a:xfrm>
                <a:prstGeom prst="ellipse">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5" name="Oval 84"/>
                <p:cNvSpPr/>
                <p:nvPr/>
              </p:nvSpPr>
              <p:spPr>
                <a:xfrm>
                  <a:off x="8241160" y="2525182"/>
                  <a:ext cx="137160" cy="137160"/>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6" name="Oval 85"/>
                <p:cNvSpPr/>
                <p:nvPr/>
              </p:nvSpPr>
              <p:spPr>
                <a:xfrm>
                  <a:off x="8739031" y="2194738"/>
                  <a:ext cx="137160" cy="137160"/>
                </a:xfrm>
                <a:prstGeom prst="ellipse">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70" name="Oval 69"/>
              <p:cNvSpPr/>
              <p:nvPr/>
            </p:nvSpPr>
            <p:spPr>
              <a:xfrm>
                <a:off x="5484282" y="2563743"/>
                <a:ext cx="1526118" cy="791799"/>
              </a:xfrm>
              <a:prstGeom prst="ellipse">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smtClean="0">
                    <a:solidFill>
                      <a:schemeClr val="tx1"/>
                    </a:solidFill>
                  </a:rPr>
                  <a:t>Present</a:t>
                </a:r>
                <a:endParaRPr lang="en-US" sz="1800" b="1" dirty="0">
                  <a:solidFill>
                    <a:schemeClr val="tx1"/>
                  </a:solidFill>
                </a:endParaRPr>
              </a:p>
            </p:txBody>
          </p:sp>
        </p:grpSp>
        <p:sp>
          <p:nvSpPr>
            <p:cNvPr id="8" name="TextBox 7"/>
            <p:cNvSpPr txBox="1"/>
            <p:nvPr/>
          </p:nvSpPr>
          <p:spPr>
            <a:xfrm>
              <a:off x="381000" y="1809750"/>
              <a:ext cx="2309030" cy="584775"/>
            </a:xfrm>
            <a:prstGeom prst="rect">
              <a:avLst/>
            </a:prstGeom>
            <a:noFill/>
          </p:spPr>
          <p:txBody>
            <a:bodyPr wrap="none" rtlCol="0">
              <a:spAutoFit/>
            </a:bodyPr>
            <a:lstStyle/>
            <a:p>
              <a:pPr algn="ctr"/>
              <a:r>
                <a:rPr lang="en-US" sz="1600" b="1" i="1" dirty="0" smtClean="0">
                  <a:solidFill>
                    <a:schemeClr val="bg1"/>
                  </a:solidFill>
                </a:rPr>
                <a:t>Future </a:t>
              </a:r>
              <a:r>
                <a:rPr lang="en-US" sz="1600" b="1" i="1" u="sng" dirty="0" smtClean="0">
                  <a:solidFill>
                    <a:schemeClr val="bg1"/>
                  </a:solidFill>
                </a:rPr>
                <a:t>without</a:t>
              </a:r>
              <a:r>
                <a:rPr lang="en-US" sz="1600" b="1" i="1" dirty="0" smtClean="0">
                  <a:solidFill>
                    <a:schemeClr val="bg1"/>
                  </a:solidFill>
                </a:rPr>
                <a:t> </a:t>
              </a:r>
            </a:p>
            <a:p>
              <a:pPr algn="ctr"/>
              <a:r>
                <a:rPr lang="en-US" sz="1600" b="1" i="1" dirty="0" smtClean="0">
                  <a:solidFill>
                    <a:schemeClr val="bg1"/>
                  </a:solidFill>
                </a:rPr>
                <a:t>Additional Adaptation</a:t>
              </a:r>
              <a:endParaRPr lang="en-US" sz="1600" b="1" i="1" dirty="0">
                <a:solidFill>
                  <a:schemeClr val="bg1"/>
                </a:solidFill>
              </a:endParaRPr>
            </a:p>
          </p:txBody>
        </p:sp>
        <p:sp>
          <p:nvSpPr>
            <p:cNvPr id="73" name="TextBox 72"/>
            <p:cNvSpPr txBox="1"/>
            <p:nvPr/>
          </p:nvSpPr>
          <p:spPr>
            <a:xfrm>
              <a:off x="5951789" y="1801552"/>
              <a:ext cx="2309030" cy="584775"/>
            </a:xfrm>
            <a:prstGeom prst="rect">
              <a:avLst/>
            </a:prstGeom>
            <a:noFill/>
          </p:spPr>
          <p:txBody>
            <a:bodyPr wrap="none" rtlCol="0">
              <a:spAutoFit/>
            </a:bodyPr>
            <a:lstStyle/>
            <a:p>
              <a:pPr algn="ctr"/>
              <a:r>
                <a:rPr lang="en-US" sz="1600" b="1" i="1" dirty="0" smtClean="0">
                  <a:solidFill>
                    <a:schemeClr val="bg1"/>
                  </a:solidFill>
                </a:rPr>
                <a:t>Future </a:t>
              </a:r>
              <a:r>
                <a:rPr lang="en-US" sz="1600" b="1" i="1" u="sng" dirty="0" smtClean="0">
                  <a:solidFill>
                    <a:schemeClr val="bg1"/>
                  </a:solidFill>
                </a:rPr>
                <a:t>with</a:t>
              </a:r>
            </a:p>
            <a:p>
              <a:pPr algn="ctr"/>
              <a:r>
                <a:rPr lang="en-US" sz="1600" b="1" i="1" dirty="0" smtClean="0">
                  <a:solidFill>
                    <a:schemeClr val="bg1"/>
                  </a:solidFill>
                </a:rPr>
                <a:t>Additional Adaptation</a:t>
              </a:r>
              <a:endParaRPr lang="en-US" sz="1600" b="1" i="1" dirty="0">
                <a:solidFill>
                  <a:schemeClr val="bg1"/>
                </a:solidFill>
              </a:endParaRPr>
            </a:p>
          </p:txBody>
        </p:sp>
        <p:sp>
          <p:nvSpPr>
            <p:cNvPr id="74" name="Right Brace 73"/>
            <p:cNvSpPr/>
            <p:nvPr/>
          </p:nvSpPr>
          <p:spPr>
            <a:xfrm rot="5400000">
              <a:off x="2072057" y="3115250"/>
              <a:ext cx="573193" cy="146304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76200">
                  <a:solidFill>
                    <a:schemeClr val="tx1"/>
                  </a:solidFill>
                </a:ln>
                <a:solidFill>
                  <a:srgbClr val="FFFF00"/>
                </a:solidFill>
              </a:endParaRPr>
            </a:p>
          </p:txBody>
        </p:sp>
      </p:grpSp>
      <p:sp>
        <p:nvSpPr>
          <p:cNvPr id="75" name="TextBox 74"/>
          <p:cNvSpPr txBox="1"/>
          <p:nvPr/>
        </p:nvSpPr>
        <p:spPr>
          <a:xfrm>
            <a:off x="152400" y="4094506"/>
            <a:ext cx="4267200" cy="1015663"/>
          </a:xfrm>
          <a:prstGeom prst="rect">
            <a:avLst/>
          </a:prstGeom>
          <a:noFill/>
          <a:ln>
            <a:noFill/>
          </a:ln>
        </p:spPr>
        <p:txBody>
          <a:bodyPr wrap="square" rtlCol="0">
            <a:spAutoFit/>
          </a:bodyPr>
          <a:lstStyle/>
          <a:p>
            <a:r>
              <a:rPr lang="en-US" sz="2000" dirty="0" smtClean="0">
                <a:solidFill>
                  <a:srgbClr val="FFFF00"/>
                </a:solidFill>
              </a:rPr>
              <a:t>Assumptions about the future</a:t>
            </a:r>
            <a:r>
              <a:rPr lang="en-US" sz="2000" dirty="0">
                <a:solidFill>
                  <a:srgbClr val="FFFF00"/>
                </a:solidFill>
              </a:rPr>
              <a:t> </a:t>
            </a:r>
            <a:r>
              <a:rPr lang="en-US" sz="2000" dirty="0" smtClean="0">
                <a:solidFill>
                  <a:srgbClr val="FFFF00"/>
                </a:solidFill>
              </a:rPr>
              <a:t>affecting supply and demand, encompassing a range of risk levels</a:t>
            </a:r>
          </a:p>
        </p:txBody>
      </p:sp>
    </p:spTree>
    <p:extLst>
      <p:ext uri="{BB962C8B-B14F-4D97-AF65-F5344CB8AC3E}">
        <p14:creationId xmlns:p14="http://schemas.microsoft.com/office/powerpoint/2010/main" val="9975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0098"/>
            <a:ext cx="8229600" cy="857250"/>
          </a:xfrm>
        </p:spPr>
        <p:txBody>
          <a:bodyPr/>
          <a:lstStyle/>
          <a:p>
            <a:pPr algn="ctr"/>
            <a:r>
              <a:rPr lang="en-US" dirty="0" smtClean="0"/>
              <a:t>Supply-Demand Scenarios</a:t>
            </a:r>
            <a:endParaRPr lang="en-US" dirty="0"/>
          </a:p>
        </p:txBody>
      </p:sp>
      <p:sp>
        <p:nvSpPr>
          <p:cNvPr id="13" name="TextBox 12"/>
          <p:cNvSpPr txBox="1"/>
          <p:nvPr/>
        </p:nvSpPr>
        <p:spPr>
          <a:xfrm>
            <a:off x="228600" y="2425993"/>
            <a:ext cx="1371600" cy="307777"/>
          </a:xfrm>
          <a:prstGeom prst="rect">
            <a:avLst/>
          </a:prstGeom>
          <a:noFill/>
        </p:spPr>
        <p:txBody>
          <a:bodyPr wrap="square" rtlCol="0">
            <a:spAutoFit/>
          </a:bodyPr>
          <a:lstStyle/>
          <a:p>
            <a:r>
              <a:rPr lang="en-US" sz="1400" dirty="0" smtClean="0">
                <a:solidFill>
                  <a:schemeClr val="bg1"/>
                </a:solidFill>
              </a:rPr>
              <a:t>Water Demand</a:t>
            </a:r>
            <a:endParaRPr lang="en-US" sz="1400" dirty="0">
              <a:solidFill>
                <a:schemeClr val="bg1"/>
              </a:solidFill>
            </a:endParaRPr>
          </a:p>
        </p:txBody>
      </p:sp>
      <p:sp>
        <p:nvSpPr>
          <p:cNvPr id="10" name="TextBox 9"/>
          <p:cNvSpPr txBox="1"/>
          <p:nvPr/>
        </p:nvSpPr>
        <p:spPr>
          <a:xfrm>
            <a:off x="831332" y="481618"/>
            <a:ext cx="3033203" cy="400110"/>
          </a:xfrm>
          <a:prstGeom prst="rect">
            <a:avLst/>
          </a:prstGeom>
          <a:noFill/>
        </p:spPr>
        <p:txBody>
          <a:bodyPr wrap="none" rtlCol="0">
            <a:spAutoFit/>
          </a:bodyPr>
          <a:lstStyle/>
          <a:p>
            <a:r>
              <a:rPr lang="en-US" sz="2000" b="1" i="1" dirty="0" smtClean="0">
                <a:solidFill>
                  <a:srgbClr val="92D050"/>
                </a:solidFill>
              </a:rPr>
              <a:t>Best Case (Lower Risk)</a:t>
            </a:r>
            <a:endParaRPr lang="en-US" sz="2400" b="1" i="1" dirty="0">
              <a:solidFill>
                <a:srgbClr val="92D050"/>
              </a:solidFill>
            </a:endParaRPr>
          </a:p>
        </p:txBody>
      </p:sp>
      <p:grpSp>
        <p:nvGrpSpPr>
          <p:cNvPr id="3" name="Group 2" descr="This study focuses on 1) a Best Case (Lower Risk Scenario, in which supplies would be relatively high and demands would be relatively low and 2) a Worse Case (note, not Worst Case) scenario, in which supplies would be relatively low and demands would be relatively high, still a future in which adaptation was possible.  A third case is described in the next slide" title="Supply and Demand Quadrant Diagram"/>
          <p:cNvGrpSpPr/>
          <p:nvPr/>
        </p:nvGrpSpPr>
        <p:grpSpPr>
          <a:xfrm>
            <a:off x="1023471" y="823434"/>
            <a:ext cx="7434729" cy="3839425"/>
            <a:chOff x="1023471" y="823434"/>
            <a:chExt cx="7434729" cy="3839425"/>
          </a:xfrm>
        </p:grpSpPr>
        <p:cxnSp>
          <p:nvCxnSpPr>
            <p:cNvPr id="5" name="Straight Arrow Connector 4"/>
            <p:cNvCxnSpPr/>
            <p:nvPr/>
          </p:nvCxnSpPr>
          <p:spPr>
            <a:xfrm>
              <a:off x="1556871" y="2576034"/>
              <a:ext cx="6901329" cy="0"/>
            </a:xfrm>
            <a:prstGeom prst="straightConnector1">
              <a:avLst/>
            </a:prstGeom>
            <a:ln w="22225">
              <a:solidFill>
                <a:schemeClr val="bg1"/>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300071" y="823434"/>
              <a:ext cx="36244" cy="3839425"/>
            </a:xfrm>
            <a:prstGeom prst="straightConnector1">
              <a:avLst/>
            </a:prstGeom>
            <a:ln w="22225">
              <a:solidFill>
                <a:schemeClr val="bg1"/>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72223" y="3048955"/>
              <a:ext cx="1761977" cy="338554"/>
            </a:xfrm>
            <a:prstGeom prst="rect">
              <a:avLst/>
            </a:prstGeom>
            <a:noFill/>
          </p:spPr>
          <p:txBody>
            <a:bodyPr wrap="square" rtlCol="0">
              <a:spAutoFit/>
            </a:bodyPr>
            <a:lstStyle/>
            <a:p>
              <a:r>
                <a:rPr lang="en-US" sz="1600" b="1" dirty="0" smtClean="0">
                  <a:solidFill>
                    <a:srgbClr val="FF5050"/>
                  </a:solidFill>
                </a:rPr>
                <a:t>Low Supply</a:t>
              </a:r>
              <a:endParaRPr lang="en-US" sz="1600" b="1" dirty="0">
                <a:solidFill>
                  <a:srgbClr val="FF5050"/>
                </a:solidFill>
              </a:endParaRPr>
            </a:p>
          </p:txBody>
        </p:sp>
        <p:sp>
          <p:nvSpPr>
            <p:cNvPr id="15" name="TextBox 14"/>
            <p:cNvSpPr txBox="1"/>
            <p:nvPr/>
          </p:nvSpPr>
          <p:spPr>
            <a:xfrm>
              <a:off x="4336315" y="1288177"/>
              <a:ext cx="400110" cy="1159529"/>
            </a:xfrm>
            <a:prstGeom prst="rect">
              <a:avLst/>
            </a:prstGeom>
            <a:noFill/>
          </p:spPr>
          <p:txBody>
            <a:bodyPr vert="vert270" wrap="square" rtlCol="0">
              <a:spAutoFit/>
            </a:bodyPr>
            <a:lstStyle/>
            <a:p>
              <a:r>
                <a:rPr lang="en-US" sz="1400" dirty="0" smtClean="0">
                  <a:solidFill>
                    <a:schemeClr val="bg1"/>
                  </a:solidFill>
                </a:rPr>
                <a:t>Water Supply</a:t>
              </a:r>
              <a:endParaRPr lang="en-US" sz="1400" dirty="0">
                <a:solidFill>
                  <a:schemeClr val="bg1"/>
                </a:solidFill>
              </a:endParaRPr>
            </a:p>
          </p:txBody>
        </p:sp>
        <p:sp>
          <p:nvSpPr>
            <p:cNvPr id="16" name="TextBox 15"/>
            <p:cNvSpPr txBox="1"/>
            <p:nvPr/>
          </p:nvSpPr>
          <p:spPr>
            <a:xfrm>
              <a:off x="1905000" y="3333750"/>
              <a:ext cx="1524000" cy="338554"/>
            </a:xfrm>
            <a:prstGeom prst="rect">
              <a:avLst/>
            </a:prstGeom>
            <a:noFill/>
          </p:spPr>
          <p:txBody>
            <a:bodyPr wrap="square" rtlCol="0">
              <a:spAutoFit/>
            </a:bodyPr>
            <a:lstStyle/>
            <a:p>
              <a:r>
                <a:rPr lang="en-US" sz="1600" b="1" dirty="0" smtClean="0">
                  <a:solidFill>
                    <a:srgbClr val="92D050"/>
                  </a:solidFill>
                </a:rPr>
                <a:t>Low Demand</a:t>
              </a:r>
              <a:endParaRPr lang="en-US" sz="1600" b="1" dirty="0">
                <a:solidFill>
                  <a:srgbClr val="92D050"/>
                </a:solidFill>
              </a:endParaRPr>
            </a:p>
          </p:txBody>
        </p:sp>
        <p:sp>
          <p:nvSpPr>
            <p:cNvPr id="17" name="TextBox 16"/>
            <p:cNvSpPr txBox="1"/>
            <p:nvPr/>
          </p:nvSpPr>
          <p:spPr>
            <a:xfrm>
              <a:off x="5101921" y="1547933"/>
              <a:ext cx="1905000" cy="338554"/>
            </a:xfrm>
            <a:prstGeom prst="rect">
              <a:avLst/>
            </a:prstGeom>
            <a:noFill/>
          </p:spPr>
          <p:txBody>
            <a:bodyPr wrap="square" rtlCol="0">
              <a:spAutoFit/>
            </a:bodyPr>
            <a:lstStyle/>
            <a:p>
              <a:r>
                <a:rPr lang="en-US" sz="1600" b="1" dirty="0" smtClean="0">
                  <a:solidFill>
                    <a:srgbClr val="FF5050"/>
                  </a:solidFill>
                </a:rPr>
                <a:t>High Demand</a:t>
              </a:r>
              <a:endParaRPr lang="en-US" sz="1600" b="1" dirty="0">
                <a:solidFill>
                  <a:srgbClr val="FF5050"/>
                </a:solidFill>
              </a:endParaRPr>
            </a:p>
          </p:txBody>
        </p:sp>
        <p:sp>
          <p:nvSpPr>
            <p:cNvPr id="19" name="TextBox 18"/>
            <p:cNvSpPr txBox="1"/>
            <p:nvPr/>
          </p:nvSpPr>
          <p:spPr>
            <a:xfrm>
              <a:off x="5181600" y="3366185"/>
              <a:ext cx="1905000" cy="338554"/>
            </a:xfrm>
            <a:prstGeom prst="rect">
              <a:avLst/>
            </a:prstGeom>
            <a:noFill/>
          </p:spPr>
          <p:txBody>
            <a:bodyPr wrap="square" rtlCol="0">
              <a:spAutoFit/>
            </a:bodyPr>
            <a:lstStyle/>
            <a:p>
              <a:r>
                <a:rPr lang="en-US" sz="1600" b="1" dirty="0" smtClean="0">
                  <a:solidFill>
                    <a:srgbClr val="FF5050"/>
                  </a:solidFill>
                </a:rPr>
                <a:t>High Demand</a:t>
              </a:r>
              <a:endParaRPr lang="en-US" sz="1600" b="1" dirty="0">
                <a:solidFill>
                  <a:srgbClr val="FF5050"/>
                </a:solidFill>
              </a:endParaRPr>
            </a:p>
          </p:txBody>
        </p:sp>
        <p:sp>
          <p:nvSpPr>
            <p:cNvPr id="18" name="TextBox 17"/>
            <p:cNvSpPr txBox="1"/>
            <p:nvPr/>
          </p:nvSpPr>
          <p:spPr>
            <a:xfrm>
              <a:off x="1921213" y="1200150"/>
              <a:ext cx="1804737" cy="338554"/>
            </a:xfrm>
            <a:prstGeom prst="rect">
              <a:avLst/>
            </a:prstGeom>
            <a:noFill/>
          </p:spPr>
          <p:txBody>
            <a:bodyPr wrap="square" rtlCol="0">
              <a:spAutoFit/>
            </a:bodyPr>
            <a:lstStyle/>
            <a:p>
              <a:r>
                <a:rPr lang="en-US" sz="1600" b="1" dirty="0" smtClean="0">
                  <a:solidFill>
                    <a:srgbClr val="92D050"/>
                  </a:solidFill>
                </a:rPr>
                <a:t>High Supply</a:t>
              </a:r>
              <a:endParaRPr lang="en-US" sz="1600" b="1" dirty="0">
                <a:solidFill>
                  <a:srgbClr val="92D050"/>
                </a:solidFill>
              </a:endParaRPr>
            </a:p>
          </p:txBody>
        </p:sp>
        <p:sp>
          <p:nvSpPr>
            <p:cNvPr id="20" name="TextBox 19"/>
            <p:cNvSpPr txBox="1"/>
            <p:nvPr/>
          </p:nvSpPr>
          <p:spPr>
            <a:xfrm>
              <a:off x="1921213" y="1504950"/>
              <a:ext cx="1524000" cy="338554"/>
            </a:xfrm>
            <a:prstGeom prst="rect">
              <a:avLst/>
            </a:prstGeom>
            <a:noFill/>
          </p:spPr>
          <p:txBody>
            <a:bodyPr wrap="square" rtlCol="0">
              <a:spAutoFit/>
            </a:bodyPr>
            <a:lstStyle/>
            <a:p>
              <a:r>
                <a:rPr lang="en-US" sz="1600" b="1" dirty="0" smtClean="0">
                  <a:solidFill>
                    <a:srgbClr val="92D050"/>
                  </a:solidFill>
                </a:rPr>
                <a:t>Low Demand</a:t>
              </a:r>
              <a:endParaRPr lang="en-US" sz="1600" b="1" dirty="0">
                <a:solidFill>
                  <a:srgbClr val="92D050"/>
                </a:solidFill>
              </a:endParaRPr>
            </a:p>
          </p:txBody>
        </p:sp>
        <p:sp>
          <p:nvSpPr>
            <p:cNvPr id="21" name="TextBox 20"/>
            <p:cNvSpPr txBox="1"/>
            <p:nvPr/>
          </p:nvSpPr>
          <p:spPr>
            <a:xfrm>
              <a:off x="5082430" y="1228615"/>
              <a:ext cx="1804737" cy="338554"/>
            </a:xfrm>
            <a:prstGeom prst="rect">
              <a:avLst/>
            </a:prstGeom>
            <a:noFill/>
          </p:spPr>
          <p:txBody>
            <a:bodyPr wrap="square" rtlCol="0">
              <a:spAutoFit/>
            </a:bodyPr>
            <a:lstStyle/>
            <a:p>
              <a:r>
                <a:rPr lang="en-US" sz="1600" b="1" dirty="0" smtClean="0">
                  <a:solidFill>
                    <a:srgbClr val="92D050"/>
                  </a:solidFill>
                </a:rPr>
                <a:t>High Supply</a:t>
              </a:r>
              <a:endParaRPr lang="en-US" sz="1600" b="1" dirty="0">
                <a:solidFill>
                  <a:srgbClr val="92D050"/>
                </a:solidFill>
              </a:endParaRPr>
            </a:p>
          </p:txBody>
        </p:sp>
        <p:sp>
          <p:nvSpPr>
            <p:cNvPr id="22" name="TextBox 21"/>
            <p:cNvSpPr txBox="1"/>
            <p:nvPr/>
          </p:nvSpPr>
          <p:spPr>
            <a:xfrm>
              <a:off x="1921213" y="3057974"/>
              <a:ext cx="1371600" cy="338554"/>
            </a:xfrm>
            <a:prstGeom prst="rect">
              <a:avLst/>
            </a:prstGeom>
            <a:noFill/>
          </p:spPr>
          <p:txBody>
            <a:bodyPr wrap="square" rtlCol="0">
              <a:spAutoFit/>
            </a:bodyPr>
            <a:lstStyle/>
            <a:p>
              <a:r>
                <a:rPr lang="en-US" sz="1600" b="1" dirty="0" smtClean="0">
                  <a:solidFill>
                    <a:srgbClr val="FF5050"/>
                  </a:solidFill>
                </a:rPr>
                <a:t>Low Supply</a:t>
              </a:r>
              <a:endParaRPr lang="en-US" sz="1600" b="1" dirty="0">
                <a:solidFill>
                  <a:srgbClr val="FF5050"/>
                </a:solidFill>
              </a:endParaRPr>
            </a:p>
          </p:txBody>
        </p:sp>
        <p:sp>
          <p:nvSpPr>
            <p:cNvPr id="23" name="TextBox 22"/>
            <p:cNvSpPr txBox="1"/>
            <p:nvPr/>
          </p:nvSpPr>
          <p:spPr>
            <a:xfrm>
              <a:off x="6544563" y="2833511"/>
              <a:ext cx="465837" cy="1107996"/>
            </a:xfrm>
            <a:prstGeom prst="rect">
              <a:avLst/>
            </a:prstGeom>
            <a:noFill/>
          </p:spPr>
          <p:txBody>
            <a:bodyPr wrap="square" rtlCol="0">
              <a:spAutoFit/>
            </a:bodyPr>
            <a:lstStyle/>
            <a:p>
              <a:r>
                <a:rPr lang="en-US" sz="6600" dirty="0" smtClean="0">
                  <a:solidFill>
                    <a:srgbClr val="FF5050"/>
                  </a:solidFill>
                </a:rPr>
                <a:t>!</a:t>
              </a:r>
              <a:endParaRPr lang="en-US" sz="6600" dirty="0">
                <a:solidFill>
                  <a:srgbClr val="FF5050"/>
                </a:solidFill>
              </a:endParaRPr>
            </a:p>
          </p:txBody>
        </p:sp>
        <p:sp>
          <p:nvSpPr>
            <p:cNvPr id="6" name="TextBox 5"/>
            <p:cNvSpPr txBox="1"/>
            <p:nvPr/>
          </p:nvSpPr>
          <p:spPr>
            <a:xfrm>
              <a:off x="1320774" y="1113335"/>
              <a:ext cx="728084" cy="923330"/>
            </a:xfrm>
            <a:prstGeom prst="rect">
              <a:avLst/>
            </a:prstGeom>
            <a:noFill/>
          </p:spPr>
          <p:txBody>
            <a:bodyPr wrap="none" rtlCol="0">
              <a:spAutoFit/>
            </a:bodyPr>
            <a:lstStyle/>
            <a:p>
              <a:r>
                <a:rPr lang="en-US" sz="5400" dirty="0" smtClean="0">
                  <a:solidFill>
                    <a:srgbClr val="92D050"/>
                  </a:solidFill>
                  <a:latin typeface="Wingdings" panose="05000000000000000000" pitchFamily="2" charset="2"/>
                </a:rPr>
                <a:t>ü</a:t>
              </a:r>
              <a:endParaRPr lang="en-US" sz="5400" dirty="0">
                <a:solidFill>
                  <a:srgbClr val="92D050"/>
                </a:solidFill>
                <a:latin typeface="Wingdings" panose="05000000000000000000" pitchFamily="2" charset="2"/>
              </a:endParaRPr>
            </a:p>
          </p:txBody>
        </p:sp>
        <p:sp>
          <p:nvSpPr>
            <p:cNvPr id="9" name="Oval 8"/>
            <p:cNvSpPr/>
            <p:nvPr/>
          </p:nvSpPr>
          <p:spPr>
            <a:xfrm>
              <a:off x="1023471" y="1027157"/>
              <a:ext cx="2912566" cy="1156682"/>
            </a:xfrm>
            <a:prstGeom prst="ellipse">
              <a:avLst/>
            </a:prstGeom>
            <a:noFill/>
            <a:ln w="762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648200" y="2821984"/>
              <a:ext cx="2819400" cy="1226630"/>
            </a:xfrm>
            <a:prstGeom prst="ellipse">
              <a:avLst/>
            </a:prstGeom>
            <a:noFill/>
            <a:ln w="76200">
              <a:solidFill>
                <a:srgbClr val="FF5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612057" y="4127749"/>
              <a:ext cx="3570401" cy="400110"/>
            </a:xfrm>
            <a:prstGeom prst="rect">
              <a:avLst/>
            </a:prstGeom>
            <a:noFill/>
          </p:spPr>
          <p:txBody>
            <a:bodyPr wrap="none" rtlCol="0">
              <a:spAutoFit/>
            </a:bodyPr>
            <a:lstStyle/>
            <a:p>
              <a:r>
                <a:rPr lang="en-US" sz="2000" b="1" i="1" dirty="0" smtClean="0">
                  <a:solidFill>
                    <a:srgbClr val="FF5050"/>
                  </a:solidFill>
                </a:rPr>
                <a:t>“Worse” Case (Higher Risk)</a:t>
              </a:r>
              <a:endParaRPr lang="en-US" sz="2400" b="1" i="1" dirty="0">
                <a:solidFill>
                  <a:srgbClr val="FF5050"/>
                </a:solidFill>
              </a:endParaRPr>
            </a:p>
          </p:txBody>
        </p:sp>
      </p:grpSp>
    </p:spTree>
    <p:extLst>
      <p:ext uri="{BB962C8B-B14F-4D97-AF65-F5344CB8AC3E}">
        <p14:creationId xmlns:p14="http://schemas.microsoft.com/office/powerpoint/2010/main" val="312632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3029239" y="-171450"/>
            <a:ext cx="2942592" cy="394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3" name="Rounded Rectangle 22"/>
          <p:cNvSpPr/>
          <p:nvPr/>
        </p:nvSpPr>
        <p:spPr>
          <a:xfrm>
            <a:off x="3181639" y="-19050"/>
            <a:ext cx="2942592" cy="394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5" name="Group 4"/>
          <p:cNvGrpSpPr/>
          <p:nvPr/>
        </p:nvGrpSpPr>
        <p:grpSpPr>
          <a:xfrm>
            <a:off x="6040502" y="1924685"/>
            <a:ext cx="2757824" cy="3399064"/>
            <a:chOff x="6013146" y="596104"/>
            <a:chExt cx="2757824" cy="3399064"/>
          </a:xfrm>
        </p:grpSpPr>
        <p:sp>
          <p:nvSpPr>
            <p:cNvPr id="7" name="Rectangle 6"/>
            <p:cNvSpPr/>
            <p:nvPr/>
          </p:nvSpPr>
          <p:spPr>
            <a:xfrm>
              <a:off x="6013146" y="596104"/>
              <a:ext cx="2757824" cy="3399064"/>
            </a:xfrm>
            <a:prstGeom prst="rect">
              <a:avLst/>
            </a:prstGeom>
            <a:ln>
              <a:noFill/>
            </a:ln>
          </p:spPr>
        </p:sp>
        <p:sp>
          <p:nvSpPr>
            <p:cNvPr id="8" name="Freeform 7"/>
            <p:cNvSpPr/>
            <p:nvPr/>
          </p:nvSpPr>
          <p:spPr>
            <a:xfrm>
              <a:off x="6014526" y="786612"/>
              <a:ext cx="1327741" cy="2977104"/>
            </a:xfrm>
            <a:custGeom>
              <a:avLst/>
              <a:gdLst>
                <a:gd name="connsiteX0" fmla="*/ 0 w 1327741"/>
                <a:gd name="connsiteY0" fmla="*/ 132774 h 2977104"/>
                <a:gd name="connsiteX1" fmla="*/ 132774 w 1327741"/>
                <a:gd name="connsiteY1" fmla="*/ 0 h 2977104"/>
                <a:gd name="connsiteX2" fmla="*/ 1194967 w 1327741"/>
                <a:gd name="connsiteY2" fmla="*/ 0 h 2977104"/>
                <a:gd name="connsiteX3" fmla="*/ 1327741 w 1327741"/>
                <a:gd name="connsiteY3" fmla="*/ 132774 h 2977104"/>
                <a:gd name="connsiteX4" fmla="*/ 1327741 w 1327741"/>
                <a:gd name="connsiteY4" fmla="*/ 2844330 h 2977104"/>
                <a:gd name="connsiteX5" fmla="*/ 1194967 w 1327741"/>
                <a:gd name="connsiteY5" fmla="*/ 2977104 h 2977104"/>
                <a:gd name="connsiteX6" fmla="*/ 132774 w 1327741"/>
                <a:gd name="connsiteY6" fmla="*/ 2977104 h 2977104"/>
                <a:gd name="connsiteX7" fmla="*/ 0 w 1327741"/>
                <a:gd name="connsiteY7" fmla="*/ 2844330 h 2977104"/>
                <a:gd name="connsiteX8" fmla="*/ 0 w 1327741"/>
                <a:gd name="connsiteY8" fmla="*/ 132774 h 297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741" h="2977104">
                  <a:moveTo>
                    <a:pt x="0" y="132774"/>
                  </a:moveTo>
                  <a:cubicBezTo>
                    <a:pt x="0" y="59445"/>
                    <a:pt x="59445" y="0"/>
                    <a:pt x="132774" y="0"/>
                  </a:cubicBezTo>
                  <a:lnTo>
                    <a:pt x="1194967" y="0"/>
                  </a:lnTo>
                  <a:cubicBezTo>
                    <a:pt x="1268296" y="0"/>
                    <a:pt x="1327741" y="59445"/>
                    <a:pt x="1327741" y="132774"/>
                  </a:cubicBezTo>
                  <a:lnTo>
                    <a:pt x="1327741" y="2844330"/>
                  </a:lnTo>
                  <a:cubicBezTo>
                    <a:pt x="1327741" y="2917659"/>
                    <a:pt x="1268296" y="2977104"/>
                    <a:pt x="1194967" y="2977104"/>
                  </a:cubicBezTo>
                  <a:lnTo>
                    <a:pt x="132774" y="2977104"/>
                  </a:lnTo>
                  <a:cubicBezTo>
                    <a:pt x="59445" y="2977104"/>
                    <a:pt x="0" y="2917659"/>
                    <a:pt x="0" y="2844330"/>
                  </a:cubicBezTo>
                  <a:lnTo>
                    <a:pt x="0" y="132774"/>
                  </a:lnTo>
                  <a:close/>
                </a:path>
              </a:pathLst>
            </a:custGeom>
            <a:noFill/>
            <a:ln>
              <a:no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2175413" numCol="1" spcCol="1270" anchor="ctr" anchorCtr="0">
              <a:noAutofit/>
            </a:bodyPr>
            <a:lstStyle/>
            <a:p>
              <a:pPr lvl="0" algn="ctr" defTabSz="1066800">
                <a:lnSpc>
                  <a:spcPct val="90000"/>
                </a:lnSpc>
                <a:spcBef>
                  <a:spcPct val="0"/>
                </a:spcBef>
                <a:spcAft>
                  <a:spcPct val="35000"/>
                </a:spcAft>
              </a:pPr>
              <a:endParaRPr lang="en-US" sz="2400" kern="1200" dirty="0">
                <a:solidFill>
                  <a:schemeClr val="tx1"/>
                </a:solidFill>
              </a:endParaRPr>
            </a:p>
          </p:txBody>
        </p:sp>
        <p:sp>
          <p:nvSpPr>
            <p:cNvPr id="13" name="Freeform 12"/>
            <p:cNvSpPr/>
            <p:nvPr/>
          </p:nvSpPr>
          <p:spPr>
            <a:xfrm>
              <a:off x="7434572" y="756675"/>
              <a:ext cx="1327741" cy="3117757"/>
            </a:xfrm>
            <a:custGeom>
              <a:avLst/>
              <a:gdLst>
                <a:gd name="connsiteX0" fmla="*/ 0 w 1327741"/>
                <a:gd name="connsiteY0" fmla="*/ 132774 h 3117757"/>
                <a:gd name="connsiteX1" fmla="*/ 132774 w 1327741"/>
                <a:gd name="connsiteY1" fmla="*/ 0 h 3117757"/>
                <a:gd name="connsiteX2" fmla="*/ 1194967 w 1327741"/>
                <a:gd name="connsiteY2" fmla="*/ 0 h 3117757"/>
                <a:gd name="connsiteX3" fmla="*/ 1327741 w 1327741"/>
                <a:gd name="connsiteY3" fmla="*/ 132774 h 3117757"/>
                <a:gd name="connsiteX4" fmla="*/ 1327741 w 1327741"/>
                <a:gd name="connsiteY4" fmla="*/ 2984983 h 3117757"/>
                <a:gd name="connsiteX5" fmla="*/ 1194967 w 1327741"/>
                <a:gd name="connsiteY5" fmla="*/ 3117757 h 3117757"/>
                <a:gd name="connsiteX6" fmla="*/ 132774 w 1327741"/>
                <a:gd name="connsiteY6" fmla="*/ 3117757 h 3117757"/>
                <a:gd name="connsiteX7" fmla="*/ 0 w 1327741"/>
                <a:gd name="connsiteY7" fmla="*/ 2984983 h 3117757"/>
                <a:gd name="connsiteX8" fmla="*/ 0 w 1327741"/>
                <a:gd name="connsiteY8" fmla="*/ 132774 h 311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741" h="3117757">
                  <a:moveTo>
                    <a:pt x="0" y="132774"/>
                  </a:moveTo>
                  <a:cubicBezTo>
                    <a:pt x="0" y="59445"/>
                    <a:pt x="59445" y="0"/>
                    <a:pt x="132774" y="0"/>
                  </a:cubicBezTo>
                  <a:lnTo>
                    <a:pt x="1194967" y="0"/>
                  </a:lnTo>
                  <a:cubicBezTo>
                    <a:pt x="1268296" y="0"/>
                    <a:pt x="1327741" y="59445"/>
                    <a:pt x="1327741" y="132774"/>
                  </a:cubicBezTo>
                  <a:lnTo>
                    <a:pt x="1327741" y="2984983"/>
                  </a:lnTo>
                  <a:cubicBezTo>
                    <a:pt x="1327741" y="3058312"/>
                    <a:pt x="1268296" y="3117757"/>
                    <a:pt x="1194967" y="3117757"/>
                  </a:cubicBezTo>
                  <a:lnTo>
                    <a:pt x="132774" y="3117757"/>
                  </a:lnTo>
                  <a:cubicBezTo>
                    <a:pt x="59445" y="3117757"/>
                    <a:pt x="0" y="3058312"/>
                    <a:pt x="0" y="2984983"/>
                  </a:cubicBezTo>
                  <a:lnTo>
                    <a:pt x="0" y="132774"/>
                  </a:lnTo>
                  <a:close/>
                </a:path>
              </a:pathLst>
            </a:custGeom>
            <a:no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06680" bIns="2289110" numCol="1" spcCol="1270" anchor="ctr" anchorCtr="0">
              <a:noAutofit/>
            </a:bodyPr>
            <a:lstStyle/>
            <a:p>
              <a:pPr lvl="0" algn="ctr" defTabSz="1244600">
                <a:lnSpc>
                  <a:spcPct val="90000"/>
                </a:lnSpc>
                <a:spcBef>
                  <a:spcPct val="0"/>
                </a:spcBef>
                <a:spcAft>
                  <a:spcPct val="35000"/>
                </a:spcAft>
              </a:pPr>
              <a:endParaRPr lang="en-US" sz="2800" kern="1200" dirty="0">
                <a:solidFill>
                  <a:schemeClr val="tx1"/>
                </a:solidFill>
              </a:endParaRPr>
            </a:p>
          </p:txBody>
        </p:sp>
      </p:grpSp>
      <p:sp>
        <p:nvSpPr>
          <p:cNvPr id="3" name="Title 2"/>
          <p:cNvSpPr>
            <a:spLocks noGrp="1"/>
          </p:cNvSpPr>
          <p:nvPr>
            <p:ph type="title"/>
          </p:nvPr>
        </p:nvSpPr>
        <p:spPr>
          <a:xfrm>
            <a:off x="533400" y="-78396"/>
            <a:ext cx="8229600" cy="857250"/>
          </a:xfrm>
        </p:spPr>
        <p:txBody>
          <a:bodyPr/>
          <a:lstStyle/>
          <a:p>
            <a:pPr algn="ctr"/>
            <a:r>
              <a:rPr lang="en-US" dirty="0" smtClean="0"/>
              <a:t>Scenarios Focus on Risk</a:t>
            </a:r>
            <a:endParaRPr lang="en-US" dirty="0"/>
          </a:p>
        </p:txBody>
      </p:sp>
      <p:grpSp>
        <p:nvGrpSpPr>
          <p:cNvPr id="36" name="Group 35"/>
          <p:cNvGrpSpPr/>
          <p:nvPr/>
        </p:nvGrpSpPr>
        <p:grpSpPr>
          <a:xfrm>
            <a:off x="3352800" y="3560216"/>
            <a:ext cx="6095279" cy="415874"/>
            <a:chOff x="3660750" y="629414"/>
            <a:chExt cx="6095279" cy="415874"/>
          </a:xfrm>
        </p:grpSpPr>
        <p:sp>
          <p:nvSpPr>
            <p:cNvPr id="34" name="Rectangle 33"/>
            <p:cNvSpPr/>
            <p:nvPr/>
          </p:nvSpPr>
          <p:spPr>
            <a:xfrm>
              <a:off x="3660750" y="629414"/>
              <a:ext cx="1312783" cy="400110"/>
            </a:xfrm>
            <a:prstGeom prst="rect">
              <a:avLst/>
            </a:prstGeom>
          </p:spPr>
          <p:txBody>
            <a:bodyPr wrap="square">
              <a:spAutoFit/>
            </a:bodyPr>
            <a:lstStyle/>
            <a:p>
              <a:r>
                <a:rPr lang="en-US" sz="2000" b="1" dirty="0" smtClean="0">
                  <a:solidFill>
                    <a:srgbClr val="92D050"/>
                  </a:solidFill>
                </a:rPr>
                <a:t>Low Risk</a:t>
              </a:r>
              <a:endParaRPr lang="en-US" sz="2000" dirty="0">
                <a:solidFill>
                  <a:srgbClr val="92D050"/>
                </a:solidFill>
              </a:endParaRPr>
            </a:p>
          </p:txBody>
        </p:sp>
        <p:sp>
          <p:nvSpPr>
            <p:cNvPr id="35" name="Rectangle 34"/>
            <p:cNvSpPr/>
            <p:nvPr/>
          </p:nvSpPr>
          <p:spPr>
            <a:xfrm>
              <a:off x="7711828" y="645178"/>
              <a:ext cx="2044201" cy="400110"/>
            </a:xfrm>
            <a:prstGeom prst="rect">
              <a:avLst/>
            </a:prstGeom>
          </p:spPr>
          <p:txBody>
            <a:bodyPr wrap="square">
              <a:spAutoFit/>
            </a:bodyPr>
            <a:lstStyle/>
            <a:p>
              <a:r>
                <a:rPr lang="en-US" sz="2000" b="1" dirty="0" smtClean="0">
                  <a:solidFill>
                    <a:srgbClr val="FF5050"/>
                  </a:solidFill>
                </a:rPr>
                <a:t>High Risk</a:t>
              </a:r>
              <a:endParaRPr lang="en-US" sz="2000" dirty="0">
                <a:solidFill>
                  <a:srgbClr val="FF5050"/>
                </a:solidFill>
              </a:endParaRPr>
            </a:p>
          </p:txBody>
        </p:sp>
      </p:grpSp>
      <p:grpSp>
        <p:nvGrpSpPr>
          <p:cNvPr id="2" name="Group 1" descr="In addition to the Best (Lower Risk) and Worse (Higher Risk) cases, we will be running a &quot;Base Case&quot; to isolate the effects that are independent of climate change." title="Three risk-focused scenarios"/>
          <p:cNvGrpSpPr/>
          <p:nvPr/>
        </p:nvGrpSpPr>
        <p:grpSpPr>
          <a:xfrm>
            <a:off x="267445" y="1025664"/>
            <a:ext cx="8577544" cy="2941360"/>
            <a:chOff x="267445" y="1025664"/>
            <a:chExt cx="8577544" cy="2941360"/>
          </a:xfrm>
        </p:grpSpPr>
        <p:grpSp>
          <p:nvGrpSpPr>
            <p:cNvPr id="12" name="Group 11"/>
            <p:cNvGrpSpPr/>
            <p:nvPr/>
          </p:nvGrpSpPr>
          <p:grpSpPr>
            <a:xfrm>
              <a:off x="6220661" y="1340128"/>
              <a:ext cx="2624328" cy="1545941"/>
              <a:chOff x="6220661" y="1340128"/>
              <a:chExt cx="2624328" cy="1545941"/>
            </a:xfrm>
          </p:grpSpPr>
          <p:sp>
            <p:nvSpPr>
              <p:cNvPr id="15" name="Rectangle 14"/>
              <p:cNvSpPr/>
              <p:nvPr/>
            </p:nvSpPr>
            <p:spPr>
              <a:xfrm>
                <a:off x="6487626" y="1340128"/>
                <a:ext cx="2044201" cy="400110"/>
              </a:xfrm>
              <a:prstGeom prst="rect">
                <a:avLst/>
              </a:prstGeom>
            </p:spPr>
            <p:txBody>
              <a:bodyPr wrap="square">
                <a:spAutoFit/>
              </a:bodyPr>
              <a:lstStyle/>
              <a:p>
                <a:r>
                  <a:rPr lang="en-US" sz="2000" b="1" dirty="0" smtClean="0">
                    <a:solidFill>
                      <a:srgbClr val="FF5050"/>
                    </a:solidFill>
                  </a:rPr>
                  <a:t>“Worse Case” </a:t>
                </a:r>
                <a:endParaRPr lang="en-US" sz="2000" dirty="0">
                  <a:solidFill>
                    <a:srgbClr val="FF5050"/>
                  </a:solidFill>
                </a:endParaRPr>
              </a:p>
            </p:txBody>
          </p:sp>
          <p:grpSp>
            <p:nvGrpSpPr>
              <p:cNvPr id="9" name="Group 8"/>
              <p:cNvGrpSpPr/>
              <p:nvPr/>
            </p:nvGrpSpPr>
            <p:grpSpPr>
              <a:xfrm>
                <a:off x="6220661" y="1734898"/>
                <a:ext cx="2624328" cy="1151171"/>
                <a:chOff x="6220661" y="1734898"/>
                <a:chExt cx="2624328" cy="1151171"/>
              </a:xfrm>
            </p:grpSpPr>
            <p:sp>
              <p:nvSpPr>
                <p:cNvPr id="25" name="Rounded Rectangle 24"/>
                <p:cNvSpPr/>
                <p:nvPr/>
              </p:nvSpPr>
              <p:spPr>
                <a:xfrm>
                  <a:off x="6220661" y="1734898"/>
                  <a:ext cx="2624328" cy="1151171"/>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TextBox 26"/>
                <p:cNvSpPr txBox="1"/>
                <p:nvPr/>
              </p:nvSpPr>
              <p:spPr>
                <a:xfrm>
                  <a:off x="6318928" y="1936800"/>
                  <a:ext cx="2286000" cy="323165"/>
                </a:xfrm>
                <a:prstGeom prst="rect">
                  <a:avLst/>
                </a:prstGeom>
                <a:noFill/>
              </p:spPr>
              <p:txBody>
                <a:bodyPr wrap="square" rtlCol="0">
                  <a:spAutoFit/>
                </a:bodyPr>
                <a:lstStyle/>
                <a:p>
                  <a:pPr algn="ctr"/>
                  <a:r>
                    <a:rPr lang="en-US" sz="1500" b="1" dirty="0"/>
                    <a:t>Supply   and   Demand</a:t>
                  </a:r>
                </a:p>
              </p:txBody>
            </p:sp>
          </p:grpSp>
        </p:grpSp>
        <p:grpSp>
          <p:nvGrpSpPr>
            <p:cNvPr id="14" name="Group 13"/>
            <p:cNvGrpSpPr/>
            <p:nvPr/>
          </p:nvGrpSpPr>
          <p:grpSpPr>
            <a:xfrm>
              <a:off x="3293788" y="1340128"/>
              <a:ext cx="2626625" cy="1612622"/>
              <a:chOff x="3293788" y="1340128"/>
              <a:chExt cx="2626625" cy="1612622"/>
            </a:xfrm>
          </p:grpSpPr>
          <p:grpSp>
            <p:nvGrpSpPr>
              <p:cNvPr id="10" name="Group 9"/>
              <p:cNvGrpSpPr/>
              <p:nvPr/>
            </p:nvGrpSpPr>
            <p:grpSpPr>
              <a:xfrm>
                <a:off x="3293788" y="1713544"/>
                <a:ext cx="2626625" cy="1239206"/>
                <a:chOff x="3293788" y="1713544"/>
                <a:chExt cx="2626625" cy="1239206"/>
              </a:xfrm>
            </p:grpSpPr>
            <p:sp>
              <p:nvSpPr>
                <p:cNvPr id="22" name="Rounded Rectangle 21"/>
                <p:cNvSpPr/>
                <p:nvPr/>
              </p:nvSpPr>
              <p:spPr>
                <a:xfrm>
                  <a:off x="3293788" y="1713544"/>
                  <a:ext cx="2626625" cy="123920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TextBox 20"/>
                <p:cNvSpPr txBox="1"/>
                <p:nvPr/>
              </p:nvSpPr>
              <p:spPr>
                <a:xfrm>
                  <a:off x="3464100" y="1936800"/>
                  <a:ext cx="2286000" cy="323165"/>
                </a:xfrm>
                <a:prstGeom prst="rect">
                  <a:avLst/>
                </a:prstGeom>
                <a:noFill/>
              </p:spPr>
              <p:txBody>
                <a:bodyPr wrap="square" rtlCol="0">
                  <a:spAutoFit/>
                </a:bodyPr>
                <a:lstStyle/>
                <a:p>
                  <a:pPr algn="ctr"/>
                  <a:r>
                    <a:rPr lang="en-US" sz="1500" b="1" dirty="0"/>
                    <a:t>Supply   and   </a:t>
                  </a:r>
                  <a:r>
                    <a:rPr lang="en-US" sz="1500" b="1" dirty="0" smtClean="0"/>
                    <a:t>Demand</a:t>
                  </a:r>
                </a:p>
              </p:txBody>
            </p:sp>
          </p:grpSp>
          <p:sp>
            <p:nvSpPr>
              <p:cNvPr id="32" name="Rectangle 31"/>
              <p:cNvSpPr/>
              <p:nvPr/>
            </p:nvSpPr>
            <p:spPr>
              <a:xfrm>
                <a:off x="3728238" y="1340128"/>
                <a:ext cx="1695013" cy="400110"/>
              </a:xfrm>
              <a:prstGeom prst="rect">
                <a:avLst/>
              </a:prstGeom>
            </p:spPr>
            <p:txBody>
              <a:bodyPr wrap="square">
                <a:spAutoFit/>
              </a:bodyPr>
              <a:lstStyle/>
              <a:p>
                <a:r>
                  <a:rPr lang="en-US" sz="2000" b="1" dirty="0" smtClean="0">
                    <a:solidFill>
                      <a:srgbClr val="92D050"/>
                    </a:solidFill>
                  </a:rPr>
                  <a:t>“Best Case” </a:t>
                </a:r>
                <a:endParaRPr lang="en-US" sz="2000" dirty="0">
                  <a:solidFill>
                    <a:srgbClr val="92D050"/>
                  </a:solidFill>
                </a:endParaRPr>
              </a:p>
            </p:txBody>
          </p:sp>
        </p:grpSp>
        <p:grpSp>
          <p:nvGrpSpPr>
            <p:cNvPr id="16" name="Group 15"/>
            <p:cNvGrpSpPr/>
            <p:nvPr/>
          </p:nvGrpSpPr>
          <p:grpSpPr>
            <a:xfrm>
              <a:off x="267445" y="1025664"/>
              <a:ext cx="2799497" cy="1927086"/>
              <a:chOff x="267445" y="1025664"/>
              <a:chExt cx="2799497" cy="1927086"/>
            </a:xfrm>
          </p:grpSpPr>
          <p:grpSp>
            <p:nvGrpSpPr>
              <p:cNvPr id="11" name="Group 10"/>
              <p:cNvGrpSpPr/>
              <p:nvPr/>
            </p:nvGrpSpPr>
            <p:grpSpPr>
              <a:xfrm>
                <a:off x="400300" y="1723548"/>
                <a:ext cx="2624328" cy="1229202"/>
                <a:chOff x="400300" y="1723548"/>
                <a:chExt cx="2624328" cy="1229202"/>
              </a:xfrm>
            </p:grpSpPr>
            <p:sp>
              <p:nvSpPr>
                <p:cNvPr id="29" name="Rounded Rectangle 28"/>
                <p:cNvSpPr/>
                <p:nvPr/>
              </p:nvSpPr>
              <p:spPr>
                <a:xfrm>
                  <a:off x="400300" y="1723548"/>
                  <a:ext cx="2624328" cy="12292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1" name="TextBox 30"/>
                <p:cNvSpPr txBox="1"/>
                <p:nvPr/>
              </p:nvSpPr>
              <p:spPr>
                <a:xfrm>
                  <a:off x="505342" y="1936800"/>
                  <a:ext cx="2286000" cy="323165"/>
                </a:xfrm>
                <a:prstGeom prst="rect">
                  <a:avLst/>
                </a:prstGeom>
                <a:noFill/>
              </p:spPr>
              <p:txBody>
                <a:bodyPr wrap="square" rtlCol="0">
                  <a:spAutoFit/>
                </a:bodyPr>
                <a:lstStyle/>
                <a:p>
                  <a:pPr algn="ctr"/>
                  <a:r>
                    <a:rPr lang="en-US" sz="1500" b="1" dirty="0"/>
                    <a:t>Supply   and   Demand</a:t>
                  </a:r>
                </a:p>
              </p:txBody>
            </p:sp>
          </p:grpSp>
          <p:sp>
            <p:nvSpPr>
              <p:cNvPr id="17" name="Rectangle 16"/>
              <p:cNvSpPr/>
              <p:nvPr/>
            </p:nvSpPr>
            <p:spPr>
              <a:xfrm>
                <a:off x="267445" y="1025664"/>
                <a:ext cx="2799497" cy="707886"/>
              </a:xfrm>
              <a:prstGeom prst="rect">
                <a:avLst/>
              </a:prstGeom>
            </p:spPr>
            <p:txBody>
              <a:bodyPr wrap="square">
                <a:spAutoFit/>
              </a:bodyPr>
              <a:lstStyle/>
              <a:p>
                <a:pPr algn="ctr"/>
                <a:r>
                  <a:rPr lang="en-US" sz="2000" b="1" dirty="0" smtClean="0">
                    <a:solidFill>
                      <a:schemeClr val="bg1"/>
                    </a:solidFill>
                  </a:rPr>
                  <a:t>“Base Case”</a:t>
                </a:r>
              </a:p>
              <a:p>
                <a:pPr algn="ctr"/>
                <a:r>
                  <a:rPr lang="en-US" sz="2000" b="1" dirty="0" smtClean="0">
                    <a:solidFill>
                      <a:schemeClr val="bg1"/>
                    </a:solidFill>
                  </a:rPr>
                  <a:t>(w/o Climate Change) </a:t>
                </a:r>
                <a:endParaRPr lang="en-US" sz="2000" dirty="0">
                  <a:solidFill>
                    <a:schemeClr val="bg1"/>
                  </a:solidFill>
                </a:endParaRPr>
              </a:p>
            </p:txBody>
          </p:sp>
        </p:grpSp>
        <p:sp>
          <p:nvSpPr>
            <p:cNvPr id="38" name="Left-Right Arrow 37"/>
            <p:cNvSpPr/>
            <p:nvPr/>
          </p:nvSpPr>
          <p:spPr>
            <a:xfrm>
              <a:off x="4678871" y="3544744"/>
              <a:ext cx="2678225" cy="422280"/>
            </a:xfrm>
            <a:prstGeom prst="leftRightArrow">
              <a:avLst/>
            </a:prstGeom>
            <a:gradFill flip="none" rotWithShape="1">
              <a:gsLst>
                <a:gs pos="99000">
                  <a:srgbClr val="B52903"/>
                </a:gs>
                <a:gs pos="0">
                  <a:srgbClr val="00B050"/>
                </a:gs>
                <a:gs pos="39000">
                  <a:srgbClr val="FFFF66"/>
                </a:gs>
                <a:gs pos="69000">
                  <a:srgbClr val="F27122"/>
                </a:gs>
                <a:gs pos="100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401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SpPr>
            <a:spLocks noGrp="1"/>
          </p:cNvSpPr>
          <p:nvPr>
            <p:ph type="title"/>
          </p:nvPr>
        </p:nvSpPr>
        <p:spPr/>
        <p:txBody>
          <a:bodyPr/>
          <a:lstStyle/>
          <a:p>
            <a:r>
              <a:rPr lang="en-US" dirty="0" smtClean="0"/>
              <a:t/>
            </a:r>
            <a:br>
              <a:rPr lang="en-US" dirty="0" smtClean="0"/>
            </a:br>
            <a:endParaRPr lang="en-US" dirty="0"/>
          </a:p>
        </p:txBody>
      </p:sp>
      <p:sp>
        <p:nvSpPr>
          <p:cNvPr id="3" name="Title 1"/>
          <p:cNvSpPr txBox="1">
            <a:spLocks/>
          </p:cNvSpPr>
          <p:nvPr/>
        </p:nvSpPr>
        <p:spPr bwMode="auto">
          <a:xfrm>
            <a:off x="576894" y="-18753"/>
            <a:ext cx="768795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anose="020B0604020202020204" pitchFamily="34" charset="0"/>
              </a:defRPr>
            </a:lvl2pPr>
            <a:lvl3pPr algn="l" rtl="0" eaLnBrk="0" fontAlgn="base" hangingPunct="0">
              <a:spcBef>
                <a:spcPct val="0"/>
              </a:spcBef>
              <a:spcAft>
                <a:spcPct val="0"/>
              </a:spcAft>
              <a:defRPr sz="3600" b="1">
                <a:solidFill>
                  <a:schemeClr val="bg1"/>
                </a:solidFill>
                <a:latin typeface="Arial" panose="020B0604020202020204" pitchFamily="34" charset="0"/>
              </a:defRPr>
            </a:lvl3pPr>
            <a:lvl4pPr algn="l" rtl="0" eaLnBrk="0" fontAlgn="base" hangingPunct="0">
              <a:spcBef>
                <a:spcPct val="0"/>
              </a:spcBef>
              <a:spcAft>
                <a:spcPct val="0"/>
              </a:spcAft>
              <a:defRPr sz="3600" b="1">
                <a:solidFill>
                  <a:schemeClr val="bg1"/>
                </a:solidFill>
                <a:latin typeface="Arial" panose="020B0604020202020204" pitchFamily="34" charset="0"/>
              </a:defRPr>
            </a:lvl4pPr>
            <a:lvl5pPr algn="l" rtl="0" eaLnBrk="0" fontAlgn="base" hangingPunct="0">
              <a:spcBef>
                <a:spcPct val="0"/>
              </a:spcBef>
              <a:spcAft>
                <a:spcPct val="0"/>
              </a:spcAft>
              <a:defRPr sz="3600" b="1">
                <a:solidFill>
                  <a:schemeClr val="bg1"/>
                </a:solidFill>
                <a:latin typeface="Arial" panose="020B0604020202020204" pitchFamily="34" charset="0"/>
              </a:defRPr>
            </a:lvl5pPr>
            <a:lvl6pPr marL="457200" algn="l" rtl="0" fontAlgn="base">
              <a:spcBef>
                <a:spcPct val="0"/>
              </a:spcBef>
              <a:spcAft>
                <a:spcPct val="0"/>
              </a:spcAft>
              <a:defRPr sz="3600" b="1">
                <a:solidFill>
                  <a:schemeClr val="bg1"/>
                </a:solidFill>
                <a:latin typeface="Arial" panose="020B0604020202020204" pitchFamily="34" charset="0"/>
              </a:defRPr>
            </a:lvl6pPr>
            <a:lvl7pPr marL="914400" algn="l" rtl="0" fontAlgn="base">
              <a:spcBef>
                <a:spcPct val="0"/>
              </a:spcBef>
              <a:spcAft>
                <a:spcPct val="0"/>
              </a:spcAft>
              <a:defRPr sz="3600" b="1">
                <a:solidFill>
                  <a:schemeClr val="bg1"/>
                </a:solidFill>
                <a:latin typeface="Arial" panose="020B0604020202020204" pitchFamily="34" charset="0"/>
              </a:defRPr>
            </a:lvl7pPr>
            <a:lvl8pPr marL="1371600" algn="l" rtl="0" fontAlgn="base">
              <a:spcBef>
                <a:spcPct val="0"/>
              </a:spcBef>
              <a:spcAft>
                <a:spcPct val="0"/>
              </a:spcAft>
              <a:defRPr sz="3600" b="1">
                <a:solidFill>
                  <a:schemeClr val="bg1"/>
                </a:solidFill>
                <a:latin typeface="Arial" panose="020B0604020202020204" pitchFamily="34" charset="0"/>
              </a:defRPr>
            </a:lvl8pPr>
            <a:lvl9pPr marL="1828800" algn="l" rtl="0" fontAlgn="base">
              <a:spcBef>
                <a:spcPct val="0"/>
              </a:spcBef>
              <a:spcAft>
                <a:spcPct val="0"/>
              </a:spcAft>
              <a:defRPr sz="3600" b="1">
                <a:solidFill>
                  <a:schemeClr val="bg1"/>
                </a:solidFill>
                <a:latin typeface="Arial" panose="020B0604020202020204" pitchFamily="34" charset="0"/>
              </a:defRPr>
            </a:lvl9pPr>
          </a:lstStyle>
          <a:p>
            <a:pPr algn="ctr" eaLnBrk="1" hangingPunct="1"/>
            <a:r>
              <a:rPr lang="en-US" altLang="en-US" sz="2400" dirty="0">
                <a:solidFill>
                  <a:srgbClr val="FFFFFF"/>
                </a:solidFill>
              </a:rPr>
              <a:t>LSCR Basin Study </a:t>
            </a:r>
            <a:r>
              <a:rPr lang="en-US" altLang="en-US" sz="2400" dirty="0" smtClean="0">
                <a:solidFill>
                  <a:srgbClr val="FFFFFF"/>
                </a:solidFill>
              </a:rPr>
              <a:t>General Modeling Methodology</a:t>
            </a:r>
            <a:r>
              <a:rPr lang="en-US" altLang="en-US" sz="2400" dirty="0">
                <a:solidFill>
                  <a:srgbClr val="FFFFFF"/>
                </a:solidFill>
              </a:rPr>
              <a:t/>
            </a:r>
            <a:br>
              <a:rPr lang="en-US" altLang="en-US" sz="2400" dirty="0">
                <a:solidFill>
                  <a:srgbClr val="FFFFFF"/>
                </a:solidFill>
              </a:rPr>
            </a:br>
            <a:endParaRPr lang="en-US" altLang="en-US" sz="2400" b="0" dirty="0">
              <a:solidFill>
                <a:srgbClr val="FFFFFF"/>
              </a:solidFill>
            </a:endParaRPr>
          </a:p>
        </p:txBody>
      </p:sp>
      <p:sp>
        <p:nvSpPr>
          <p:cNvPr id="8" name="TextBox 7"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SpPr txBox="1"/>
          <p:nvPr/>
        </p:nvSpPr>
        <p:spPr>
          <a:xfrm>
            <a:off x="5318493" y="2286256"/>
            <a:ext cx="2040943" cy="276999"/>
          </a:xfrm>
          <a:prstGeom prst="rect">
            <a:avLst/>
          </a:prstGeom>
          <a:noFill/>
        </p:spPr>
        <p:txBody>
          <a:bodyPr wrap="none" rtlCol="0">
            <a:spAutoFit/>
          </a:bodyPr>
          <a:lstStyle/>
          <a:p>
            <a:pPr eaLnBrk="0" fontAlgn="base" hangingPunct="0">
              <a:spcBef>
                <a:spcPct val="0"/>
              </a:spcBef>
              <a:spcAft>
                <a:spcPct val="0"/>
              </a:spcAft>
            </a:pPr>
            <a:r>
              <a:rPr lang="en-US" sz="1200" dirty="0">
                <a:solidFill>
                  <a:srgbClr val="FFFFFF"/>
                </a:solidFill>
              </a:rPr>
              <a:t>Downscaled Climate Model</a:t>
            </a:r>
          </a:p>
        </p:txBody>
      </p:sp>
      <p:grpSp>
        <p:nvGrpSpPr>
          <p:cNvPr id="18" name="Group 17"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GrpSpPr/>
          <p:nvPr/>
        </p:nvGrpSpPr>
        <p:grpSpPr>
          <a:xfrm>
            <a:off x="5296722" y="2768904"/>
            <a:ext cx="2069543" cy="2034756"/>
            <a:chOff x="6299543" y="1302494"/>
            <a:chExt cx="2412241" cy="2159036"/>
          </a:xfrm>
        </p:grpSpPr>
        <p:sp>
          <p:nvSpPr>
            <p:cNvPr id="9" name="TextBox 8"/>
            <p:cNvSpPr txBox="1"/>
            <p:nvPr/>
          </p:nvSpPr>
          <p:spPr>
            <a:xfrm>
              <a:off x="6299543" y="3139459"/>
              <a:ext cx="2412241" cy="322071"/>
            </a:xfrm>
            <a:prstGeom prst="rect">
              <a:avLst/>
            </a:prstGeom>
            <a:noFill/>
          </p:spPr>
          <p:txBody>
            <a:bodyPr wrap="none" rtlCol="0">
              <a:spAutoFit/>
            </a:bodyPr>
            <a:lstStyle/>
            <a:p>
              <a:pPr eaLnBrk="0" fontAlgn="base" hangingPunct="0">
                <a:spcBef>
                  <a:spcPct val="0"/>
                </a:spcBef>
                <a:spcAft>
                  <a:spcPct val="0"/>
                </a:spcAft>
              </a:pPr>
              <a:r>
                <a:rPr lang="en-US" sz="1200" dirty="0">
                  <a:solidFill>
                    <a:srgbClr val="FFFFFF"/>
                  </a:solidFill>
                </a:rPr>
                <a:t>Surface Hydrology Model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292" y="1302494"/>
              <a:ext cx="2365011" cy="1840210"/>
            </a:xfrm>
            <a:prstGeom prst="rect">
              <a:avLst/>
            </a:prstGeom>
          </p:spPr>
        </p:pic>
      </p:grpSp>
      <p:grpSp>
        <p:nvGrpSpPr>
          <p:cNvPr id="19" name="Group 18"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GrpSpPr/>
          <p:nvPr/>
        </p:nvGrpSpPr>
        <p:grpSpPr>
          <a:xfrm>
            <a:off x="2982942" y="2906455"/>
            <a:ext cx="1777070" cy="2249291"/>
            <a:chOff x="2600310" y="3989094"/>
            <a:chExt cx="2086176" cy="2754548"/>
          </a:xfrm>
        </p:grpSpPr>
        <p:pic>
          <p:nvPicPr>
            <p:cNvPr id="11" name="Picture 10"/>
            <p:cNvPicPr>
              <a:picLocks noChangeAspect="1"/>
            </p:cNvPicPr>
            <p:nvPr/>
          </p:nvPicPr>
          <p:blipFill>
            <a:blip r:embed="rId4"/>
            <a:stretch>
              <a:fillRect/>
            </a:stretch>
          </p:blipFill>
          <p:spPr>
            <a:xfrm>
              <a:off x="2799489" y="3989094"/>
              <a:ext cx="1772511" cy="2295376"/>
            </a:xfrm>
            <a:prstGeom prst="rect">
              <a:avLst/>
            </a:prstGeom>
          </p:spPr>
        </p:pic>
        <p:sp>
          <p:nvSpPr>
            <p:cNvPr id="12" name="TextBox 11"/>
            <p:cNvSpPr txBox="1"/>
            <p:nvPr/>
          </p:nvSpPr>
          <p:spPr>
            <a:xfrm>
              <a:off x="2600310" y="6333545"/>
              <a:ext cx="2086176" cy="410097"/>
            </a:xfrm>
            <a:prstGeom prst="rect">
              <a:avLst/>
            </a:prstGeom>
            <a:noFill/>
          </p:spPr>
          <p:txBody>
            <a:bodyPr wrap="square" rtlCol="0">
              <a:spAutoFit/>
            </a:bodyPr>
            <a:lstStyle/>
            <a:p>
              <a:pPr algn="ctr" eaLnBrk="0" fontAlgn="base" hangingPunct="0">
                <a:spcBef>
                  <a:spcPct val="0"/>
                </a:spcBef>
                <a:spcAft>
                  <a:spcPct val="0"/>
                </a:spcAft>
              </a:pPr>
              <a:r>
                <a:rPr lang="en-US" sz="1200" dirty="0" smtClean="0">
                  <a:solidFill>
                    <a:srgbClr val="FFFFFF"/>
                  </a:solidFill>
                </a:rPr>
                <a:t>TAMA </a:t>
              </a:r>
              <a:r>
                <a:rPr lang="en-US" sz="1200" dirty="0" err="1" smtClean="0">
                  <a:solidFill>
                    <a:srgbClr val="FFFFFF"/>
                  </a:solidFill>
                </a:rPr>
                <a:t>GW</a:t>
              </a:r>
              <a:r>
                <a:rPr lang="en-US" sz="1200" dirty="0" smtClean="0">
                  <a:solidFill>
                    <a:srgbClr val="FFFFFF"/>
                  </a:solidFill>
                </a:rPr>
                <a:t> </a:t>
              </a:r>
              <a:r>
                <a:rPr lang="en-US" sz="1200" dirty="0">
                  <a:solidFill>
                    <a:srgbClr val="FFFFFF"/>
                  </a:solidFill>
                </a:rPr>
                <a:t>Model</a:t>
              </a:r>
            </a:p>
          </p:txBody>
        </p:sp>
      </p:grpSp>
      <p:sp>
        <p:nvSpPr>
          <p:cNvPr id="15" name="TextBox 14"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SpPr txBox="1"/>
          <p:nvPr/>
        </p:nvSpPr>
        <p:spPr>
          <a:xfrm>
            <a:off x="3548469" y="2307093"/>
            <a:ext cx="1649811" cy="276999"/>
          </a:xfrm>
          <a:prstGeom prst="rect">
            <a:avLst/>
          </a:prstGeom>
          <a:noFill/>
        </p:spPr>
        <p:txBody>
          <a:bodyPr wrap="none" rtlCol="0">
            <a:spAutoFit/>
          </a:bodyPr>
          <a:lstStyle/>
          <a:p>
            <a:pPr eaLnBrk="0" fontAlgn="base" hangingPunct="0">
              <a:spcBef>
                <a:spcPct val="0"/>
              </a:spcBef>
              <a:spcAft>
                <a:spcPct val="0"/>
              </a:spcAft>
            </a:pPr>
            <a:r>
              <a:rPr lang="en-US" sz="1200" dirty="0">
                <a:solidFill>
                  <a:srgbClr val="FFFFFF"/>
                </a:solidFill>
              </a:rPr>
              <a:t>Global Climate Model</a:t>
            </a:r>
          </a:p>
        </p:txBody>
      </p:sp>
      <p:sp>
        <p:nvSpPr>
          <p:cNvPr id="22" name="TextBox 21"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SpPr txBox="1"/>
          <p:nvPr/>
        </p:nvSpPr>
        <p:spPr>
          <a:xfrm>
            <a:off x="1384530" y="2619615"/>
            <a:ext cx="1608133" cy="276999"/>
          </a:xfrm>
          <a:prstGeom prst="rect">
            <a:avLst/>
          </a:prstGeom>
          <a:noFill/>
        </p:spPr>
        <p:txBody>
          <a:bodyPr wrap="none" rtlCol="0">
            <a:spAutoFit/>
          </a:bodyPr>
          <a:lstStyle/>
          <a:p>
            <a:pPr eaLnBrk="0" fontAlgn="base" hangingPunct="0">
              <a:spcBef>
                <a:spcPct val="0"/>
              </a:spcBef>
              <a:spcAft>
                <a:spcPct val="0"/>
              </a:spcAft>
            </a:pPr>
            <a:r>
              <a:rPr lang="en-US" sz="1200" dirty="0">
                <a:solidFill>
                  <a:srgbClr val="FFFFFF"/>
                </a:solidFill>
              </a:rPr>
              <a:t>Emissions Scenarios</a:t>
            </a:r>
          </a:p>
        </p:txBody>
      </p:sp>
      <p:grpSp>
        <p:nvGrpSpPr>
          <p:cNvPr id="38" name="Group 37"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GrpSpPr/>
          <p:nvPr/>
        </p:nvGrpSpPr>
        <p:grpSpPr>
          <a:xfrm>
            <a:off x="690774" y="2950104"/>
            <a:ext cx="1679100" cy="2040829"/>
            <a:chOff x="347372" y="3939620"/>
            <a:chExt cx="2232083" cy="2721105"/>
          </a:xfrm>
        </p:grpSpPr>
        <p:grpSp>
          <p:nvGrpSpPr>
            <p:cNvPr id="16" name="Group 15"/>
            <p:cNvGrpSpPr/>
            <p:nvPr/>
          </p:nvGrpSpPr>
          <p:grpSpPr>
            <a:xfrm>
              <a:off x="426748" y="4114800"/>
              <a:ext cx="2069957" cy="2511657"/>
              <a:chOff x="2989905" y="3767555"/>
              <a:chExt cx="2069957" cy="2511657"/>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4583" b="14584"/>
              <a:stretch/>
            </p:blipFill>
            <p:spPr>
              <a:xfrm>
                <a:off x="2989905" y="3767555"/>
                <a:ext cx="2039288" cy="2218745"/>
              </a:xfrm>
              <a:prstGeom prst="rect">
                <a:avLst/>
              </a:prstGeom>
            </p:spPr>
          </p:pic>
          <p:sp>
            <p:nvSpPr>
              <p:cNvPr id="14" name="TextBox 13"/>
              <p:cNvSpPr txBox="1"/>
              <p:nvPr/>
            </p:nvSpPr>
            <p:spPr>
              <a:xfrm>
                <a:off x="3047843" y="5909880"/>
                <a:ext cx="2012019" cy="369332"/>
              </a:xfrm>
              <a:prstGeom prst="rect">
                <a:avLst/>
              </a:prstGeom>
              <a:noFill/>
            </p:spPr>
            <p:txBody>
              <a:bodyPr wrap="none" rtlCol="0">
                <a:spAutoFit/>
              </a:bodyPr>
              <a:lstStyle/>
              <a:p>
                <a:pPr eaLnBrk="0" fontAlgn="base" hangingPunct="0">
                  <a:spcBef>
                    <a:spcPct val="0"/>
                  </a:spcBef>
                  <a:spcAft>
                    <a:spcPct val="0"/>
                  </a:spcAft>
                </a:pPr>
                <a:r>
                  <a:rPr lang="en-US" sz="1200" dirty="0">
                    <a:solidFill>
                      <a:srgbClr val="FFFFFF"/>
                    </a:solidFill>
                  </a:rPr>
                  <a:t>Riparian</a:t>
                </a:r>
                <a:r>
                  <a:rPr lang="en-US" sz="1013" dirty="0">
                    <a:solidFill>
                      <a:srgbClr val="FFFFFF"/>
                    </a:solidFill>
                  </a:rPr>
                  <a:t> </a:t>
                </a:r>
                <a:r>
                  <a:rPr lang="en-US" sz="1200" dirty="0">
                    <a:solidFill>
                      <a:srgbClr val="FFFFFF"/>
                    </a:solidFill>
                  </a:rPr>
                  <a:t>Conditions</a:t>
                </a:r>
                <a:endParaRPr lang="en-US" sz="1013" dirty="0">
                  <a:solidFill>
                    <a:srgbClr val="FFFFFF"/>
                  </a:solidFill>
                </a:endParaRPr>
              </a:p>
            </p:txBody>
          </p:sp>
        </p:grpSp>
        <p:sp>
          <p:nvSpPr>
            <p:cNvPr id="24" name="Rounded Rectangle 23"/>
            <p:cNvSpPr/>
            <p:nvPr/>
          </p:nvSpPr>
          <p:spPr>
            <a:xfrm>
              <a:off x="347372" y="3939620"/>
              <a:ext cx="2232083" cy="272110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013">
                <a:solidFill>
                  <a:srgbClr val="FFFFFF"/>
                </a:solidFill>
              </a:endParaRPr>
            </a:p>
          </p:txBody>
        </p:sp>
      </p:grpSp>
      <p:sp>
        <p:nvSpPr>
          <p:cNvPr id="27" name="Down Arrow 26"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SpPr/>
          <p:nvPr/>
        </p:nvSpPr>
        <p:spPr>
          <a:xfrm rot="1854275">
            <a:off x="7193523" y="2186663"/>
            <a:ext cx="363474" cy="86823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013">
              <a:solidFill>
                <a:srgbClr val="FFFFFF"/>
              </a:solidFill>
            </a:endParaRPr>
          </a:p>
        </p:txBody>
      </p:sp>
      <p:pic>
        <p:nvPicPr>
          <p:cNvPr id="4" name="Picture 3"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PicPr>
            <a:picLocks noChangeAspect="1"/>
          </p:cNvPicPr>
          <p:nvPr/>
        </p:nvPicPr>
        <p:blipFill rotWithShape="1">
          <a:blip r:embed="rId6">
            <a:extLst>
              <a:ext uri="{28A0092B-C50C-407E-A947-70E740481C1C}">
                <a14:useLocalDpi xmlns:a14="http://schemas.microsoft.com/office/drawing/2010/main" val="0"/>
              </a:ext>
            </a:extLst>
          </a:blip>
          <a:srcRect l="51294" t="10805" b="2827"/>
          <a:stretch/>
        </p:blipFill>
        <p:spPr>
          <a:xfrm>
            <a:off x="1085377" y="514351"/>
            <a:ext cx="1947271" cy="2057400"/>
          </a:xfrm>
          <a:prstGeom prst="rect">
            <a:avLst/>
          </a:prstGeom>
        </p:spPr>
      </p:pic>
      <p:grpSp>
        <p:nvGrpSpPr>
          <p:cNvPr id="33" name="Group 32"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GrpSpPr/>
          <p:nvPr/>
        </p:nvGrpSpPr>
        <p:grpSpPr>
          <a:xfrm>
            <a:off x="99429" y="725129"/>
            <a:ext cx="2321598" cy="715581"/>
            <a:chOff x="99429" y="725129"/>
            <a:chExt cx="2321598" cy="715581"/>
          </a:xfrm>
        </p:grpSpPr>
        <p:sp>
          <p:nvSpPr>
            <p:cNvPr id="10" name="TextBox 9"/>
            <p:cNvSpPr txBox="1"/>
            <p:nvPr/>
          </p:nvSpPr>
          <p:spPr>
            <a:xfrm>
              <a:off x="99429" y="725129"/>
              <a:ext cx="954930" cy="715581"/>
            </a:xfrm>
            <a:prstGeom prst="rect">
              <a:avLst/>
            </a:prstGeom>
            <a:noFill/>
          </p:spPr>
          <p:txBody>
            <a:bodyPr wrap="square" rtlCol="0">
              <a:spAutoFit/>
            </a:bodyPr>
            <a:lstStyle/>
            <a:p>
              <a:r>
                <a:rPr lang="en-US" b="1" dirty="0" smtClean="0">
                  <a:solidFill>
                    <a:srgbClr val="FF0000"/>
                  </a:solidFill>
                </a:rPr>
                <a:t>RCP 8.5 (“Higher Risk”)</a:t>
              </a:r>
              <a:endParaRPr lang="en-US" b="1" dirty="0">
                <a:solidFill>
                  <a:srgbClr val="FF0000"/>
                </a:solidFill>
              </a:endParaRPr>
            </a:p>
          </p:txBody>
        </p:sp>
        <p:cxnSp>
          <p:nvCxnSpPr>
            <p:cNvPr id="31" name="Straight Arrow Connector 30"/>
            <p:cNvCxnSpPr/>
            <p:nvPr/>
          </p:nvCxnSpPr>
          <p:spPr>
            <a:xfrm>
              <a:off x="838200" y="1352550"/>
              <a:ext cx="1582827" cy="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GrpSpPr/>
          <p:nvPr/>
        </p:nvGrpSpPr>
        <p:grpSpPr>
          <a:xfrm>
            <a:off x="110868" y="1501455"/>
            <a:ext cx="2310159" cy="715581"/>
            <a:chOff x="99429" y="725129"/>
            <a:chExt cx="2310159" cy="715581"/>
          </a:xfrm>
        </p:grpSpPr>
        <p:sp>
          <p:nvSpPr>
            <p:cNvPr id="43" name="TextBox 42"/>
            <p:cNvSpPr txBox="1"/>
            <p:nvPr/>
          </p:nvSpPr>
          <p:spPr>
            <a:xfrm>
              <a:off x="99429" y="725129"/>
              <a:ext cx="862359" cy="715581"/>
            </a:xfrm>
            <a:prstGeom prst="rect">
              <a:avLst/>
            </a:prstGeom>
            <a:noFill/>
          </p:spPr>
          <p:txBody>
            <a:bodyPr wrap="square" rtlCol="0">
              <a:spAutoFit/>
            </a:bodyPr>
            <a:lstStyle/>
            <a:p>
              <a:r>
                <a:rPr lang="en-US" b="1" dirty="0" smtClean="0">
                  <a:solidFill>
                    <a:srgbClr val="92D050"/>
                  </a:solidFill>
                </a:rPr>
                <a:t>RCP 4.5 (“Lower Risk”)</a:t>
              </a:r>
              <a:endParaRPr lang="en-US" b="1" dirty="0">
                <a:solidFill>
                  <a:srgbClr val="92D050"/>
                </a:solidFill>
              </a:endParaRPr>
            </a:p>
          </p:txBody>
        </p:sp>
        <p:cxnSp>
          <p:nvCxnSpPr>
            <p:cNvPr id="44" name="Straight Arrow Connector 43"/>
            <p:cNvCxnSpPr/>
            <p:nvPr/>
          </p:nvCxnSpPr>
          <p:spPr>
            <a:xfrm>
              <a:off x="961788" y="987648"/>
              <a:ext cx="1447800" cy="0"/>
            </a:xfrm>
            <a:prstGeom prst="straightConnector1">
              <a:avLst/>
            </a:prstGeom>
            <a:ln w="41275">
              <a:solidFill>
                <a:srgbClr val="007635"/>
              </a:solidFill>
              <a:tailEnd type="triangle"/>
            </a:ln>
          </p:spPr>
          <p:style>
            <a:lnRef idx="1">
              <a:schemeClr val="accent1"/>
            </a:lnRef>
            <a:fillRef idx="0">
              <a:schemeClr val="accent1"/>
            </a:fillRef>
            <a:effectRef idx="0">
              <a:schemeClr val="accent1"/>
            </a:effectRef>
            <a:fontRef idx="minor">
              <a:schemeClr val="tx1"/>
            </a:fontRef>
          </p:style>
        </p:cxnSp>
      </p:grpSp>
      <p:pic>
        <p:nvPicPr>
          <p:cNvPr id="45" name="Picture 1030"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PicPr>
            <a:picLocks noChangeAspect="1" noChangeArrowheads="1"/>
          </p:cNvPicPr>
          <p:nvPr/>
        </p:nvPicPr>
        <p:blipFill>
          <a:blip r:embed="rId7" cstate="print"/>
          <a:srcRect l="8276" t="8728" r="8966" b="3999"/>
          <a:stretch>
            <a:fillRect/>
          </a:stretch>
        </p:blipFill>
        <p:spPr bwMode="auto">
          <a:xfrm>
            <a:off x="3306226" y="614372"/>
            <a:ext cx="1671919" cy="1671884"/>
          </a:xfrm>
          <a:prstGeom prst="rect">
            <a:avLst/>
          </a:prstGeom>
          <a:noFill/>
          <a:ln w="9525">
            <a:noFill/>
            <a:miter lim="800000"/>
            <a:headEnd/>
            <a:tailEnd/>
          </a:ln>
        </p:spPr>
      </p:pic>
      <p:pic>
        <p:nvPicPr>
          <p:cNvPr id="46" name="Picture 1031"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PicPr>
            <a:picLocks noChangeAspect="1" noChangeArrowheads="1"/>
          </p:cNvPicPr>
          <p:nvPr/>
        </p:nvPicPr>
        <p:blipFill>
          <a:blip r:embed="rId8" cstate="print"/>
          <a:srcRect l="19778" t="22638" r="14410" b="25914"/>
          <a:stretch>
            <a:fillRect/>
          </a:stretch>
        </p:blipFill>
        <p:spPr bwMode="auto">
          <a:xfrm>
            <a:off x="5193804" y="622251"/>
            <a:ext cx="2464673" cy="1720468"/>
          </a:xfrm>
          <a:prstGeom prst="rect">
            <a:avLst/>
          </a:prstGeom>
          <a:noFill/>
          <a:ln w="9525">
            <a:noFill/>
            <a:miter lim="800000"/>
            <a:headEnd/>
            <a:tailEnd/>
          </a:ln>
        </p:spPr>
      </p:pic>
      <p:sp>
        <p:nvSpPr>
          <p:cNvPr id="47" name="Down Arrow 46"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SpPr/>
          <p:nvPr/>
        </p:nvSpPr>
        <p:spPr>
          <a:xfrm rot="5400000">
            <a:off x="4812833" y="3456818"/>
            <a:ext cx="363474" cy="66392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013">
              <a:solidFill>
                <a:srgbClr val="FFFFFF"/>
              </a:solidFill>
            </a:endParaRPr>
          </a:p>
        </p:txBody>
      </p:sp>
      <p:sp>
        <p:nvSpPr>
          <p:cNvPr id="25" name="Down Arrow 24"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SpPr/>
          <p:nvPr/>
        </p:nvSpPr>
        <p:spPr>
          <a:xfrm rot="16200000">
            <a:off x="3093172" y="1591751"/>
            <a:ext cx="363474" cy="42248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013">
              <a:solidFill>
                <a:srgbClr val="FFFFFF"/>
              </a:solidFill>
            </a:endParaRPr>
          </a:p>
        </p:txBody>
      </p:sp>
      <p:sp>
        <p:nvSpPr>
          <p:cNvPr id="26" name="Down Arrow 25"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SpPr/>
          <p:nvPr/>
        </p:nvSpPr>
        <p:spPr>
          <a:xfrm rot="16200000">
            <a:off x="5016542" y="1561870"/>
            <a:ext cx="363474" cy="4822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013">
              <a:solidFill>
                <a:srgbClr val="FFFFFF"/>
              </a:solidFill>
            </a:endParaRPr>
          </a:p>
        </p:txBody>
      </p:sp>
      <p:sp>
        <p:nvSpPr>
          <p:cNvPr id="48" name="Down Arrow 47" descr="A key aspect of climate change risk is the assumptions about future greenhouse gas emissions (GHG) levels.  Our Lower Risk scenario assumes active reductions of GHGs, consistent with what the Intergovernmental Panel on Climate Change calls &quot;Representative Concentration Pathway 4.5&quot;.  The Higher Risk case assumes a &quot;business as usual&quot; rate of increase in GHG emissions.  This is called &quot;Representative Concentration Pathway 8.5&quot;.  &#10;&#10;One of these two emissions scenarios is input into a global climate model, which then goes through a process of downscalining that improves spatial resolution and allow it to be input into a surface hydrologic model.  From here, the outputs of the surface hydrologic model become inputs to a groundwater model.  We are using a groundwater model developed by the Arizona Department of Water Resources for the Tucson Active Management Area.  Finally, we will assess future riparian conditions with the projections of changes to surface and groundwater hydrologic patterns" title="General Modeling Methodology"/>
          <p:cNvSpPr/>
          <p:nvPr/>
        </p:nvSpPr>
        <p:spPr>
          <a:xfrm rot="5400000">
            <a:off x="2604972" y="3465481"/>
            <a:ext cx="363474" cy="73179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1013">
              <a:solidFill>
                <a:srgbClr val="FFFFFF"/>
              </a:solidFill>
            </a:endParaRPr>
          </a:p>
        </p:txBody>
      </p:sp>
    </p:spTree>
    <p:extLst>
      <p:ext uri="{BB962C8B-B14F-4D97-AF65-F5344CB8AC3E}">
        <p14:creationId xmlns:p14="http://schemas.microsoft.com/office/powerpoint/2010/main" val="365173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19513</TotalTime>
  <Words>552</Words>
  <Application>Microsoft Office PowerPoint</Application>
  <PresentationFormat>On-screen Show (16:9)</PresentationFormat>
  <Paragraphs>77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Wingdings</vt:lpstr>
      <vt:lpstr>Default Design</vt:lpstr>
      <vt:lpstr>1_Default Design</vt:lpstr>
      <vt:lpstr>PowerPoint Presentation</vt:lpstr>
      <vt:lpstr>PowerPoint Presentation</vt:lpstr>
      <vt:lpstr>Supply-Demand Scenarios</vt:lpstr>
      <vt:lpstr>Scenarios Focus on Risk</vt:lpstr>
      <vt:lpstr> </vt:lpstr>
    </vt:vector>
  </TitlesOfParts>
  <Company>Reclamation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Water Act</dc:title>
  <dc:creator>Vaddey, Seshu</dc:creator>
  <cp:lastModifiedBy>Halper, Eve B</cp:lastModifiedBy>
  <cp:revision>808</cp:revision>
  <cp:lastPrinted>2017-04-12T19:12:52Z</cp:lastPrinted>
  <dcterms:created xsi:type="dcterms:W3CDTF">2013-01-08T23:26:43Z</dcterms:created>
  <dcterms:modified xsi:type="dcterms:W3CDTF">2018-02-05T23:31:57Z</dcterms:modified>
</cp:coreProperties>
</file>