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452" r:id="rId2"/>
    <p:sldId id="729" r:id="rId3"/>
    <p:sldId id="719" r:id="rId4"/>
    <p:sldId id="731" r:id="rId5"/>
    <p:sldId id="732" r:id="rId6"/>
    <p:sldId id="730" r:id="rId7"/>
    <p:sldId id="690" r:id="rId8"/>
  </p:sldIdLst>
  <p:sldSz cx="9144000" cy="6858000" type="screen4x3"/>
  <p:notesSz cx="6997700" cy="92837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0000FF"/>
    <a:srgbClr val="33CC33"/>
    <a:srgbClr val="66FF33"/>
    <a:srgbClr val="FF0000"/>
    <a:srgbClr val="00FFFF"/>
    <a:srgbClr val="800080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366" autoAdjust="0"/>
  </p:normalViewPr>
  <p:slideViewPr>
    <p:cSldViewPr>
      <p:cViewPr varScale="1">
        <p:scale>
          <a:sx n="70" d="100"/>
          <a:sy n="70" d="100"/>
        </p:scale>
        <p:origin x="-52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30"/>
    </p:cViewPr>
  </p:sorterViewPr>
  <p:notesViewPr>
    <p:cSldViewPr>
      <p:cViewPr varScale="1">
        <p:scale>
          <a:sx n="55" d="100"/>
          <a:sy n="55" d="100"/>
        </p:scale>
        <p:origin x="-1830" y="-84"/>
      </p:cViewPr>
      <p:guideLst>
        <p:guide orient="horz" pos="2924"/>
        <p:guide pos="22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BR6GPRFP001\User$\GAycock\MTAO\Bighorn%20Basin%20Sediment%20Sutdy%20Climate%20Change\BHL%20Gains%20Projection%20Compariso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BR6GPRFP001\User$\GAycock\MTAO\Bighorn%20Basin%20Sediment%20Sutdy%20Climate%20Change\BHL%20Gains%20Projection%20Comparison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BR6GPRFP001\User$\GAycock\MTAO\Bighorn%20Basin%20Sediment%20Sutdy%20Climate%20Change\BHL%20Gains%20Projection%20Comparis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dirty="0"/>
              <a:t>Buffalo Bill </a:t>
            </a:r>
            <a:r>
              <a:rPr lang="en-US" dirty="0" smtClean="0"/>
              <a:t> Average Annual Inflow </a:t>
            </a:r>
            <a:r>
              <a:rPr lang="en-US" baseline="0" dirty="0" smtClean="0"/>
              <a:t>  </a:t>
            </a:r>
            <a:r>
              <a:rPr lang="en-US" dirty="0" smtClean="0"/>
              <a:t>2010-2039</a:t>
            </a:r>
            <a:endParaRPr lang="en-US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cat>
            <c:strRef>
              <c:f>(Sheet1!$C$23,Sheet1!$C$24,Sheet1!$C$25,Sheet1!$C$28,Sheet1!$C$29,Sheet1!$C$31)</c:f>
              <c:strCache>
                <c:ptCount val="6"/>
                <c:pt idx="0">
                  <c:v>q3_P-T+_10-39</c:v>
                </c:pt>
                <c:pt idx="1">
                  <c:v>q4_P-T-_10-39</c:v>
                </c:pt>
                <c:pt idx="2">
                  <c:v>Current </c:v>
                </c:pt>
                <c:pt idx="3">
                  <c:v>q5_PT_10-39</c:v>
                </c:pt>
                <c:pt idx="4">
                  <c:v>q2_P+T-_10-39</c:v>
                </c:pt>
                <c:pt idx="5">
                  <c:v>q1_P+T+_10-39</c:v>
                </c:pt>
              </c:strCache>
            </c:strRef>
          </c:cat>
          <c:val>
            <c:numRef>
              <c:f>(Sheet1!$D$23,Sheet1!$D$24,Sheet1!$D$25,Sheet1!$D$28,Sheet1!$D$29,Sheet1!$D$31)</c:f>
              <c:numCache>
                <c:formatCode>General</c:formatCode>
                <c:ptCount val="6"/>
                <c:pt idx="0">
                  <c:v>790202</c:v>
                </c:pt>
                <c:pt idx="1">
                  <c:v>793830</c:v>
                </c:pt>
                <c:pt idx="2">
                  <c:v>802621</c:v>
                </c:pt>
                <c:pt idx="3">
                  <c:v>842053</c:v>
                </c:pt>
                <c:pt idx="4">
                  <c:v>887191</c:v>
                </c:pt>
                <c:pt idx="5">
                  <c:v>918661</c:v>
                </c:pt>
              </c:numCache>
            </c:numRef>
          </c:val>
        </c:ser>
        <c:axId val="83602432"/>
        <c:axId val="85815296"/>
      </c:barChart>
      <c:lineChart>
        <c:grouping val="standard"/>
        <c:ser>
          <c:idx val="1"/>
          <c:order val="1"/>
          <c:marker>
            <c:symbol val="none"/>
          </c:marker>
          <c:cat>
            <c:strRef>
              <c:f>(Sheet1!$C$23,Sheet1!$C$24,Sheet1!$C$25,Sheet1!$C$28,Sheet1!$C$29,Sheet1!$C$31)</c:f>
              <c:strCache>
                <c:ptCount val="6"/>
                <c:pt idx="0">
                  <c:v>q3_P-T+_10-39</c:v>
                </c:pt>
                <c:pt idx="1">
                  <c:v>q4_P-T-_10-39</c:v>
                </c:pt>
                <c:pt idx="2">
                  <c:v>Current </c:v>
                </c:pt>
                <c:pt idx="3">
                  <c:v>q5_PT_10-39</c:v>
                </c:pt>
                <c:pt idx="4">
                  <c:v>q2_P+T-_10-39</c:v>
                </c:pt>
                <c:pt idx="5">
                  <c:v>q1_P+T+_10-39</c:v>
                </c:pt>
              </c:strCache>
            </c:strRef>
          </c:cat>
          <c:val>
            <c:numRef>
              <c:f>(Sheet1!$E$23,Sheet1!$E$24,Sheet1!$E$25,Sheet1!$E$28,Sheet1!$E$29,Sheet1!$E$31)</c:f>
              <c:numCache>
                <c:formatCode>General</c:formatCode>
                <c:ptCount val="6"/>
                <c:pt idx="0">
                  <c:v>802621</c:v>
                </c:pt>
                <c:pt idx="1">
                  <c:v>802621</c:v>
                </c:pt>
                <c:pt idx="2">
                  <c:v>802621</c:v>
                </c:pt>
                <c:pt idx="3">
                  <c:v>802621</c:v>
                </c:pt>
                <c:pt idx="4">
                  <c:v>802621</c:v>
                </c:pt>
                <c:pt idx="5">
                  <c:v>802621</c:v>
                </c:pt>
              </c:numCache>
            </c:numRef>
          </c:val>
        </c:ser>
        <c:marker val="1"/>
        <c:axId val="83602432"/>
        <c:axId val="85815296"/>
      </c:lineChart>
      <c:catAx>
        <c:axId val="83602432"/>
        <c:scaling>
          <c:orientation val="minMax"/>
        </c:scaling>
        <c:axPos val="b"/>
        <c:majorTickMark val="none"/>
        <c:tickLblPos val="nextTo"/>
        <c:crossAx val="85815296"/>
        <c:crosses val="autoZero"/>
        <c:auto val="1"/>
        <c:lblAlgn val="ctr"/>
        <c:lblOffset val="100"/>
      </c:catAx>
      <c:valAx>
        <c:axId val="85815296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83602432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  <c:dispBlanksAs val="gap"/>
  </c:chart>
  <c:spPr>
    <a:solidFill>
      <a:schemeClr val="bg1"/>
    </a:solidFill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dirty="0" err="1"/>
              <a:t>Boysen</a:t>
            </a:r>
            <a:r>
              <a:rPr lang="en-US" dirty="0"/>
              <a:t> Reservoir </a:t>
            </a:r>
            <a:r>
              <a:rPr lang="en-US" dirty="0" smtClean="0"/>
              <a:t>Average Annual Inflow </a:t>
            </a:r>
            <a:r>
              <a:rPr lang="en-US" baseline="0" dirty="0" smtClean="0"/>
              <a:t> </a:t>
            </a:r>
            <a:r>
              <a:rPr lang="en-US" dirty="0" smtClean="0"/>
              <a:t>2010-2039</a:t>
            </a:r>
            <a:endParaRPr lang="en-US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cat>
            <c:strRef>
              <c:f>(Sheet1!$C$39,Sheet1!$C$40,Sheet1!$C$41,Sheet1!$C$44,Sheet1!$C$45,Sheet1!$C$48)</c:f>
              <c:strCache>
                <c:ptCount val="6"/>
                <c:pt idx="0">
                  <c:v>q3_P-T+_10-39</c:v>
                </c:pt>
                <c:pt idx="1">
                  <c:v>Current </c:v>
                </c:pt>
                <c:pt idx="2">
                  <c:v>q4_P-T-_10-39</c:v>
                </c:pt>
                <c:pt idx="3">
                  <c:v>q5_PT_10-39</c:v>
                </c:pt>
                <c:pt idx="4">
                  <c:v>q2_P+T-_10-39</c:v>
                </c:pt>
                <c:pt idx="5">
                  <c:v>q1_P+T+_10-39</c:v>
                </c:pt>
              </c:strCache>
            </c:strRef>
          </c:cat>
          <c:val>
            <c:numRef>
              <c:f>(Sheet1!$D$39,Sheet1!$D$40,Sheet1!$D$41,Sheet1!$D$44,Sheet1!$D$45,Sheet1!$D$48)</c:f>
              <c:numCache>
                <c:formatCode>General</c:formatCode>
                <c:ptCount val="6"/>
                <c:pt idx="0">
                  <c:v>840129</c:v>
                </c:pt>
                <c:pt idx="1">
                  <c:v>850062</c:v>
                </c:pt>
                <c:pt idx="2">
                  <c:v>857507</c:v>
                </c:pt>
                <c:pt idx="3">
                  <c:v>910624</c:v>
                </c:pt>
                <c:pt idx="4">
                  <c:v>950815</c:v>
                </c:pt>
                <c:pt idx="5">
                  <c:v>995893</c:v>
                </c:pt>
              </c:numCache>
            </c:numRef>
          </c:val>
        </c:ser>
        <c:axId val="68138880"/>
        <c:axId val="68140416"/>
      </c:barChart>
      <c:lineChart>
        <c:grouping val="standard"/>
        <c:ser>
          <c:idx val="1"/>
          <c:order val="1"/>
          <c:marker>
            <c:symbol val="none"/>
          </c:marker>
          <c:cat>
            <c:strRef>
              <c:f>(Sheet1!$C$39,Sheet1!$C$40,Sheet1!$C$41,Sheet1!$C$44,Sheet1!$C$45,Sheet1!$C$48)</c:f>
              <c:strCache>
                <c:ptCount val="6"/>
                <c:pt idx="0">
                  <c:v>q3_P-T+_10-39</c:v>
                </c:pt>
                <c:pt idx="1">
                  <c:v>Current </c:v>
                </c:pt>
                <c:pt idx="2">
                  <c:v>q4_P-T-_10-39</c:v>
                </c:pt>
                <c:pt idx="3">
                  <c:v>q5_PT_10-39</c:v>
                </c:pt>
                <c:pt idx="4">
                  <c:v>q2_P+T-_10-39</c:v>
                </c:pt>
                <c:pt idx="5">
                  <c:v>q1_P+T+_10-39</c:v>
                </c:pt>
              </c:strCache>
            </c:strRef>
          </c:cat>
          <c:val>
            <c:numRef>
              <c:f>(Sheet1!$E$39,Sheet1!$E$40,Sheet1!$E$41,Sheet1!$E$44,Sheet1!$E$45,Sheet1!$E$48)</c:f>
              <c:numCache>
                <c:formatCode>General</c:formatCode>
                <c:ptCount val="6"/>
                <c:pt idx="0">
                  <c:v>850062</c:v>
                </c:pt>
                <c:pt idx="1">
                  <c:v>850062</c:v>
                </c:pt>
                <c:pt idx="2">
                  <c:v>850062</c:v>
                </c:pt>
                <c:pt idx="3">
                  <c:v>850062</c:v>
                </c:pt>
                <c:pt idx="4">
                  <c:v>850062</c:v>
                </c:pt>
                <c:pt idx="5">
                  <c:v>850062</c:v>
                </c:pt>
              </c:numCache>
            </c:numRef>
          </c:val>
        </c:ser>
        <c:marker val="1"/>
        <c:axId val="68138880"/>
        <c:axId val="68140416"/>
      </c:lineChart>
      <c:catAx>
        <c:axId val="68138880"/>
        <c:scaling>
          <c:orientation val="minMax"/>
        </c:scaling>
        <c:axPos val="b"/>
        <c:majorTickMark val="none"/>
        <c:tickLblPos val="nextTo"/>
        <c:crossAx val="68140416"/>
        <c:crosses val="autoZero"/>
        <c:auto val="1"/>
        <c:lblAlgn val="ctr"/>
        <c:lblOffset val="100"/>
      </c:catAx>
      <c:valAx>
        <c:axId val="68140416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68138880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  <c:dispBlanksAs val="gap"/>
  </c:chart>
  <c:spPr>
    <a:solidFill>
      <a:schemeClr val="bg1"/>
    </a:solidFill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dirty="0"/>
              <a:t>Bighorn</a:t>
            </a:r>
            <a:r>
              <a:rPr lang="en-US" baseline="0" dirty="0"/>
              <a:t> </a:t>
            </a:r>
            <a:r>
              <a:rPr lang="en-US" baseline="0" dirty="0" smtClean="0"/>
              <a:t>lake Average Annual Gains  </a:t>
            </a:r>
            <a:r>
              <a:rPr lang="en-US" baseline="0" dirty="0"/>
              <a:t>2010-2039</a:t>
            </a:r>
            <a:endParaRPr lang="en-US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cat>
            <c:strRef>
              <c:f>(Sheet1!$C$5,Sheet1!$C$6,Sheet1!$C$9,Sheet1!$C$10,Sheet1!$C$12,Sheet1!$C$13)</c:f>
              <c:strCache>
                <c:ptCount val="6"/>
                <c:pt idx="0">
                  <c:v>q3_P-T+_10-39</c:v>
                </c:pt>
                <c:pt idx="1">
                  <c:v>q4_P-T-_10-39</c:v>
                </c:pt>
                <c:pt idx="2">
                  <c:v>Current </c:v>
                </c:pt>
                <c:pt idx="3">
                  <c:v>q5_PT_10-39</c:v>
                </c:pt>
                <c:pt idx="4">
                  <c:v>q2_P+T-_10-39</c:v>
                </c:pt>
                <c:pt idx="5">
                  <c:v>q1_P+T+_10-39</c:v>
                </c:pt>
              </c:strCache>
            </c:strRef>
          </c:cat>
          <c:val>
            <c:numRef>
              <c:f>(Sheet1!$D$5,Sheet1!$D$6,Sheet1!$D$9,Sheet1!$D$10,Sheet1!$D$12,Sheet1!$D$13)</c:f>
              <c:numCache>
                <c:formatCode>General</c:formatCode>
                <c:ptCount val="6"/>
                <c:pt idx="0">
                  <c:v>310248</c:v>
                </c:pt>
                <c:pt idx="1">
                  <c:v>312608</c:v>
                </c:pt>
                <c:pt idx="2">
                  <c:v>342187</c:v>
                </c:pt>
                <c:pt idx="3">
                  <c:v>371025</c:v>
                </c:pt>
                <c:pt idx="4">
                  <c:v>427031</c:v>
                </c:pt>
                <c:pt idx="5">
                  <c:v>447069</c:v>
                </c:pt>
              </c:numCache>
            </c:numRef>
          </c:val>
        </c:ser>
        <c:axId val="83253888"/>
        <c:axId val="83558784"/>
      </c:barChart>
      <c:lineChart>
        <c:grouping val="standard"/>
        <c:ser>
          <c:idx val="1"/>
          <c:order val="1"/>
          <c:marker>
            <c:symbol val="none"/>
          </c:marker>
          <c:cat>
            <c:strRef>
              <c:f>(Sheet1!$C$5,Sheet1!$C$6,Sheet1!$C$9,Sheet1!$C$10,Sheet1!$C$12,Sheet1!$C$13)</c:f>
              <c:strCache>
                <c:ptCount val="6"/>
                <c:pt idx="0">
                  <c:v>q3_P-T+_10-39</c:v>
                </c:pt>
                <c:pt idx="1">
                  <c:v>q4_P-T-_10-39</c:v>
                </c:pt>
                <c:pt idx="2">
                  <c:v>Current </c:v>
                </c:pt>
                <c:pt idx="3">
                  <c:v>q5_PT_10-39</c:v>
                </c:pt>
                <c:pt idx="4">
                  <c:v>q2_P+T-_10-39</c:v>
                </c:pt>
                <c:pt idx="5">
                  <c:v>q1_P+T+_10-39</c:v>
                </c:pt>
              </c:strCache>
            </c:strRef>
          </c:cat>
          <c:val>
            <c:numRef>
              <c:f>(Sheet1!$E$5,Sheet1!$E$6,Sheet1!$E$9,Sheet1!$E$10,Sheet1!$E$12,Sheet1!$E$13)</c:f>
              <c:numCache>
                <c:formatCode>General</c:formatCode>
                <c:ptCount val="6"/>
                <c:pt idx="0">
                  <c:v>342187</c:v>
                </c:pt>
                <c:pt idx="1">
                  <c:v>342187</c:v>
                </c:pt>
                <c:pt idx="2">
                  <c:v>342187</c:v>
                </c:pt>
                <c:pt idx="3">
                  <c:v>342187</c:v>
                </c:pt>
                <c:pt idx="4">
                  <c:v>342187</c:v>
                </c:pt>
                <c:pt idx="5">
                  <c:v>342187</c:v>
                </c:pt>
              </c:numCache>
            </c:numRef>
          </c:val>
        </c:ser>
        <c:marker val="1"/>
        <c:axId val="83253888"/>
        <c:axId val="83558784"/>
      </c:lineChart>
      <c:catAx>
        <c:axId val="83253888"/>
        <c:scaling>
          <c:orientation val="minMax"/>
        </c:scaling>
        <c:axPos val="b"/>
        <c:majorTickMark val="none"/>
        <c:tickLblPos val="nextTo"/>
        <c:crossAx val="83558784"/>
        <c:crosses val="autoZero"/>
        <c:auto val="1"/>
        <c:lblAlgn val="ctr"/>
        <c:lblOffset val="100"/>
      </c:catAx>
      <c:valAx>
        <c:axId val="8355878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83253888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  <c:dispBlanksAs val="gap"/>
  </c:chart>
  <c:spPr>
    <a:solidFill>
      <a:schemeClr val="bg1"/>
    </a:solidFill>
  </c:sp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337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20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744" y="0"/>
            <a:ext cx="3032337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20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7612"/>
            <a:ext cx="3032337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20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744" y="8817612"/>
            <a:ext cx="3032337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AF31EFE-3B5D-4B18-841F-B47288DDD35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337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744" y="0"/>
            <a:ext cx="3032337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5325"/>
            <a:ext cx="4641850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9770" y="4410393"/>
            <a:ext cx="5598160" cy="4177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7612"/>
            <a:ext cx="3032337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744" y="8817612"/>
            <a:ext cx="3032337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9462E0B-9C84-4654-A971-EB12083D336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51EDFE-B6E0-4A3E-9AE4-BDDA8057AFCA}" type="slidenum">
              <a:rPr lang="en-US"/>
              <a:pPr/>
              <a:t>1</a:t>
            </a:fld>
            <a:endParaRPr lang="en-US"/>
          </a:p>
        </p:txBody>
      </p:sp>
      <p:sp>
        <p:nvSpPr>
          <p:cNvPr id="447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62E0B-9C84-4654-A971-EB12083D336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Arial Bold 36 Point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First Level – Arial Bold 24 Point</a:t>
            </a:r>
          </a:p>
          <a:p>
            <a:pPr lvl="1"/>
            <a:r>
              <a:rPr lang="en-US" smtClean="0"/>
              <a:t>Second level – Arial Bold 20 Point</a:t>
            </a:r>
          </a:p>
          <a:p>
            <a:pPr lvl="2"/>
            <a:r>
              <a:rPr lang="en-US" smtClean="0"/>
              <a:t>Third level – Arial Bold 18 Point</a:t>
            </a:r>
          </a:p>
          <a:p>
            <a:pPr lvl="3"/>
            <a:r>
              <a:rPr lang="en-US" smtClean="0"/>
              <a:t>Fourth level – Arial Bold 16 Point</a:t>
            </a:r>
          </a:p>
          <a:p>
            <a:pPr lvl="4"/>
            <a:r>
              <a:rPr lang="en-US" smtClean="0"/>
              <a:t>Fifth level – Arial Bold 14 Point</a:t>
            </a:r>
          </a:p>
          <a:p>
            <a:pPr lvl="4"/>
            <a:endParaRPr lang="en-US" smtClean="0"/>
          </a:p>
          <a:p>
            <a:pPr lvl="0"/>
            <a:r>
              <a:rPr lang="en-US" smtClean="0"/>
              <a:t>All Left Justified, no centering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 b="1">
          <a:solidFill>
            <a:schemeClr val="bg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b="1">
          <a:solidFill>
            <a:schemeClr val="bg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 b="1">
          <a:solidFill>
            <a:schemeClr val="bg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 b="1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 b="1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 b="1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 b="1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 b="1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classroomclipart.com/cgi-bin/kids/imageFolio.cgi?direct=Weather/Lightning&amp;img=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4178" name="Picture 2" descr="Yellowtail"/>
          <p:cNvPicPr>
            <a:picLocks noGrp="1" noChangeAspect="1" noChangeArrowheads="1"/>
          </p:cNvPicPr>
          <p:nvPr>
            <p:ph type="title"/>
          </p:nvPr>
        </p:nvPicPr>
        <p:blipFill>
          <a:blip r:embed="rId3" cstate="print">
            <a:lum contrast="-60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</p:spPr>
      </p:pic>
      <p:sp>
        <p:nvSpPr>
          <p:cNvPr id="434179" name="Rectangle 3"/>
          <p:cNvSpPr>
            <a:spLocks noChangeArrowheads="1"/>
          </p:cNvSpPr>
          <p:nvPr/>
        </p:nvSpPr>
        <p:spPr bwMode="auto">
          <a:xfrm>
            <a:off x="152400" y="2668588"/>
            <a:ext cx="8839200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rgbClr val="FFCC66"/>
                </a:solidFill>
              </a:rPr>
              <a:t>Yellowtail Dam &amp; Bighorn Lake</a:t>
            </a:r>
            <a:r>
              <a:rPr lang="en-US" b="1" dirty="0">
                <a:solidFill>
                  <a:srgbClr val="FFCC66"/>
                </a:solidFill>
              </a:rPr>
              <a:t> </a:t>
            </a:r>
            <a:r>
              <a:rPr lang="en-US" sz="3200" b="1" dirty="0">
                <a:solidFill>
                  <a:srgbClr val="FFCC66"/>
                </a:solidFill>
              </a:rPr>
              <a:t> </a:t>
            </a:r>
            <a:r>
              <a:rPr lang="en-US" sz="3200" b="1" dirty="0" smtClean="0">
                <a:solidFill>
                  <a:srgbClr val="FFCC66"/>
                </a:solidFill>
              </a:rPr>
              <a:t> </a:t>
            </a:r>
            <a:endParaRPr lang="en-US" sz="3600" b="1" dirty="0">
              <a:solidFill>
                <a:srgbClr val="FFCC66"/>
              </a:solidFill>
            </a:endParaRPr>
          </a:p>
          <a:p>
            <a:r>
              <a:rPr lang="en-US" sz="3600" b="1" dirty="0" smtClean="0">
                <a:solidFill>
                  <a:srgbClr val="FFCC66"/>
                </a:solidFill>
              </a:rPr>
              <a:t>Climate Change</a:t>
            </a:r>
          </a:p>
          <a:p>
            <a:endParaRPr lang="en-US" sz="3600" b="1" dirty="0">
              <a:solidFill>
                <a:srgbClr val="FFCC66"/>
              </a:solidFill>
            </a:endParaRPr>
          </a:p>
          <a:p>
            <a:endParaRPr lang="en-US" sz="2400" b="1" dirty="0">
              <a:solidFill>
                <a:srgbClr val="FFCC66"/>
              </a:solidFill>
            </a:endParaRPr>
          </a:p>
          <a:p>
            <a:r>
              <a:rPr lang="en-US" sz="2400" b="1" dirty="0">
                <a:solidFill>
                  <a:srgbClr val="FFCC66"/>
                </a:solidFill>
              </a:rPr>
              <a:t>Billings, MT</a:t>
            </a:r>
          </a:p>
          <a:p>
            <a:r>
              <a:rPr lang="en-US" sz="2400" b="1" dirty="0" smtClean="0">
                <a:solidFill>
                  <a:srgbClr val="FFCC66"/>
                </a:solidFill>
              </a:rPr>
              <a:t>September, </a:t>
            </a:r>
            <a:r>
              <a:rPr lang="en-US" sz="2400" b="1" dirty="0">
                <a:solidFill>
                  <a:srgbClr val="FFCC66"/>
                </a:solidFill>
              </a:rPr>
              <a:t>2010</a:t>
            </a:r>
          </a:p>
        </p:txBody>
      </p:sp>
      <p:sp>
        <p:nvSpPr>
          <p:cNvPr id="434180" name="Text Box 4"/>
          <p:cNvSpPr txBox="1">
            <a:spLocks noChangeArrowheads="1"/>
          </p:cNvSpPr>
          <p:nvPr/>
        </p:nvSpPr>
        <p:spPr bwMode="auto">
          <a:xfrm>
            <a:off x="0" y="-152400"/>
            <a:ext cx="91440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8800">
                <a:solidFill>
                  <a:srgbClr val="FFCC66"/>
                </a:solidFill>
                <a:latin typeface="Times New Roman" pitchFamily="18" charset="0"/>
              </a:rPr>
              <a:t>RECLAMATION</a:t>
            </a:r>
          </a:p>
        </p:txBody>
      </p:sp>
      <p:sp>
        <p:nvSpPr>
          <p:cNvPr id="434181" name="Text Box 5"/>
          <p:cNvSpPr txBox="1">
            <a:spLocks noChangeArrowheads="1"/>
          </p:cNvSpPr>
          <p:nvPr/>
        </p:nvSpPr>
        <p:spPr bwMode="auto">
          <a:xfrm>
            <a:off x="3946525" y="1179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endParaRPr lang="en-US" sz="1800"/>
          </a:p>
        </p:txBody>
      </p:sp>
      <p:sp>
        <p:nvSpPr>
          <p:cNvPr id="434182" name="Text Box 6"/>
          <p:cNvSpPr txBox="1">
            <a:spLocks noChangeArrowheads="1"/>
          </p:cNvSpPr>
          <p:nvPr/>
        </p:nvSpPr>
        <p:spPr bwMode="auto">
          <a:xfrm>
            <a:off x="2667000" y="914400"/>
            <a:ext cx="6526213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4200" b="1" i="1">
                <a:latin typeface="Times New Roman" pitchFamily="18" charset="0"/>
              </a:rPr>
              <a:t>Managing Water in the West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 descr="YS_71506_107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1"/>
            <a:ext cx="8921312" cy="614215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471357" y="2819400"/>
            <a:ext cx="45384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CC66"/>
                </a:solidFill>
              </a:rPr>
              <a:t>PREDICTING FUTURE CONDITIONS</a:t>
            </a:r>
            <a:endParaRPr lang="en-US" sz="3200" dirty="0">
              <a:solidFill>
                <a:srgbClr val="FFCC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CC66"/>
                </a:solidFill>
              </a:rPr>
              <a:t>Climate Change Models &amp; Scenarios</a:t>
            </a:r>
            <a:endParaRPr lang="en-US" dirty="0">
              <a:solidFill>
                <a:srgbClr val="FFCC66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No one single answer but rather a range of possibilities.</a:t>
            </a:r>
          </a:p>
          <a:p>
            <a:endParaRPr lang="en-US" sz="2000" dirty="0" smtClean="0"/>
          </a:p>
          <a:p>
            <a:r>
              <a:rPr lang="en-US" sz="2000" dirty="0" smtClean="0"/>
              <a:t>Looking ahead </a:t>
            </a:r>
            <a:r>
              <a:rPr lang="en-US" sz="2000" dirty="0" smtClean="0"/>
              <a:t>30 years into </a:t>
            </a:r>
            <a:r>
              <a:rPr lang="en-US" sz="2000" dirty="0" smtClean="0"/>
              <a:t>the future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A number of different climate models are being reviewed and results compared.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5 </a:t>
            </a:r>
            <a:r>
              <a:rPr lang="en-US" sz="2000" dirty="0" smtClean="0"/>
              <a:t>different </a:t>
            </a:r>
            <a:r>
              <a:rPr lang="en-US" sz="2000" dirty="0" smtClean="0"/>
              <a:t>potential climate change scenarios evaluated under  </a:t>
            </a:r>
            <a:r>
              <a:rPr lang="en-US" sz="2000" dirty="0" smtClean="0"/>
              <a:t>Study</a:t>
            </a:r>
          </a:p>
          <a:p>
            <a:endParaRPr lang="en-US" sz="2000" dirty="0" smtClean="0"/>
          </a:p>
          <a:p>
            <a:r>
              <a:rPr lang="en-US" sz="2000" dirty="0" smtClean="0"/>
              <a:t>Both </a:t>
            </a:r>
            <a:r>
              <a:rPr lang="en-US" sz="2000" dirty="0" smtClean="0"/>
              <a:t>timing </a:t>
            </a:r>
            <a:r>
              <a:rPr lang="en-US" sz="2000" dirty="0" smtClean="0"/>
              <a:t>and volume of runoff are important factors to consider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CC66"/>
                </a:solidFill>
              </a:rPr>
              <a:t>Buffalo Bill </a:t>
            </a:r>
            <a:r>
              <a:rPr lang="en-US" dirty="0" smtClean="0">
                <a:solidFill>
                  <a:srgbClr val="FFCC66"/>
                </a:solidFill>
              </a:rPr>
              <a:t>Average Annual </a:t>
            </a:r>
            <a:r>
              <a:rPr lang="en-US" dirty="0" smtClean="0">
                <a:solidFill>
                  <a:srgbClr val="FFCC66"/>
                </a:solidFill>
              </a:rPr>
              <a:t>Inflow</a:t>
            </a:r>
            <a:endParaRPr lang="en-US" dirty="0">
              <a:solidFill>
                <a:srgbClr val="FFCC66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solidFill>
                  <a:srgbClr val="FFCC66"/>
                </a:solidFill>
              </a:rPr>
              <a:t>Boysen</a:t>
            </a:r>
            <a:r>
              <a:rPr lang="en-US" dirty="0" smtClean="0">
                <a:solidFill>
                  <a:srgbClr val="FFCC66"/>
                </a:solidFill>
              </a:rPr>
              <a:t> Average </a:t>
            </a:r>
            <a:r>
              <a:rPr lang="en-US" dirty="0" smtClean="0">
                <a:solidFill>
                  <a:srgbClr val="FFCC66"/>
                </a:solidFill>
              </a:rPr>
              <a:t>Annual Inflow</a:t>
            </a:r>
            <a:endParaRPr lang="en-US" dirty="0">
              <a:solidFill>
                <a:srgbClr val="FFCC66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CC66"/>
                </a:solidFill>
              </a:rPr>
              <a:t>Bighorn Lake Average </a:t>
            </a:r>
            <a:r>
              <a:rPr lang="en-US" dirty="0" smtClean="0">
                <a:solidFill>
                  <a:srgbClr val="FFCC66"/>
                </a:solidFill>
              </a:rPr>
              <a:t> Annual Gains</a:t>
            </a:r>
            <a:endParaRPr lang="en-US" dirty="0">
              <a:solidFill>
                <a:srgbClr val="FFCC66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2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>
                <a:solidFill>
                  <a:srgbClr val="FFCC66"/>
                </a:solidFill>
              </a:rPr>
              <a:t>QUESTIONS &amp; COMMENTS</a:t>
            </a:r>
          </a:p>
        </p:txBody>
      </p:sp>
      <p:sp>
        <p:nvSpPr>
          <p:cNvPr id="100352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Curtain Call</Template>
  <TotalTime>14149</TotalTime>
  <Words>115</Words>
  <Application>Microsoft Office PowerPoint</Application>
  <PresentationFormat>On-screen Show (4:3)</PresentationFormat>
  <Paragraphs>28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Slide 1</vt:lpstr>
      <vt:lpstr>Slide 2</vt:lpstr>
      <vt:lpstr>Climate Change Models &amp; Scenarios</vt:lpstr>
      <vt:lpstr>Buffalo Bill Average Annual Inflow</vt:lpstr>
      <vt:lpstr>Boysen Average Annual Inflow</vt:lpstr>
      <vt:lpstr>Bighorn Lake Average  Annual Gains</vt:lpstr>
      <vt:lpstr>QUESTIONS &amp; COMMENTS</vt:lpstr>
    </vt:vector>
  </TitlesOfParts>
  <Company>usbr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usbr</dc:creator>
  <cp:lastModifiedBy>gaycock</cp:lastModifiedBy>
  <cp:revision>425</cp:revision>
  <dcterms:created xsi:type="dcterms:W3CDTF">2004-03-19T17:04:19Z</dcterms:created>
  <dcterms:modified xsi:type="dcterms:W3CDTF">2010-09-23T20:05:33Z</dcterms:modified>
</cp:coreProperties>
</file>