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56" r:id="rId2"/>
    <p:sldId id="294" r:id="rId3"/>
    <p:sldId id="259" r:id="rId4"/>
    <p:sldId id="260" r:id="rId5"/>
    <p:sldId id="266" r:id="rId6"/>
    <p:sldId id="264" r:id="rId7"/>
    <p:sldId id="263" r:id="rId8"/>
    <p:sldId id="262" r:id="rId9"/>
    <p:sldId id="295" r:id="rId10"/>
    <p:sldId id="280" r:id="rId11"/>
    <p:sldId id="296" r:id="rId12"/>
    <p:sldId id="297" r:id="rId13"/>
    <p:sldId id="298" r:id="rId14"/>
    <p:sldId id="299" r:id="rId15"/>
    <p:sldId id="292" r:id="rId16"/>
    <p:sldId id="274" r:id="rId17"/>
    <p:sldId id="273" r:id="rId18"/>
    <p:sldId id="291" r:id="rId19"/>
    <p:sldId id="271" r:id="rId20"/>
    <p:sldId id="300" r:id="rId21"/>
    <p:sldId id="301" r:id="rId22"/>
    <p:sldId id="302" r:id="rId23"/>
    <p:sldId id="288" r:id="rId24"/>
    <p:sldId id="289" r:id="rId25"/>
    <p:sldId id="283" r:id="rId26"/>
    <p:sldId id="287" r:id="rId27"/>
    <p:sldId id="290" r:id="rId28"/>
    <p:sldId id="286"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A9F"/>
    <a:srgbClr val="CB9F5B"/>
    <a:srgbClr val="7A5F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8" autoAdjust="0"/>
    <p:restoredTop sz="94674"/>
  </p:normalViewPr>
  <p:slideViewPr>
    <p:cSldViewPr snapToGrid="0" snapToObjects="1">
      <p:cViewPr varScale="1">
        <p:scale>
          <a:sx n="124" d="100"/>
          <a:sy n="124" d="100"/>
        </p:scale>
        <p:origin x="2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19A9F-38AC-6D41-A3AB-063BEB6D85DE}" type="datetimeFigureOut">
              <a:rPr lang="en-US" smtClean="0"/>
              <a:t>2/12/18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D3B3B-75AC-574E-A42F-AEFC8DAFA0D7}" type="slidenum">
              <a:rPr lang="en-US" smtClean="0"/>
              <a:t>‹#›</a:t>
            </a:fld>
            <a:endParaRPr lang="en-US"/>
          </a:p>
        </p:txBody>
      </p:sp>
    </p:spTree>
    <p:extLst>
      <p:ext uri="{BB962C8B-B14F-4D97-AF65-F5344CB8AC3E}">
        <p14:creationId xmlns:p14="http://schemas.microsoft.com/office/powerpoint/2010/main" val="174919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3B3B-75AC-574E-A42F-AEFC8DAFA0D7}" type="slidenum">
              <a:rPr lang="en-US" smtClean="0"/>
              <a:t>1</a:t>
            </a:fld>
            <a:endParaRPr lang="en-US"/>
          </a:p>
        </p:txBody>
      </p:sp>
    </p:spTree>
    <p:extLst>
      <p:ext uri="{BB962C8B-B14F-4D97-AF65-F5344CB8AC3E}">
        <p14:creationId xmlns:p14="http://schemas.microsoft.com/office/powerpoint/2010/main" val="176996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3B3B-75AC-574E-A42F-AEFC8DAFA0D7}" type="slidenum">
              <a:rPr lang="en-US" smtClean="0"/>
              <a:t>27</a:t>
            </a:fld>
            <a:endParaRPr lang="en-US"/>
          </a:p>
        </p:txBody>
      </p:sp>
    </p:spTree>
    <p:extLst>
      <p:ext uri="{BB962C8B-B14F-4D97-AF65-F5344CB8AC3E}">
        <p14:creationId xmlns:p14="http://schemas.microsoft.com/office/powerpoint/2010/main" val="2621216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oover Dam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8175" y="1350973"/>
            <a:ext cx="9144000" cy="2387600"/>
          </a:xfrm>
          <a:effectLst>
            <a:outerShdw blurRad="50800" dist="38100" dir="2700000" algn="tl" rotWithShape="0">
              <a:prstClr val="black">
                <a:alpha val="40000"/>
              </a:prstClr>
            </a:outerShdw>
          </a:effectLst>
        </p:spPr>
        <p:txBody>
          <a:bodyPr anchor="b"/>
          <a:lstStyle>
            <a:lvl1pPr algn="l">
              <a:defRPr sz="6000" b="1">
                <a:solidFill>
                  <a:schemeClr val="bg1"/>
                </a:solidFill>
                <a:effectLst>
                  <a:outerShdw blurRad="38100" dist="38100" dir="2700000" algn="tl">
                    <a:srgbClr val="000000">
                      <a:alpha val="43137"/>
                    </a:srgbClr>
                  </a:outerShdw>
                </a:effectLst>
                <a:latin typeface="Arial" charset="0"/>
                <a:ea typeface="Arial" charset="0"/>
                <a:cs typeface="Arial"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638175" y="3830648"/>
            <a:ext cx="9144000" cy="1655762"/>
          </a:xfrm>
          <a:effectLst>
            <a:outerShdw blurRad="50800" dist="38100" dir="2700000" algn="tl" rotWithShape="0">
              <a:prstClr val="black">
                <a:alpha val="40000"/>
              </a:prstClr>
            </a:outerShdw>
          </a:effectLst>
        </p:spPr>
        <p:txBody>
          <a:bodyPr/>
          <a:lstStyle>
            <a:lvl1pPr marL="0" indent="0" algn="l">
              <a:buNone/>
              <a:defRPr sz="3200" b="1" baseline="0">
                <a:solidFill>
                  <a:schemeClr val="bg1"/>
                </a:solidFill>
                <a:effectLst>
                  <a:outerShdw blurRad="38100" dist="38100" dir="2700000" algn="tl">
                    <a:srgbClr val="000000">
                      <a:alpha val="43137"/>
                    </a:srgbClr>
                  </a:outerShdw>
                </a:effectLst>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br>
              <a:rPr lang="en-US" dirty="0"/>
            </a:br>
            <a:r>
              <a:rPr lang="en-US" dirty="0"/>
              <a:t>No more </a:t>
            </a:r>
            <a:r>
              <a:rPr lang="en-US"/>
              <a:t>than two </a:t>
            </a:r>
            <a:r>
              <a:rPr lang="en-US" dirty="0"/>
              <a:t>lines</a:t>
            </a:r>
          </a:p>
          <a:p>
            <a:endParaRPr lang="en-US" dirty="0"/>
          </a:p>
          <a:p>
            <a:endParaRPr lang="en-US" dirty="0"/>
          </a:p>
          <a:p>
            <a:endParaRPr lang="en-US" dirty="0"/>
          </a:p>
        </p:txBody>
      </p:sp>
      <p:sp>
        <p:nvSpPr>
          <p:cNvPr id="4" name="Date Placeholder 3"/>
          <p:cNvSpPr>
            <a:spLocks noGrp="1"/>
          </p:cNvSpPr>
          <p:nvPr>
            <p:ph type="dt" sz="half" idx="10"/>
          </p:nvPr>
        </p:nvSpPr>
        <p:spPr>
          <a:xfrm>
            <a:off x="91440" y="6400800"/>
            <a:ext cx="2743200" cy="365125"/>
          </a:xfrm>
        </p:spPr>
        <p:txBody>
          <a:bodyPr/>
          <a:lstStyle>
            <a:lvl1pPr>
              <a:defRPr b="1">
                <a:solidFill>
                  <a:schemeClr val="bg1"/>
                </a:solidFill>
                <a:latin typeface="Arial" charset="0"/>
                <a:ea typeface="Arial" charset="0"/>
                <a:cs typeface="Arial" charset="0"/>
              </a:defRPr>
            </a:lvl1pPr>
          </a:lstStyle>
          <a:p>
            <a:fld id="{3BB1009B-F94C-464C-92D5-958079C3B910}" type="datetime1">
              <a:rPr lang="en-US" smtClean="0"/>
              <a:t>2/12/18</a:t>
            </a:fld>
            <a:endParaRPr lang="en-US"/>
          </a:p>
        </p:txBody>
      </p:sp>
      <p:sp>
        <p:nvSpPr>
          <p:cNvPr id="5" name="Footer Placeholder 4"/>
          <p:cNvSpPr>
            <a:spLocks noGrp="1"/>
          </p:cNvSpPr>
          <p:nvPr>
            <p:ph type="ftr" sz="quarter" idx="11"/>
          </p:nvPr>
        </p:nvSpPr>
        <p:spPr>
          <a:xfrm>
            <a:off x="4038600" y="6400800"/>
            <a:ext cx="4114800" cy="365125"/>
          </a:xfrm>
        </p:spPr>
        <p:txBody>
          <a:bodyPr/>
          <a:lstStyle>
            <a:lvl1pPr>
              <a:defRPr b="1">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12"/>
          </p:nvPr>
        </p:nvSpPr>
        <p:spPr>
          <a:xfrm>
            <a:off x="9372600" y="6400800"/>
            <a:ext cx="2743200" cy="365125"/>
          </a:xfrm>
        </p:spPr>
        <p:txBody>
          <a:bodyPr/>
          <a:lstStyle>
            <a:lvl1pPr>
              <a:defRPr b="1">
                <a:solidFill>
                  <a:schemeClr val="bg1"/>
                </a:solidFill>
                <a:latin typeface="Arial" charset="0"/>
                <a:ea typeface="Arial" charset="0"/>
                <a:cs typeface="Arial" charset="0"/>
              </a:defRPr>
            </a:lvl1pPr>
          </a:lstStyle>
          <a:p>
            <a:fld id="{A1D9053B-8DB2-EA4A-A9CF-0F8FB54823AA}" type="slidenum">
              <a:rPr lang="en-US" smtClean="0"/>
              <a:pPr/>
              <a:t>‹#›</a:t>
            </a:fld>
            <a:endParaRPr lang="en-US"/>
          </a:p>
        </p:txBody>
      </p:sp>
      <p:pic>
        <p:nvPicPr>
          <p:cNvPr id="7" name="Picture 6" descr="Reclamation, Managing Water in the West" title="Reclamation, Managing Water in the Wes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320"/>
            <a:ext cx="3657600" cy="5781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76C58-9A0E-1248-9DBC-1298B85B5D24}" type="datetime1">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9053B-8DB2-EA4A-A9CF-0F8FB54823AA}" type="slidenum">
              <a:rPr lang="en-US" smtClean="0"/>
              <a:t>‹#›</a:t>
            </a:fld>
            <a:endParaRPr lang="en-US"/>
          </a:p>
        </p:txBody>
      </p:sp>
    </p:spTree>
    <p:extLst>
      <p:ext uri="{BB962C8B-B14F-4D97-AF65-F5344CB8AC3E}">
        <p14:creationId xmlns:p14="http://schemas.microsoft.com/office/powerpoint/2010/main" val="161546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Photo">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5676900" cy="1325563"/>
          </a:xfrm>
        </p:spPr>
        <p:txBody>
          <a:bodyPr/>
          <a:lstStyle/>
          <a:p>
            <a:r>
              <a:rPr lang="en-US"/>
              <a:t>Click to edit Master title style</a:t>
            </a:r>
          </a:p>
        </p:txBody>
      </p:sp>
      <p:sp>
        <p:nvSpPr>
          <p:cNvPr id="3" name="Content Placeholder 2"/>
          <p:cNvSpPr>
            <a:spLocks noGrp="1"/>
          </p:cNvSpPr>
          <p:nvPr>
            <p:ph sz="half" idx="1"/>
          </p:nvPr>
        </p:nvSpPr>
        <p:spPr>
          <a:xfrm>
            <a:off x="228600" y="1825625"/>
            <a:ext cx="56769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14A90-E593-CC48-849B-5E721E3B7F34}" type="datetime1">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9053B-8DB2-EA4A-A9CF-0F8FB54823AA}" type="slidenum">
              <a:rPr lang="en-US" smtClean="0"/>
              <a:t>‹#›</a:t>
            </a:fld>
            <a:endParaRPr lang="en-US"/>
          </a:p>
        </p:txBody>
      </p:sp>
      <p:sp>
        <p:nvSpPr>
          <p:cNvPr id="8" name="Picture Placeholder 2"/>
          <p:cNvSpPr>
            <a:spLocks noGrp="1"/>
          </p:cNvSpPr>
          <p:nvPr>
            <p:ph type="pic" idx="13"/>
          </p:nvPr>
        </p:nvSpPr>
        <p:spPr>
          <a:xfrm>
            <a:off x="6019800" y="0"/>
            <a:ext cx="61722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19559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wer Photo">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3657600"/>
            <a:ext cx="12192000" cy="36861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119D4AEB-197F-6643-8E11-B45092A9EA70}" type="datetime1">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9053B-8DB2-EA4A-A9CF-0F8FB54823AA}" type="slidenum">
              <a:rPr lang="en-US" smtClean="0"/>
              <a:t>‹#›</a:t>
            </a:fld>
            <a:endParaRPr lang="en-US"/>
          </a:p>
        </p:txBody>
      </p:sp>
      <p:sp>
        <p:nvSpPr>
          <p:cNvPr id="11" name="Title Placeholder 1"/>
          <p:cNvSpPr>
            <a:spLocks noGrp="1"/>
          </p:cNvSpPr>
          <p:nvPr>
            <p:ph type="title"/>
          </p:nvPr>
        </p:nvSpPr>
        <p:spPr>
          <a:xfrm>
            <a:off x="228600" y="365126"/>
            <a:ext cx="11704320" cy="763588"/>
          </a:xfrm>
          <a:prstGeom prst="rect">
            <a:avLst/>
          </a:prstGeom>
        </p:spPr>
        <p:txBody>
          <a:bodyPr vert="horz" lIns="91440" tIns="45720" rIns="91440" bIns="45720" rtlCol="0" anchor="ctr">
            <a:normAutofit/>
          </a:bodyPr>
          <a:lstStyle/>
          <a:p>
            <a:r>
              <a:rPr lang="en-US"/>
              <a:t>Click to edit Master title style</a:t>
            </a:r>
          </a:p>
        </p:txBody>
      </p:sp>
      <p:sp>
        <p:nvSpPr>
          <p:cNvPr id="14" name="Content Placeholder 2"/>
          <p:cNvSpPr>
            <a:spLocks noGrp="1"/>
          </p:cNvSpPr>
          <p:nvPr>
            <p:ph idx="1"/>
          </p:nvPr>
        </p:nvSpPr>
        <p:spPr>
          <a:xfrm>
            <a:off x="243840" y="1282700"/>
            <a:ext cx="11704320" cy="2232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1170432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97D4773-B6C1-0A43-A595-6D0D05C8F9CC}" type="datetime1">
              <a:rPr lang="en-US" smtClean="0"/>
              <a:t>2/12/18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9053B-8DB2-EA4A-A9CF-0F8FB54823AA}" type="slidenum">
              <a:rPr lang="en-US" smtClean="0"/>
              <a:t>‹#›</a:t>
            </a:fld>
            <a:endParaRPr lang="en-US"/>
          </a:p>
        </p:txBody>
      </p:sp>
      <p:sp>
        <p:nvSpPr>
          <p:cNvPr id="10" name="Content Placeholder 2"/>
          <p:cNvSpPr>
            <a:spLocks noGrp="1"/>
          </p:cNvSpPr>
          <p:nvPr>
            <p:ph idx="1"/>
          </p:nvPr>
        </p:nvSpPr>
        <p:spPr>
          <a:xfrm>
            <a:off x="228600" y="1813717"/>
            <a:ext cx="580644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3"/>
          </p:nvPr>
        </p:nvSpPr>
        <p:spPr>
          <a:xfrm>
            <a:off x="6126480" y="1813717"/>
            <a:ext cx="580644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57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614DC1-E111-C346-A6AD-E7C479BAA72D}" type="datetime1">
              <a:rPr lang="en-US" smtClean="0"/>
              <a:t>2/12/18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D9053B-8DB2-EA4A-A9CF-0F8FB54823AA}" type="slidenum">
              <a:rPr lang="en-US" smtClean="0"/>
              <a:t>‹#›</a:t>
            </a:fld>
            <a:endParaRPr lang="en-US"/>
          </a:p>
        </p:txBody>
      </p:sp>
    </p:spTree>
    <p:extLst>
      <p:ext uri="{BB962C8B-B14F-4D97-AF65-F5344CB8AC3E}">
        <p14:creationId xmlns:p14="http://schemas.microsoft.com/office/powerpoint/2010/main" val="328949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42B16-28A8-2340-857E-F7D43734AC3A}" type="datetime1">
              <a:rPr lang="en-US" smtClean="0"/>
              <a:t>2/12/18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D9053B-8DB2-EA4A-A9CF-0F8FB54823AA}" type="slidenum">
              <a:rPr lang="en-US" smtClean="0"/>
              <a:t>‹#›</a:t>
            </a:fld>
            <a:endParaRPr lang="en-US"/>
          </a:p>
        </p:txBody>
      </p:sp>
    </p:spTree>
    <p:extLst>
      <p:ext uri="{BB962C8B-B14F-4D97-AF65-F5344CB8AC3E}">
        <p14:creationId xmlns:p14="http://schemas.microsoft.com/office/powerpoint/2010/main" val="1024078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067300" y="0"/>
            <a:ext cx="71247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6379A-CB0E-2A48-BD5D-756076A6A34D}" type="datetime1">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9053B-8DB2-EA4A-A9CF-0F8FB54823AA}" type="slidenum">
              <a:rPr lang="en-US" smtClean="0"/>
              <a:t>‹#›</a:t>
            </a:fld>
            <a:endParaRPr lang="en-US"/>
          </a:p>
        </p:txBody>
      </p:sp>
    </p:spTree>
    <p:extLst>
      <p:ext uri="{BB962C8B-B14F-4D97-AF65-F5344CB8AC3E}">
        <p14:creationId xmlns:p14="http://schemas.microsoft.com/office/powerpoint/2010/main" val="1099288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2DF94-A9C0-C342-8936-C727D26AB419}" type="datetime1">
              <a:rPr lang="en-US" smtClean="0"/>
              <a:t>2/12/18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D9053B-8DB2-EA4A-A9CF-0F8FB54823AA}" type="slidenum">
              <a:rPr lang="en-US" smtClean="0"/>
              <a:t>‹#›</a:t>
            </a:fld>
            <a:endParaRPr lang="en-US"/>
          </a:p>
        </p:txBody>
      </p:sp>
      <p:sp>
        <p:nvSpPr>
          <p:cNvPr id="5" name="Subtitle 2"/>
          <p:cNvSpPr>
            <a:spLocks noGrp="1"/>
          </p:cNvSpPr>
          <p:nvPr>
            <p:ph type="subTitle" idx="1" hasCustomPrompt="1"/>
          </p:nvPr>
        </p:nvSpPr>
        <p:spPr>
          <a:xfrm>
            <a:off x="1071750" y="189980"/>
            <a:ext cx="9144000" cy="1994419"/>
          </a:xfrm>
          <a:effectLst>
            <a:outerShdw blurRad="50800" dist="38100" dir="2700000" algn="tl" rotWithShape="0">
              <a:schemeClr val="bg1">
                <a:alpha val="40000"/>
              </a:schemeClr>
            </a:outerShdw>
          </a:effectLst>
        </p:spPr>
        <p:txBody>
          <a:bodyPr>
            <a:noAutofit/>
          </a:bodyPr>
          <a:lstStyle>
            <a:lvl1pPr marL="0" indent="0" algn="l">
              <a:buNone/>
              <a:defRPr sz="3200" b="1" baseline="0">
                <a:solidFill>
                  <a:schemeClr val="tx1"/>
                </a:solidFill>
                <a:effectLst>
                  <a:outerShdw blurRad="38100" dist="38100" dir="2700000" algn="tl">
                    <a:srgbClr val="000000">
                      <a:alpha val="43137"/>
                    </a:srgbClr>
                  </a:outerShdw>
                </a:effectLst>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Information Goes Here</a:t>
            </a:r>
            <a:br>
              <a:rPr lang="en-US" dirty="0"/>
            </a:br>
            <a:r>
              <a:rPr lang="en-US" dirty="0"/>
              <a:t>No more than four lines</a:t>
            </a:r>
          </a:p>
          <a:p>
            <a:endParaRPr lang="en-US" dirty="0"/>
          </a:p>
          <a:p>
            <a:endParaRPr lang="en-US" dirty="0"/>
          </a:p>
          <a:p>
            <a:endParaRPr lang="en-US" dirty="0"/>
          </a:p>
        </p:txBody>
      </p:sp>
      <p:pic>
        <p:nvPicPr>
          <p:cNvPr id="6" name="Picture 5" descr="Reclamation, Managing Water in the West" title="Reclamation, Managing Water in the Wes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6950" y="5654516"/>
            <a:ext cx="3657600" cy="578177"/>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Glen Cany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8175" y="1350973"/>
            <a:ext cx="9144000" cy="2387600"/>
          </a:xfrm>
          <a:effectLst>
            <a:outerShdw blurRad="50800" dist="38100" dir="2700000" algn="tl" rotWithShape="0">
              <a:prstClr val="black">
                <a:alpha val="40000"/>
              </a:prstClr>
            </a:outerShdw>
          </a:effectLst>
        </p:spPr>
        <p:txBody>
          <a:bodyPr anchor="b"/>
          <a:lstStyle>
            <a:lvl1pPr algn="l">
              <a:defRPr sz="6000" b="1">
                <a:solidFill>
                  <a:schemeClr val="bg1"/>
                </a:solidFill>
                <a:effectLst>
                  <a:outerShdw blurRad="38100" dist="38100" dir="2700000" algn="tl">
                    <a:srgbClr val="000000">
                      <a:alpha val="43137"/>
                    </a:srgbClr>
                  </a:outerShdw>
                </a:effectLst>
                <a:latin typeface="Arial" charset="0"/>
                <a:ea typeface="Arial" charset="0"/>
                <a:cs typeface="Arial"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638175" y="3830648"/>
            <a:ext cx="9144000" cy="1655762"/>
          </a:xfrm>
          <a:effectLst>
            <a:outerShdw blurRad="50800" dist="38100" dir="2700000" algn="tl" rotWithShape="0">
              <a:prstClr val="black">
                <a:alpha val="40000"/>
              </a:prstClr>
            </a:outerShdw>
          </a:effectLst>
        </p:spPr>
        <p:txBody>
          <a:bodyPr/>
          <a:lstStyle>
            <a:lvl1pPr marL="0" indent="0" algn="l">
              <a:buNone/>
              <a:defRPr sz="3200" b="1" baseline="0">
                <a:solidFill>
                  <a:schemeClr val="bg1"/>
                </a:solidFill>
                <a:effectLst>
                  <a:outerShdw blurRad="38100" dist="38100" dir="2700000" algn="tl">
                    <a:srgbClr val="000000">
                      <a:alpha val="43137"/>
                    </a:srgbClr>
                  </a:outerShdw>
                </a:effectLst>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br>
              <a:rPr lang="en-US" dirty="0"/>
            </a:br>
            <a:r>
              <a:rPr lang="en-US" dirty="0"/>
              <a:t>No more than two lines</a:t>
            </a:r>
          </a:p>
          <a:p>
            <a:endParaRPr lang="en-US" dirty="0"/>
          </a:p>
          <a:p>
            <a:endParaRPr lang="en-US" dirty="0"/>
          </a:p>
          <a:p>
            <a:endParaRPr lang="en-US" dirty="0"/>
          </a:p>
        </p:txBody>
      </p:sp>
      <p:sp>
        <p:nvSpPr>
          <p:cNvPr id="4" name="Date Placeholder 3"/>
          <p:cNvSpPr>
            <a:spLocks noGrp="1"/>
          </p:cNvSpPr>
          <p:nvPr>
            <p:ph type="dt" sz="half" idx="10"/>
          </p:nvPr>
        </p:nvSpPr>
        <p:spPr>
          <a:xfrm>
            <a:off x="91440" y="6400800"/>
            <a:ext cx="2743200" cy="365125"/>
          </a:xfrm>
        </p:spPr>
        <p:txBody>
          <a:bodyPr/>
          <a:lstStyle>
            <a:lvl1pPr>
              <a:defRPr b="1">
                <a:solidFill>
                  <a:schemeClr val="bg1"/>
                </a:solidFill>
                <a:latin typeface="Arial" charset="0"/>
                <a:ea typeface="Arial" charset="0"/>
                <a:cs typeface="Arial" charset="0"/>
              </a:defRPr>
            </a:lvl1pPr>
          </a:lstStyle>
          <a:p>
            <a:fld id="{3CDEFDA0-DC0D-8D47-84AC-368B13054C32}" type="datetime1">
              <a:rPr lang="en-US" smtClean="0"/>
              <a:t>2/12/18</a:t>
            </a:fld>
            <a:endParaRPr lang="en-US" dirty="0"/>
          </a:p>
        </p:txBody>
      </p:sp>
      <p:sp>
        <p:nvSpPr>
          <p:cNvPr id="5" name="Footer Placeholder 4"/>
          <p:cNvSpPr>
            <a:spLocks noGrp="1"/>
          </p:cNvSpPr>
          <p:nvPr>
            <p:ph type="ftr" sz="quarter" idx="11"/>
          </p:nvPr>
        </p:nvSpPr>
        <p:spPr>
          <a:xfrm>
            <a:off x="4038600" y="6400800"/>
            <a:ext cx="4114800" cy="365125"/>
          </a:xfrm>
        </p:spPr>
        <p:txBody>
          <a:bodyPr/>
          <a:lstStyle>
            <a:lvl1pPr>
              <a:defRPr b="1">
                <a:solidFill>
                  <a:schemeClr val="bg1"/>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a:xfrm>
            <a:off x="9372600" y="6400800"/>
            <a:ext cx="2743200" cy="365125"/>
          </a:xfrm>
        </p:spPr>
        <p:txBody>
          <a:bodyPr/>
          <a:lstStyle>
            <a:lvl1pPr>
              <a:defRPr b="1">
                <a:solidFill>
                  <a:schemeClr val="bg1"/>
                </a:solidFill>
                <a:latin typeface="Arial" charset="0"/>
                <a:ea typeface="Arial" charset="0"/>
                <a:cs typeface="Arial" charset="0"/>
              </a:defRPr>
            </a:lvl1pPr>
          </a:lstStyle>
          <a:p>
            <a:fld id="{A1D9053B-8DB2-EA4A-A9CF-0F8FB54823AA}" type="slidenum">
              <a:rPr lang="en-US" smtClean="0"/>
              <a:pPr/>
              <a:t>‹#›</a:t>
            </a:fld>
            <a:endParaRPr lang="en-US"/>
          </a:p>
        </p:txBody>
      </p:sp>
      <p:pic>
        <p:nvPicPr>
          <p:cNvPr id="7" name="Picture 6" descr="Reclamation, Managing Water in the West" title="Reclamation, Managing Water in the Wes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320"/>
            <a:ext cx="3657600" cy="5781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Grand Coule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8175" y="1350973"/>
            <a:ext cx="9144000" cy="2387600"/>
          </a:xfrm>
          <a:effectLst>
            <a:outerShdw blurRad="50800" dist="38100" dir="2700000" algn="tl" rotWithShape="0">
              <a:prstClr val="black">
                <a:alpha val="40000"/>
              </a:prstClr>
            </a:outerShdw>
          </a:effectLst>
        </p:spPr>
        <p:txBody>
          <a:bodyPr anchor="b"/>
          <a:lstStyle>
            <a:lvl1pPr algn="l">
              <a:defRPr sz="6000" b="1">
                <a:solidFill>
                  <a:schemeClr val="bg1"/>
                </a:solidFill>
                <a:effectLst>
                  <a:outerShdw blurRad="38100" dist="38100" dir="2700000" algn="tl">
                    <a:srgbClr val="000000">
                      <a:alpha val="43137"/>
                    </a:srgbClr>
                  </a:outerShdw>
                </a:effectLst>
                <a:latin typeface="Arial" charset="0"/>
                <a:ea typeface="Arial" charset="0"/>
                <a:cs typeface="Arial"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638175" y="3830648"/>
            <a:ext cx="9144000" cy="1655762"/>
          </a:xfrm>
          <a:effectLst>
            <a:outerShdw blurRad="50800" dist="38100" dir="2700000" algn="tl" rotWithShape="0">
              <a:prstClr val="black">
                <a:alpha val="40000"/>
              </a:prstClr>
            </a:outerShdw>
          </a:effectLst>
        </p:spPr>
        <p:txBody>
          <a:bodyPr>
            <a:normAutofit/>
          </a:bodyPr>
          <a:lstStyle>
            <a:lvl1pPr marL="0" indent="0" algn="l">
              <a:buNone/>
              <a:defRPr sz="3200" b="1" baseline="0">
                <a:solidFill>
                  <a:schemeClr val="bg1"/>
                </a:solidFill>
                <a:effectLst>
                  <a:outerShdw blurRad="38100" dist="38100" dir="2700000" algn="tl">
                    <a:srgbClr val="000000">
                      <a:alpha val="43137"/>
                    </a:srgbClr>
                  </a:outerShdw>
                </a:effectLst>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br>
              <a:rPr lang="en-US" dirty="0"/>
            </a:br>
            <a:r>
              <a:rPr lang="en-US" dirty="0"/>
              <a:t>No more </a:t>
            </a:r>
            <a:r>
              <a:rPr lang="en-US"/>
              <a:t>than two </a:t>
            </a:r>
            <a:r>
              <a:rPr lang="en-US" dirty="0"/>
              <a:t>lines</a:t>
            </a:r>
          </a:p>
          <a:p>
            <a:endParaRPr lang="en-US" dirty="0"/>
          </a:p>
          <a:p>
            <a:endParaRPr lang="en-US" dirty="0"/>
          </a:p>
          <a:p>
            <a:endParaRPr lang="en-US" dirty="0"/>
          </a:p>
        </p:txBody>
      </p:sp>
      <p:sp>
        <p:nvSpPr>
          <p:cNvPr id="4" name="Date Placeholder 3"/>
          <p:cNvSpPr>
            <a:spLocks noGrp="1"/>
          </p:cNvSpPr>
          <p:nvPr>
            <p:ph type="dt" sz="half" idx="10"/>
          </p:nvPr>
        </p:nvSpPr>
        <p:spPr>
          <a:xfrm>
            <a:off x="91440" y="6400800"/>
            <a:ext cx="2743200" cy="365125"/>
          </a:xfrm>
        </p:spPr>
        <p:txBody>
          <a:bodyPr/>
          <a:lstStyle>
            <a:lvl1pPr>
              <a:defRPr b="1">
                <a:solidFill>
                  <a:schemeClr val="bg1"/>
                </a:solidFill>
                <a:latin typeface="Arial" charset="0"/>
                <a:ea typeface="Arial" charset="0"/>
                <a:cs typeface="Arial" charset="0"/>
              </a:defRPr>
            </a:lvl1pPr>
          </a:lstStyle>
          <a:p>
            <a:fld id="{E24A0A9D-69E8-A841-BD2B-C89A426241ED}" type="datetime1">
              <a:rPr lang="en-US" smtClean="0"/>
              <a:t>2/12/18</a:t>
            </a:fld>
            <a:endParaRPr lang="en-US" dirty="0"/>
          </a:p>
        </p:txBody>
      </p:sp>
      <p:sp>
        <p:nvSpPr>
          <p:cNvPr id="5" name="Footer Placeholder 4"/>
          <p:cNvSpPr>
            <a:spLocks noGrp="1"/>
          </p:cNvSpPr>
          <p:nvPr>
            <p:ph type="ftr" sz="quarter" idx="11"/>
          </p:nvPr>
        </p:nvSpPr>
        <p:spPr>
          <a:xfrm>
            <a:off x="4038600" y="6400800"/>
            <a:ext cx="4114800" cy="365125"/>
          </a:xfrm>
        </p:spPr>
        <p:txBody>
          <a:bodyPr/>
          <a:lstStyle>
            <a:lvl1pPr>
              <a:defRPr b="1">
                <a:solidFill>
                  <a:schemeClr val="bg1"/>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a:xfrm>
            <a:off x="9372600" y="6400800"/>
            <a:ext cx="2743200" cy="365125"/>
          </a:xfrm>
        </p:spPr>
        <p:txBody>
          <a:bodyPr/>
          <a:lstStyle>
            <a:lvl1pPr>
              <a:defRPr b="1">
                <a:solidFill>
                  <a:schemeClr val="bg1"/>
                </a:solidFill>
                <a:latin typeface="Arial" charset="0"/>
                <a:ea typeface="Arial" charset="0"/>
                <a:cs typeface="Arial" charset="0"/>
              </a:defRPr>
            </a:lvl1pPr>
          </a:lstStyle>
          <a:p>
            <a:fld id="{A1D9053B-8DB2-EA4A-A9CF-0F8FB54823AA}" type="slidenum">
              <a:rPr lang="en-US" smtClean="0"/>
              <a:pPr/>
              <a:t>‹#›</a:t>
            </a:fld>
            <a:endParaRPr lang="en-US"/>
          </a:p>
        </p:txBody>
      </p:sp>
      <p:pic>
        <p:nvPicPr>
          <p:cNvPr id="7" name="Picture 6" descr="Reclamation, Managing Water in the West" title="Reclamation, Managing Water in the Wes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320"/>
            <a:ext cx="3657600" cy="5797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 Shasta Dam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8175" y="1350973"/>
            <a:ext cx="9144000" cy="2387600"/>
          </a:xfrm>
          <a:effectLst>
            <a:outerShdw blurRad="50800" dist="38100" dir="2700000" algn="tl" rotWithShape="0">
              <a:prstClr val="black">
                <a:alpha val="40000"/>
              </a:prstClr>
            </a:outerShdw>
          </a:effectLst>
        </p:spPr>
        <p:txBody>
          <a:bodyPr anchor="b"/>
          <a:lstStyle>
            <a:lvl1pPr algn="l">
              <a:defRPr sz="6000" b="1">
                <a:solidFill>
                  <a:schemeClr val="bg1"/>
                </a:solidFill>
                <a:effectLst>
                  <a:outerShdw blurRad="38100" dist="38100" dir="2700000" algn="tl">
                    <a:srgbClr val="000000">
                      <a:alpha val="43137"/>
                    </a:srgbClr>
                  </a:outerShdw>
                </a:effectLst>
                <a:latin typeface="Arial" charset="0"/>
                <a:ea typeface="Arial" charset="0"/>
                <a:cs typeface="Arial"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638175" y="3830648"/>
            <a:ext cx="9144000" cy="1655762"/>
          </a:xfrm>
          <a:effectLst>
            <a:outerShdw blurRad="50800" dist="38100" dir="2700000" algn="tl" rotWithShape="0">
              <a:prstClr val="black">
                <a:alpha val="40000"/>
              </a:prstClr>
            </a:outerShdw>
          </a:effectLst>
        </p:spPr>
        <p:txBody>
          <a:bodyPr>
            <a:normAutofit/>
          </a:bodyPr>
          <a:lstStyle>
            <a:lvl1pPr marL="0" indent="0" algn="l">
              <a:buNone/>
              <a:defRPr sz="3200" b="1" baseline="0">
                <a:solidFill>
                  <a:schemeClr val="bg1"/>
                </a:solidFill>
                <a:effectLst>
                  <a:outerShdw blurRad="38100" dist="38100" dir="2700000" algn="tl">
                    <a:srgbClr val="000000">
                      <a:alpha val="43137"/>
                    </a:srgbClr>
                  </a:outerShdw>
                </a:effectLst>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br>
              <a:rPr lang="en-US" dirty="0"/>
            </a:br>
            <a:r>
              <a:rPr lang="en-US" dirty="0"/>
              <a:t>No more than two lines</a:t>
            </a:r>
          </a:p>
          <a:p>
            <a:endParaRPr lang="en-US" dirty="0"/>
          </a:p>
          <a:p>
            <a:endParaRPr lang="en-US" dirty="0"/>
          </a:p>
          <a:p>
            <a:endParaRPr lang="en-US" dirty="0"/>
          </a:p>
        </p:txBody>
      </p:sp>
      <p:sp>
        <p:nvSpPr>
          <p:cNvPr id="4" name="Date Placeholder 3"/>
          <p:cNvSpPr>
            <a:spLocks noGrp="1"/>
          </p:cNvSpPr>
          <p:nvPr>
            <p:ph type="dt" sz="half" idx="10"/>
          </p:nvPr>
        </p:nvSpPr>
        <p:spPr>
          <a:xfrm>
            <a:off x="91440" y="6400800"/>
            <a:ext cx="2743200" cy="365125"/>
          </a:xfrm>
        </p:spPr>
        <p:txBody>
          <a:bodyPr/>
          <a:lstStyle>
            <a:lvl1pPr>
              <a:defRPr b="1">
                <a:solidFill>
                  <a:schemeClr val="bg1"/>
                </a:solidFill>
                <a:latin typeface="Arial" charset="0"/>
                <a:ea typeface="Arial" charset="0"/>
                <a:cs typeface="Arial" charset="0"/>
              </a:defRPr>
            </a:lvl1pPr>
          </a:lstStyle>
          <a:p>
            <a:fld id="{91725EB4-819D-9242-A069-2A6CA9CC0048}" type="datetime1">
              <a:rPr lang="en-US" smtClean="0"/>
              <a:t>2/12/18</a:t>
            </a:fld>
            <a:endParaRPr lang="en-US" dirty="0"/>
          </a:p>
        </p:txBody>
      </p:sp>
      <p:sp>
        <p:nvSpPr>
          <p:cNvPr id="5" name="Footer Placeholder 4"/>
          <p:cNvSpPr>
            <a:spLocks noGrp="1"/>
          </p:cNvSpPr>
          <p:nvPr>
            <p:ph type="ftr" sz="quarter" idx="11"/>
          </p:nvPr>
        </p:nvSpPr>
        <p:spPr>
          <a:xfrm>
            <a:off x="4038600" y="6400800"/>
            <a:ext cx="4114800" cy="365125"/>
          </a:xfrm>
        </p:spPr>
        <p:txBody>
          <a:bodyPr/>
          <a:lstStyle>
            <a:lvl1pPr>
              <a:defRPr b="1">
                <a:solidFill>
                  <a:schemeClr val="bg1"/>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a:xfrm>
            <a:off x="9372600" y="6400800"/>
            <a:ext cx="2743200" cy="365125"/>
          </a:xfrm>
        </p:spPr>
        <p:txBody>
          <a:bodyPr/>
          <a:lstStyle>
            <a:lvl1pPr>
              <a:defRPr b="1">
                <a:solidFill>
                  <a:schemeClr val="bg1"/>
                </a:solidFill>
                <a:latin typeface="Arial" charset="0"/>
                <a:ea typeface="Arial" charset="0"/>
                <a:cs typeface="Arial" charset="0"/>
              </a:defRPr>
            </a:lvl1pPr>
          </a:lstStyle>
          <a:p>
            <a:fld id="{A1D9053B-8DB2-EA4A-A9CF-0F8FB54823AA}" type="slidenum">
              <a:rPr lang="en-US" smtClean="0"/>
              <a:pPr/>
              <a:t>‹#›</a:t>
            </a:fld>
            <a:endParaRPr lang="en-US"/>
          </a:p>
        </p:txBody>
      </p:sp>
      <p:pic>
        <p:nvPicPr>
          <p:cNvPr id="10" name="Picture 9" descr="Reclamation, Managing Water in the West" title="Reclamation, Managing Water in the Wes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320"/>
            <a:ext cx="3657600" cy="57817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Granby Dam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8175" y="1350973"/>
            <a:ext cx="9144000" cy="2387600"/>
          </a:xfrm>
          <a:effectLst>
            <a:outerShdw blurRad="50800" dist="38100" dir="2700000" algn="tl" rotWithShape="0">
              <a:prstClr val="black">
                <a:alpha val="40000"/>
              </a:prstClr>
            </a:outerShdw>
          </a:effectLst>
        </p:spPr>
        <p:txBody>
          <a:bodyPr anchor="b"/>
          <a:lstStyle>
            <a:lvl1pPr algn="l">
              <a:defRPr sz="6000" b="1">
                <a:solidFill>
                  <a:schemeClr val="bg1"/>
                </a:solidFill>
                <a:effectLst>
                  <a:outerShdw blurRad="38100" dist="38100" dir="2700000" algn="tl">
                    <a:srgbClr val="000000">
                      <a:alpha val="43137"/>
                    </a:srgbClr>
                  </a:outerShdw>
                </a:effectLst>
                <a:latin typeface="Arial" charset="0"/>
                <a:ea typeface="Arial" charset="0"/>
                <a:cs typeface="Arial"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638175" y="3830648"/>
            <a:ext cx="9144000" cy="1655762"/>
          </a:xfrm>
          <a:effectLst>
            <a:outerShdw blurRad="50800" dist="38100" dir="2700000" algn="tl" rotWithShape="0">
              <a:prstClr val="black">
                <a:alpha val="40000"/>
              </a:prstClr>
            </a:outerShdw>
          </a:effectLst>
        </p:spPr>
        <p:txBody>
          <a:bodyPr/>
          <a:lstStyle>
            <a:lvl1pPr marL="0" indent="0" algn="l">
              <a:buNone/>
              <a:defRPr sz="3200" b="1" baseline="0">
                <a:solidFill>
                  <a:schemeClr val="bg1"/>
                </a:solidFill>
                <a:effectLst>
                  <a:outerShdw blurRad="38100" dist="38100" dir="2700000" algn="tl">
                    <a:srgbClr val="000000">
                      <a:alpha val="43137"/>
                    </a:srgbClr>
                  </a:outerShdw>
                </a:effectLst>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br>
              <a:rPr lang="en-US" dirty="0"/>
            </a:br>
            <a:r>
              <a:rPr lang="en-US" dirty="0"/>
              <a:t>No more than two lines</a:t>
            </a:r>
          </a:p>
          <a:p>
            <a:endParaRPr lang="en-US" dirty="0"/>
          </a:p>
          <a:p>
            <a:endParaRPr lang="en-US" dirty="0"/>
          </a:p>
          <a:p>
            <a:endParaRPr lang="en-US" dirty="0"/>
          </a:p>
        </p:txBody>
      </p:sp>
      <p:sp>
        <p:nvSpPr>
          <p:cNvPr id="4" name="Date Placeholder 3"/>
          <p:cNvSpPr>
            <a:spLocks noGrp="1"/>
          </p:cNvSpPr>
          <p:nvPr>
            <p:ph type="dt" sz="half" idx="10"/>
          </p:nvPr>
        </p:nvSpPr>
        <p:spPr>
          <a:xfrm>
            <a:off x="91440" y="6400800"/>
            <a:ext cx="2743200" cy="365125"/>
          </a:xfrm>
        </p:spPr>
        <p:txBody>
          <a:bodyPr/>
          <a:lstStyle>
            <a:lvl1pPr>
              <a:defRPr b="1">
                <a:solidFill>
                  <a:schemeClr val="bg1"/>
                </a:solidFill>
                <a:latin typeface="Arial" charset="0"/>
                <a:ea typeface="Arial" charset="0"/>
                <a:cs typeface="Arial" charset="0"/>
              </a:defRPr>
            </a:lvl1pPr>
          </a:lstStyle>
          <a:p>
            <a:fld id="{6EC671C2-CB07-E148-AC34-964C029AEF7F}" type="datetime1">
              <a:rPr lang="en-US" smtClean="0"/>
              <a:t>2/12/18</a:t>
            </a:fld>
            <a:endParaRPr lang="en-US" dirty="0"/>
          </a:p>
        </p:txBody>
      </p:sp>
      <p:sp>
        <p:nvSpPr>
          <p:cNvPr id="5" name="Footer Placeholder 4"/>
          <p:cNvSpPr>
            <a:spLocks noGrp="1"/>
          </p:cNvSpPr>
          <p:nvPr>
            <p:ph type="ftr" sz="quarter" idx="11"/>
          </p:nvPr>
        </p:nvSpPr>
        <p:spPr>
          <a:xfrm>
            <a:off x="4038600" y="6400800"/>
            <a:ext cx="4114800" cy="365125"/>
          </a:xfrm>
        </p:spPr>
        <p:txBody>
          <a:bodyPr/>
          <a:lstStyle>
            <a:lvl1pPr>
              <a:defRPr b="1">
                <a:solidFill>
                  <a:schemeClr val="bg1"/>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a:xfrm>
            <a:off x="9372600" y="6400800"/>
            <a:ext cx="2743200" cy="365125"/>
          </a:xfrm>
        </p:spPr>
        <p:txBody>
          <a:bodyPr/>
          <a:lstStyle>
            <a:lvl1pPr>
              <a:defRPr b="1">
                <a:solidFill>
                  <a:schemeClr val="bg1"/>
                </a:solidFill>
                <a:latin typeface="Arial" charset="0"/>
                <a:ea typeface="Arial" charset="0"/>
                <a:cs typeface="Arial" charset="0"/>
              </a:defRPr>
            </a:lvl1pPr>
          </a:lstStyle>
          <a:p>
            <a:fld id="{A1D9053B-8DB2-EA4A-A9CF-0F8FB54823AA}" type="slidenum">
              <a:rPr lang="en-US" smtClean="0"/>
              <a:pPr/>
              <a:t>‹#›</a:t>
            </a:fld>
            <a:endParaRPr lang="en-US"/>
          </a:p>
        </p:txBody>
      </p:sp>
      <p:pic>
        <p:nvPicPr>
          <p:cNvPr id="10" name="Picture 9" descr="Reclamation, Managing Water in the West" title="Reclamation, Managing Water in the Wes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320"/>
            <a:ext cx="3657600" cy="57817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anal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8175" y="1350973"/>
            <a:ext cx="9144000" cy="2387600"/>
          </a:xfrm>
          <a:effectLst>
            <a:outerShdw blurRad="50800" dist="38100" dir="2700000" algn="tl" rotWithShape="0">
              <a:prstClr val="black">
                <a:alpha val="40000"/>
              </a:prstClr>
            </a:outerShdw>
          </a:effectLst>
        </p:spPr>
        <p:txBody>
          <a:bodyPr anchor="b"/>
          <a:lstStyle>
            <a:lvl1pPr algn="l">
              <a:defRPr sz="6000" b="1">
                <a:solidFill>
                  <a:schemeClr val="bg1"/>
                </a:solidFill>
                <a:effectLst>
                  <a:outerShdw blurRad="38100" dist="38100" dir="2700000" algn="tl">
                    <a:srgbClr val="000000">
                      <a:alpha val="43137"/>
                    </a:srgbClr>
                  </a:outerShdw>
                </a:effectLst>
                <a:latin typeface="Arial" charset="0"/>
                <a:ea typeface="Arial" charset="0"/>
                <a:cs typeface="Arial"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638175" y="3830648"/>
            <a:ext cx="9144000" cy="1655762"/>
          </a:xfrm>
          <a:effectLst>
            <a:outerShdw blurRad="50800" dist="38100" dir="2700000" algn="tl" rotWithShape="0">
              <a:prstClr val="black">
                <a:alpha val="40000"/>
              </a:prstClr>
            </a:outerShdw>
          </a:effectLst>
        </p:spPr>
        <p:txBody>
          <a:bodyPr>
            <a:normAutofit/>
          </a:bodyPr>
          <a:lstStyle>
            <a:lvl1pPr marL="0" indent="0" algn="l">
              <a:buNone/>
              <a:defRPr sz="3200" b="1" baseline="0">
                <a:solidFill>
                  <a:schemeClr val="bg1"/>
                </a:solidFill>
                <a:effectLst>
                  <a:outerShdw blurRad="38100" dist="38100" dir="2700000" algn="tl">
                    <a:srgbClr val="000000">
                      <a:alpha val="43137"/>
                    </a:srgbClr>
                  </a:outerShdw>
                </a:effectLst>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br>
              <a:rPr lang="en-US" dirty="0"/>
            </a:br>
            <a:r>
              <a:rPr lang="en-US" dirty="0"/>
              <a:t>No more </a:t>
            </a:r>
            <a:r>
              <a:rPr lang="en-US"/>
              <a:t>than two </a:t>
            </a:r>
            <a:r>
              <a:rPr lang="en-US" dirty="0"/>
              <a:t>lines</a:t>
            </a:r>
          </a:p>
          <a:p>
            <a:endParaRPr lang="en-US" dirty="0"/>
          </a:p>
          <a:p>
            <a:endParaRPr lang="en-US" dirty="0"/>
          </a:p>
          <a:p>
            <a:endParaRPr lang="en-US" dirty="0"/>
          </a:p>
        </p:txBody>
      </p:sp>
      <p:sp>
        <p:nvSpPr>
          <p:cNvPr id="4" name="Date Placeholder 3"/>
          <p:cNvSpPr>
            <a:spLocks noGrp="1"/>
          </p:cNvSpPr>
          <p:nvPr>
            <p:ph type="dt" sz="half" idx="10"/>
          </p:nvPr>
        </p:nvSpPr>
        <p:spPr>
          <a:xfrm>
            <a:off x="91440" y="6400800"/>
            <a:ext cx="2743200" cy="365125"/>
          </a:xfrm>
        </p:spPr>
        <p:txBody>
          <a:bodyPr/>
          <a:lstStyle>
            <a:lvl1pPr>
              <a:defRPr b="1">
                <a:solidFill>
                  <a:schemeClr val="bg1"/>
                </a:solidFill>
                <a:latin typeface="Arial" charset="0"/>
                <a:ea typeface="Arial" charset="0"/>
                <a:cs typeface="Arial" charset="0"/>
              </a:defRPr>
            </a:lvl1pPr>
          </a:lstStyle>
          <a:p>
            <a:fld id="{53445875-5976-5744-AF11-F43318C500FD}" type="datetime1">
              <a:rPr lang="en-US" smtClean="0"/>
              <a:t>2/12/18</a:t>
            </a:fld>
            <a:endParaRPr lang="en-US" dirty="0"/>
          </a:p>
        </p:txBody>
      </p:sp>
      <p:sp>
        <p:nvSpPr>
          <p:cNvPr id="5" name="Footer Placeholder 4"/>
          <p:cNvSpPr>
            <a:spLocks noGrp="1"/>
          </p:cNvSpPr>
          <p:nvPr>
            <p:ph type="ftr" sz="quarter" idx="11"/>
          </p:nvPr>
        </p:nvSpPr>
        <p:spPr>
          <a:xfrm>
            <a:off x="4038600" y="6400800"/>
            <a:ext cx="4114800" cy="365125"/>
          </a:xfrm>
        </p:spPr>
        <p:txBody>
          <a:bodyPr/>
          <a:lstStyle>
            <a:lvl1pPr>
              <a:defRPr b="1">
                <a:solidFill>
                  <a:schemeClr val="bg1"/>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a:xfrm>
            <a:off x="9372600" y="6400800"/>
            <a:ext cx="2743200" cy="365125"/>
          </a:xfrm>
        </p:spPr>
        <p:txBody>
          <a:bodyPr/>
          <a:lstStyle>
            <a:lvl1pPr>
              <a:defRPr b="1">
                <a:solidFill>
                  <a:schemeClr val="bg1"/>
                </a:solidFill>
                <a:latin typeface="Arial" charset="0"/>
                <a:ea typeface="Arial" charset="0"/>
                <a:cs typeface="Arial" charset="0"/>
              </a:defRPr>
            </a:lvl1pPr>
          </a:lstStyle>
          <a:p>
            <a:fld id="{A1D9053B-8DB2-EA4A-A9CF-0F8FB54823AA}" type="slidenum">
              <a:rPr lang="en-US" smtClean="0"/>
              <a:pPr/>
              <a:t>‹#›</a:t>
            </a:fld>
            <a:endParaRPr lang="en-US"/>
          </a:p>
        </p:txBody>
      </p:sp>
      <p:pic>
        <p:nvPicPr>
          <p:cNvPr id="8" name="Picture 7" descr="Reclamation, Managing Water in the West" title="Reclamation, Managing Water in the Wes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320"/>
            <a:ext cx="3657600" cy="5797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Hydropower Genera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8175" y="1350973"/>
            <a:ext cx="9144000" cy="2387600"/>
          </a:xfrm>
          <a:effectLst>
            <a:outerShdw blurRad="50800" dist="38100" dir="2700000" algn="tl" rotWithShape="0">
              <a:prstClr val="black">
                <a:alpha val="40000"/>
              </a:prstClr>
            </a:outerShdw>
          </a:effectLst>
        </p:spPr>
        <p:txBody>
          <a:bodyPr anchor="b"/>
          <a:lstStyle>
            <a:lvl1pPr algn="l">
              <a:defRPr sz="6000" b="1">
                <a:solidFill>
                  <a:schemeClr val="bg1"/>
                </a:solidFill>
                <a:effectLst>
                  <a:outerShdw blurRad="38100" dist="38100" dir="2700000" algn="tl">
                    <a:srgbClr val="000000">
                      <a:alpha val="43137"/>
                    </a:srgbClr>
                  </a:outerShdw>
                </a:effectLst>
                <a:latin typeface="Arial" charset="0"/>
                <a:ea typeface="Arial" charset="0"/>
                <a:cs typeface="Arial"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638175" y="3830648"/>
            <a:ext cx="9144000" cy="1655762"/>
          </a:xfrm>
          <a:effectLst>
            <a:outerShdw blurRad="50800" dist="38100" dir="2700000" algn="tl" rotWithShape="0">
              <a:prstClr val="black">
                <a:alpha val="40000"/>
              </a:prstClr>
            </a:outerShdw>
          </a:effectLst>
        </p:spPr>
        <p:txBody>
          <a:bodyPr>
            <a:normAutofit/>
          </a:bodyPr>
          <a:lstStyle>
            <a:lvl1pPr marL="0" indent="0" algn="l">
              <a:buNone/>
              <a:defRPr sz="3200" b="1" baseline="0">
                <a:solidFill>
                  <a:schemeClr val="bg1"/>
                </a:solidFill>
                <a:effectLst>
                  <a:outerShdw blurRad="38100" dist="38100" dir="2700000" algn="tl">
                    <a:srgbClr val="000000">
                      <a:alpha val="43137"/>
                    </a:srgbClr>
                  </a:outerShdw>
                </a:effectLst>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br>
              <a:rPr lang="en-US" dirty="0"/>
            </a:br>
            <a:r>
              <a:rPr lang="en-US" dirty="0"/>
              <a:t>No more than two lines</a:t>
            </a:r>
          </a:p>
          <a:p>
            <a:endParaRPr lang="en-US" dirty="0"/>
          </a:p>
          <a:p>
            <a:endParaRPr lang="en-US" dirty="0"/>
          </a:p>
          <a:p>
            <a:endParaRPr lang="en-US" dirty="0"/>
          </a:p>
        </p:txBody>
      </p:sp>
      <p:sp>
        <p:nvSpPr>
          <p:cNvPr id="4" name="Date Placeholder 3"/>
          <p:cNvSpPr>
            <a:spLocks noGrp="1"/>
          </p:cNvSpPr>
          <p:nvPr>
            <p:ph type="dt" sz="half" idx="10"/>
          </p:nvPr>
        </p:nvSpPr>
        <p:spPr>
          <a:xfrm>
            <a:off x="91440" y="6400800"/>
            <a:ext cx="2743200" cy="365125"/>
          </a:xfrm>
        </p:spPr>
        <p:txBody>
          <a:bodyPr/>
          <a:lstStyle>
            <a:lvl1pPr>
              <a:defRPr b="1">
                <a:solidFill>
                  <a:schemeClr val="bg1"/>
                </a:solidFill>
                <a:latin typeface="Arial" charset="0"/>
                <a:ea typeface="Arial" charset="0"/>
                <a:cs typeface="Arial" charset="0"/>
              </a:defRPr>
            </a:lvl1pPr>
          </a:lstStyle>
          <a:p>
            <a:fld id="{6EC004D8-372E-6943-A81B-FF04E42ABA5A}" type="datetime1">
              <a:rPr lang="en-US" smtClean="0"/>
              <a:t>2/12/18</a:t>
            </a:fld>
            <a:endParaRPr lang="en-US" dirty="0"/>
          </a:p>
        </p:txBody>
      </p:sp>
      <p:sp>
        <p:nvSpPr>
          <p:cNvPr id="5" name="Footer Placeholder 4"/>
          <p:cNvSpPr>
            <a:spLocks noGrp="1"/>
          </p:cNvSpPr>
          <p:nvPr>
            <p:ph type="ftr" sz="quarter" idx="11"/>
          </p:nvPr>
        </p:nvSpPr>
        <p:spPr>
          <a:xfrm>
            <a:off x="4038600" y="6400800"/>
            <a:ext cx="4114800" cy="365125"/>
          </a:xfrm>
        </p:spPr>
        <p:txBody>
          <a:bodyPr/>
          <a:lstStyle>
            <a:lvl1pPr>
              <a:defRPr b="1">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12"/>
          </p:nvPr>
        </p:nvSpPr>
        <p:spPr>
          <a:xfrm>
            <a:off x="9372600" y="6400800"/>
            <a:ext cx="2743200" cy="365125"/>
          </a:xfrm>
        </p:spPr>
        <p:txBody>
          <a:bodyPr/>
          <a:lstStyle>
            <a:lvl1pPr>
              <a:defRPr b="1">
                <a:solidFill>
                  <a:schemeClr val="bg1"/>
                </a:solidFill>
                <a:latin typeface="Arial" charset="0"/>
                <a:ea typeface="Arial" charset="0"/>
                <a:cs typeface="Arial" charset="0"/>
              </a:defRPr>
            </a:lvl1pPr>
          </a:lstStyle>
          <a:p>
            <a:fld id="{A1D9053B-8DB2-EA4A-A9CF-0F8FB54823AA}" type="slidenum">
              <a:rPr lang="en-US" smtClean="0"/>
              <a:pPr/>
              <a:t>‹#›</a:t>
            </a:fld>
            <a:endParaRPr lang="en-US"/>
          </a:p>
        </p:txBody>
      </p:sp>
      <p:pic>
        <p:nvPicPr>
          <p:cNvPr id="10" name="Picture 9" descr="Reclamation, Managing Water in the West" title="Reclamation, Managing Water in the Wes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320"/>
            <a:ext cx="3657600" cy="57817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edi Reservoir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8175" y="1350973"/>
            <a:ext cx="9144000" cy="2387600"/>
          </a:xfrm>
          <a:effectLst>
            <a:outerShdw blurRad="50800" dist="38100" dir="2700000" algn="tl" rotWithShape="0">
              <a:prstClr val="black">
                <a:alpha val="40000"/>
              </a:prstClr>
            </a:outerShdw>
          </a:effectLst>
        </p:spPr>
        <p:txBody>
          <a:bodyPr anchor="b"/>
          <a:lstStyle>
            <a:lvl1pPr algn="l">
              <a:defRPr sz="6000" b="1">
                <a:solidFill>
                  <a:schemeClr val="bg1"/>
                </a:solidFill>
                <a:effectLst>
                  <a:outerShdw blurRad="38100" dist="38100" dir="2700000" algn="tl">
                    <a:srgbClr val="000000">
                      <a:alpha val="43137"/>
                    </a:srgbClr>
                  </a:outerShdw>
                </a:effectLst>
                <a:latin typeface="Arial" charset="0"/>
                <a:ea typeface="Arial" charset="0"/>
                <a:cs typeface="Arial"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638175" y="3830648"/>
            <a:ext cx="9144000" cy="1655762"/>
          </a:xfrm>
          <a:effectLst>
            <a:outerShdw blurRad="50800" dist="38100" dir="2700000" algn="tl" rotWithShape="0">
              <a:prstClr val="black">
                <a:alpha val="40000"/>
              </a:prstClr>
            </a:outerShdw>
          </a:effectLst>
        </p:spPr>
        <p:txBody>
          <a:bodyPr>
            <a:normAutofit/>
          </a:bodyPr>
          <a:lstStyle>
            <a:lvl1pPr marL="0" indent="0" algn="l">
              <a:buNone/>
              <a:defRPr sz="3200" b="1" baseline="0">
                <a:solidFill>
                  <a:schemeClr val="bg1"/>
                </a:solidFill>
                <a:effectLst>
                  <a:outerShdw blurRad="38100" dist="38100" dir="2700000" algn="tl">
                    <a:srgbClr val="000000">
                      <a:alpha val="43137"/>
                    </a:srgbClr>
                  </a:outerShdw>
                </a:effectLst>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br>
              <a:rPr lang="en-US" dirty="0"/>
            </a:br>
            <a:r>
              <a:rPr lang="en-US" dirty="0"/>
              <a:t>No more </a:t>
            </a:r>
            <a:r>
              <a:rPr lang="en-US"/>
              <a:t>than two </a:t>
            </a:r>
            <a:r>
              <a:rPr lang="en-US" dirty="0"/>
              <a:t>lines</a:t>
            </a:r>
          </a:p>
          <a:p>
            <a:endParaRPr lang="en-US" dirty="0"/>
          </a:p>
          <a:p>
            <a:endParaRPr lang="en-US" dirty="0"/>
          </a:p>
          <a:p>
            <a:endParaRPr lang="en-US" dirty="0"/>
          </a:p>
        </p:txBody>
      </p:sp>
      <p:sp>
        <p:nvSpPr>
          <p:cNvPr id="4" name="Date Placeholder 3"/>
          <p:cNvSpPr>
            <a:spLocks noGrp="1"/>
          </p:cNvSpPr>
          <p:nvPr>
            <p:ph type="dt" sz="half" idx="10"/>
          </p:nvPr>
        </p:nvSpPr>
        <p:spPr>
          <a:xfrm>
            <a:off x="91440" y="6400800"/>
            <a:ext cx="2743200" cy="365125"/>
          </a:xfrm>
        </p:spPr>
        <p:txBody>
          <a:bodyPr/>
          <a:lstStyle>
            <a:lvl1pPr>
              <a:defRPr b="1">
                <a:solidFill>
                  <a:schemeClr val="bg1"/>
                </a:solidFill>
                <a:latin typeface="Arial" charset="0"/>
                <a:ea typeface="Arial" charset="0"/>
                <a:cs typeface="Arial" charset="0"/>
              </a:defRPr>
            </a:lvl1pPr>
          </a:lstStyle>
          <a:p>
            <a:fld id="{FF53AF37-7CCC-FD4A-8A63-2FD67D4CBCD9}" type="datetime1">
              <a:rPr lang="en-US" smtClean="0"/>
              <a:t>2/12/18</a:t>
            </a:fld>
            <a:endParaRPr lang="en-US" dirty="0"/>
          </a:p>
        </p:txBody>
      </p:sp>
      <p:sp>
        <p:nvSpPr>
          <p:cNvPr id="5" name="Footer Placeholder 4"/>
          <p:cNvSpPr>
            <a:spLocks noGrp="1"/>
          </p:cNvSpPr>
          <p:nvPr>
            <p:ph type="ftr" sz="quarter" idx="11"/>
          </p:nvPr>
        </p:nvSpPr>
        <p:spPr>
          <a:xfrm>
            <a:off x="4038600" y="6400800"/>
            <a:ext cx="4114800" cy="365125"/>
          </a:xfrm>
        </p:spPr>
        <p:txBody>
          <a:bodyPr/>
          <a:lstStyle>
            <a:lvl1pPr>
              <a:defRPr b="1">
                <a:solidFill>
                  <a:schemeClr val="bg1"/>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a:xfrm>
            <a:off x="9372600" y="6400800"/>
            <a:ext cx="2743200" cy="365125"/>
          </a:xfrm>
        </p:spPr>
        <p:txBody>
          <a:bodyPr/>
          <a:lstStyle>
            <a:lvl1pPr>
              <a:defRPr b="1">
                <a:solidFill>
                  <a:schemeClr val="bg1"/>
                </a:solidFill>
                <a:latin typeface="Arial" charset="0"/>
                <a:ea typeface="Arial" charset="0"/>
                <a:cs typeface="Arial" charset="0"/>
              </a:defRPr>
            </a:lvl1pPr>
          </a:lstStyle>
          <a:p>
            <a:fld id="{A1D9053B-8DB2-EA4A-A9CF-0F8FB54823AA}" type="slidenum">
              <a:rPr lang="en-US" smtClean="0"/>
              <a:pPr/>
              <a:t>‹#›</a:t>
            </a:fld>
            <a:endParaRPr lang="en-US"/>
          </a:p>
        </p:txBody>
      </p:sp>
      <p:pic>
        <p:nvPicPr>
          <p:cNvPr id="9" name="Picture 8" descr="Reclamation, Managing Water in the West" title="Reclamation, Managing Water in the Wes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320"/>
            <a:ext cx="3657600" cy="5797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lue Background Title Slide">
    <p:bg>
      <p:bgPr>
        <a:solidFill>
          <a:srgbClr val="244A9F"/>
        </a:solid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hasCustomPrompt="1"/>
          </p:nvPr>
        </p:nvSpPr>
        <p:spPr>
          <a:xfrm>
            <a:off x="638175" y="1350973"/>
            <a:ext cx="9144000" cy="2387600"/>
          </a:xfrm>
          <a:effectLst/>
        </p:spPr>
        <p:txBody>
          <a:bodyPr anchor="b"/>
          <a:lstStyle>
            <a:lvl1pPr algn="l">
              <a:defRPr sz="6000" b="1">
                <a:solidFill>
                  <a:schemeClr val="bg1"/>
                </a:solidFill>
                <a:effectLst/>
                <a:latin typeface="Arial" charset="0"/>
                <a:ea typeface="Arial" charset="0"/>
                <a:cs typeface="Arial" charset="0"/>
              </a:defRPr>
            </a:lvl1pPr>
          </a:lstStyle>
          <a:p>
            <a:r>
              <a:rPr lang="en-US" dirty="0"/>
              <a:t>Title</a:t>
            </a:r>
            <a:br>
              <a:rPr lang="en-US" dirty="0"/>
            </a:br>
            <a:r>
              <a:rPr lang="en-US" dirty="0"/>
              <a:t>No more than two lines</a:t>
            </a:r>
          </a:p>
        </p:txBody>
      </p:sp>
      <p:sp>
        <p:nvSpPr>
          <p:cNvPr id="3" name="Subtitle 2"/>
          <p:cNvSpPr>
            <a:spLocks noGrp="1" noChangeAspect="1"/>
          </p:cNvSpPr>
          <p:nvPr>
            <p:ph type="subTitle" idx="1" hasCustomPrompt="1"/>
          </p:nvPr>
        </p:nvSpPr>
        <p:spPr>
          <a:xfrm>
            <a:off x="638175" y="3830648"/>
            <a:ext cx="9144000" cy="1655762"/>
          </a:xfrm>
          <a:effectLst/>
        </p:spPr>
        <p:txBody>
          <a:bodyPr>
            <a:noAutofit/>
          </a:bodyPr>
          <a:lstStyle>
            <a:lvl1pPr marL="0" indent="0" algn="l">
              <a:buNone/>
              <a:defRPr sz="3200" b="1" baseline="0">
                <a:solidFill>
                  <a:schemeClr val="bg1"/>
                </a:solidFill>
                <a:effectLst/>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br>
              <a:rPr lang="en-US" dirty="0"/>
            </a:br>
            <a:r>
              <a:rPr lang="en-US" dirty="0"/>
              <a:t>No more than two lines</a:t>
            </a:r>
          </a:p>
          <a:p>
            <a:endParaRPr lang="en-US" dirty="0"/>
          </a:p>
          <a:p>
            <a:endParaRPr lang="en-US" dirty="0"/>
          </a:p>
          <a:p>
            <a:endParaRPr lang="en-US" dirty="0"/>
          </a:p>
        </p:txBody>
      </p:sp>
      <p:sp>
        <p:nvSpPr>
          <p:cNvPr id="4" name="Date Placeholder 3"/>
          <p:cNvSpPr>
            <a:spLocks noGrp="1"/>
          </p:cNvSpPr>
          <p:nvPr>
            <p:ph type="dt" sz="half" idx="10"/>
          </p:nvPr>
        </p:nvSpPr>
        <p:spPr>
          <a:xfrm>
            <a:off x="91440" y="6400800"/>
            <a:ext cx="2743200" cy="365125"/>
          </a:xfrm>
          <a:effectLst/>
        </p:spPr>
        <p:txBody>
          <a:bodyPr/>
          <a:lstStyle>
            <a:lvl1pPr>
              <a:defRPr b="1">
                <a:solidFill>
                  <a:schemeClr val="bg1"/>
                </a:solidFill>
                <a:effectLst/>
                <a:latin typeface="Arial" charset="0"/>
                <a:ea typeface="Arial" charset="0"/>
                <a:cs typeface="Arial" charset="0"/>
              </a:defRPr>
            </a:lvl1pPr>
          </a:lstStyle>
          <a:p>
            <a:fld id="{F7698243-251D-1447-A4E0-27B604E6D017}" type="datetime1">
              <a:rPr lang="en-US" smtClean="0"/>
              <a:t>2/12/18</a:t>
            </a:fld>
            <a:endParaRPr lang="en-US" dirty="0"/>
          </a:p>
        </p:txBody>
      </p:sp>
      <p:sp>
        <p:nvSpPr>
          <p:cNvPr id="5" name="Footer Placeholder 4"/>
          <p:cNvSpPr>
            <a:spLocks noGrp="1"/>
          </p:cNvSpPr>
          <p:nvPr>
            <p:ph type="ftr" sz="quarter" idx="11"/>
          </p:nvPr>
        </p:nvSpPr>
        <p:spPr>
          <a:xfrm>
            <a:off x="4038600" y="6400800"/>
            <a:ext cx="4114800" cy="365125"/>
          </a:xfrm>
          <a:effectLst/>
        </p:spPr>
        <p:txBody>
          <a:bodyPr/>
          <a:lstStyle>
            <a:lvl1pPr>
              <a:defRPr b="1">
                <a:solidFill>
                  <a:schemeClr val="bg1"/>
                </a:solidFill>
                <a:effectLst/>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12"/>
          </p:nvPr>
        </p:nvSpPr>
        <p:spPr>
          <a:xfrm>
            <a:off x="9372600" y="6400800"/>
            <a:ext cx="2743200" cy="365125"/>
          </a:xfrm>
          <a:effectLst/>
        </p:spPr>
        <p:txBody>
          <a:bodyPr/>
          <a:lstStyle>
            <a:lvl1pPr>
              <a:defRPr b="1">
                <a:solidFill>
                  <a:schemeClr val="bg1"/>
                </a:solidFill>
                <a:effectLst/>
                <a:latin typeface="Arial" charset="0"/>
                <a:ea typeface="Arial" charset="0"/>
                <a:cs typeface="Arial" charset="0"/>
              </a:defRPr>
            </a:lvl1pPr>
          </a:lstStyle>
          <a:p>
            <a:fld id="{A1D9053B-8DB2-EA4A-A9CF-0F8FB54823AA}" type="slidenum">
              <a:rPr lang="en-US" smtClean="0"/>
              <a:pPr/>
              <a:t>‹#›</a:t>
            </a:fld>
            <a:endParaRPr lang="en-US"/>
          </a:p>
        </p:txBody>
      </p:sp>
      <p:pic>
        <p:nvPicPr>
          <p:cNvPr id="9" name="Picture 8" descr="Reclamation, Managing Water in the West" title="Reclamation, Managing Water in the Wes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74320"/>
            <a:ext cx="3657600" cy="579748"/>
          </a:xfrm>
          <a:prstGeom prst="rect">
            <a:avLst/>
          </a:prstGeom>
        </p:spPr>
      </p:pic>
    </p:spTree>
    <p:extLst>
      <p:ext uri="{BB962C8B-B14F-4D97-AF65-F5344CB8AC3E}">
        <p14:creationId xmlns:p14="http://schemas.microsoft.com/office/powerpoint/2010/main" val="36373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44A9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65125"/>
            <a:ext cx="1170432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28600" y="1825625"/>
            <a:ext cx="1170432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440" y="6400800"/>
            <a:ext cx="2743200" cy="365125"/>
          </a:xfrm>
          <a:prstGeom prst="rect">
            <a:avLst/>
          </a:prstGeom>
        </p:spPr>
        <p:txBody>
          <a:bodyPr vert="horz" lIns="91440" tIns="45720" rIns="91440" bIns="45720" rtlCol="0" anchor="ctr"/>
          <a:lstStyle>
            <a:lvl1pPr algn="l">
              <a:defRPr sz="1200" b="1">
                <a:solidFill>
                  <a:schemeClr val="bg1"/>
                </a:solidFill>
                <a:latin typeface="Arial" charset="0"/>
                <a:ea typeface="Arial" charset="0"/>
                <a:cs typeface="Arial" charset="0"/>
              </a:defRPr>
            </a:lvl1pPr>
          </a:lstStyle>
          <a:p>
            <a:fld id="{8586DC11-5772-5E48-9BA0-981D7BB8AF05}" type="datetime1">
              <a:rPr lang="en-US" smtClean="0"/>
              <a:t>2/12/18</a:t>
            </a:fld>
            <a:endParaRPr lang="en-US"/>
          </a:p>
        </p:txBody>
      </p:sp>
      <p:sp>
        <p:nvSpPr>
          <p:cNvPr id="5" name="Footer Placeholder 4"/>
          <p:cNvSpPr>
            <a:spLocks noGrp="1"/>
          </p:cNvSpPr>
          <p:nvPr>
            <p:ph type="ftr" sz="quarter" idx="3"/>
          </p:nvPr>
        </p:nvSpPr>
        <p:spPr>
          <a:xfrm>
            <a:off x="4038600" y="6400800"/>
            <a:ext cx="4114800" cy="365125"/>
          </a:xfrm>
          <a:prstGeom prst="rect">
            <a:avLst/>
          </a:prstGeom>
        </p:spPr>
        <p:txBody>
          <a:bodyPr vert="horz" lIns="91440" tIns="45720" rIns="91440" bIns="45720" rtlCol="0" anchor="ctr"/>
          <a:lstStyle>
            <a:lvl1pPr algn="ctr">
              <a:defRPr sz="1200" b="1">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9372600" y="6400800"/>
            <a:ext cx="2743200" cy="365125"/>
          </a:xfrm>
          <a:prstGeom prst="rect">
            <a:avLst/>
          </a:prstGeom>
        </p:spPr>
        <p:txBody>
          <a:bodyPr vert="horz" lIns="91440" tIns="45720" rIns="91440" bIns="45720" rtlCol="0" anchor="ctr"/>
          <a:lstStyle>
            <a:lvl1pPr algn="r">
              <a:defRPr sz="1200" b="1">
                <a:solidFill>
                  <a:schemeClr val="bg1"/>
                </a:solidFill>
                <a:latin typeface="Arial" charset="0"/>
                <a:ea typeface="Arial" charset="0"/>
                <a:cs typeface="Arial" charset="0"/>
              </a:defRPr>
            </a:lvl1pPr>
          </a:lstStyle>
          <a:p>
            <a:fld id="{A1D9053B-8DB2-EA4A-A9CF-0F8FB54823AA}" type="slidenum">
              <a:rPr lang="en-US" smtClean="0"/>
              <a:pPr/>
              <a:t>‹#›</a:t>
            </a:fld>
            <a:endParaRPr lang="en-US" dirty="0"/>
          </a:p>
        </p:txBody>
      </p:sp>
    </p:spTree>
    <p:extLst>
      <p:ext uri="{BB962C8B-B14F-4D97-AF65-F5344CB8AC3E}">
        <p14:creationId xmlns:p14="http://schemas.microsoft.com/office/powerpoint/2010/main" val="21421388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5" r:id="rId6"/>
    <p:sldLayoutId id="2147483666" r:id="rId7"/>
    <p:sldLayoutId id="2147483668" r:id="rId8"/>
    <p:sldLayoutId id="2147483649" r:id="rId9"/>
    <p:sldLayoutId id="2147483650" r:id="rId10"/>
    <p:sldLayoutId id="2147483652" r:id="rId11"/>
    <p:sldLayoutId id="2147483669" r:id="rId12"/>
    <p:sldLayoutId id="2147483653" r:id="rId13"/>
    <p:sldLayoutId id="2147483654" r:id="rId14"/>
    <p:sldLayoutId id="2147483655" r:id="rId15"/>
    <p:sldLayoutId id="2147483657" r:id="rId16"/>
    <p:sldLayoutId id="2147483670" r:id="rId17"/>
  </p:sldLayoutIdLst>
  <p:hf hdr="0" ft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1"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1"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1"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1"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174" y="1282080"/>
            <a:ext cx="10585147" cy="2387600"/>
          </a:xfrm>
          <a:effectLst/>
        </p:spPr>
        <p:txBody>
          <a:bodyPr/>
          <a:lstStyle/>
          <a:p>
            <a:pPr lvl="0">
              <a:spcBef>
                <a:spcPts val="0"/>
              </a:spcBef>
            </a:pPr>
            <a:r>
              <a:rPr lang="en-US" dirty="0">
                <a:solidFill>
                  <a:srgbClr val="FFFFFF"/>
                </a:solidFill>
                <a:latin typeface="Arial"/>
                <a:ea typeface="Arial"/>
                <a:cs typeface="Arial"/>
                <a:sym typeface="Arial"/>
              </a:rPr>
              <a:t>FY 2019 President’s Budget Stakeholders Briefing </a:t>
            </a:r>
            <a:endParaRPr lang="en-US" dirty="0"/>
          </a:p>
        </p:txBody>
      </p:sp>
      <p:sp>
        <p:nvSpPr>
          <p:cNvPr id="3" name="Subtitle 2"/>
          <p:cNvSpPr>
            <a:spLocks noGrp="1"/>
          </p:cNvSpPr>
          <p:nvPr>
            <p:ph type="subTitle" idx="1"/>
          </p:nvPr>
        </p:nvSpPr>
        <p:spPr>
          <a:effectLst/>
        </p:spPr>
        <p:txBody>
          <a:bodyPr>
            <a:normAutofit/>
          </a:bodyPr>
          <a:lstStyle/>
          <a:p>
            <a:pPr lvl="0">
              <a:spcBef>
                <a:spcPts val="1600"/>
              </a:spcBef>
            </a:pPr>
            <a:r>
              <a:rPr lang="en-US" dirty="0">
                <a:solidFill>
                  <a:srgbClr val="FFFFFF"/>
                </a:solidFill>
                <a:latin typeface="Arial"/>
                <a:ea typeface="Arial"/>
                <a:cs typeface="Arial"/>
                <a:sym typeface="Arial"/>
              </a:rPr>
              <a:t>February 12, 2018</a:t>
            </a:r>
            <a:endParaRPr lang="en-US" dirty="0"/>
          </a:p>
        </p:txBody>
      </p:sp>
    </p:spTree>
    <p:extLst>
      <p:ext uri="{BB962C8B-B14F-4D97-AF65-F5344CB8AC3E}">
        <p14:creationId xmlns:p14="http://schemas.microsoft.com/office/powerpoint/2010/main" val="58554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7802-4D99-4491-A5E9-4B467BD9EEAB}"/>
              </a:ext>
            </a:extLst>
          </p:cNvPr>
          <p:cNvSpPr>
            <a:spLocks noGrp="1"/>
          </p:cNvSpPr>
          <p:nvPr>
            <p:ph type="title"/>
          </p:nvPr>
        </p:nvSpPr>
        <p:spPr>
          <a:xfrm>
            <a:off x="228600" y="276636"/>
            <a:ext cx="11704320" cy="986108"/>
          </a:xfrm>
        </p:spPr>
        <p:txBody>
          <a:bodyPr/>
          <a:lstStyle/>
          <a:p>
            <a:r>
              <a:rPr lang="en-US" sz="3600" dirty="0">
                <a:solidFill>
                  <a:srgbClr val="FFFFFF"/>
                </a:solidFill>
              </a:rPr>
              <a:t>Modernizing Infrastructure for the Next 100 Years</a:t>
            </a:r>
            <a:br>
              <a:rPr lang="en-US" dirty="0"/>
            </a:br>
            <a:endParaRPr lang="en-US" dirty="0"/>
          </a:p>
        </p:txBody>
      </p:sp>
      <p:sp>
        <p:nvSpPr>
          <p:cNvPr id="3" name="TextBox 2">
            <a:extLst>
              <a:ext uri="{FF2B5EF4-FFF2-40B4-BE49-F238E27FC236}">
                <a16:creationId xmlns:a16="http://schemas.microsoft.com/office/drawing/2014/main" id="{1D010C0F-3503-4E8F-9176-9546B94FBEB9}"/>
              </a:ext>
            </a:extLst>
          </p:cNvPr>
          <p:cNvSpPr txBox="1"/>
          <p:nvPr/>
        </p:nvSpPr>
        <p:spPr>
          <a:xfrm>
            <a:off x="228600" y="982959"/>
            <a:ext cx="11861800" cy="6017032"/>
          </a:xfrm>
          <a:prstGeom prst="rect">
            <a:avLst/>
          </a:prstGeom>
          <a:noFill/>
        </p:spPr>
        <p:txBody>
          <a:bodyPr wrap="square" rtlCol="0">
            <a:spAutoFit/>
          </a:bodyPr>
          <a:lstStyle/>
          <a:p>
            <a:pPr marL="342900" lvl="1" indent="-273050">
              <a:spcBef>
                <a:spcPts val="280"/>
              </a:spcBef>
              <a:buClr>
                <a:schemeClr val="lt1"/>
              </a:buClr>
              <a:buSzPts val="1400"/>
              <a:buFont typeface="Arial"/>
              <a:buChar char="•"/>
            </a:pPr>
            <a:r>
              <a:rPr lang="en-US" sz="2000" b="1" dirty="0">
                <a:solidFill>
                  <a:schemeClr val="bg1"/>
                </a:solidFill>
                <a:latin typeface="Arial" panose="020B0604020202020204" pitchFamily="34" charset="0"/>
                <a:cs typeface="Arial" panose="020B0604020202020204" pitchFamily="34" charset="0"/>
              </a:rPr>
              <a:t>Reclamation is responsible for most of the large irrigation and water resources infrastructure in the West, including:</a:t>
            </a:r>
          </a:p>
          <a:p>
            <a:pPr marL="730250" lvl="2" indent="-342900">
              <a:spcBef>
                <a:spcPts val="280"/>
              </a:spcBef>
              <a:buClr>
                <a:schemeClr val="lt1"/>
              </a:buClr>
              <a:buSzPts val="16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Reservoirs, dams, hydropower facilities, canals, pumping plants, and recreation sites</a:t>
            </a:r>
          </a:p>
          <a:p>
            <a:pPr marL="342900" indent="-285750">
              <a:spcBef>
                <a:spcPts val="280"/>
              </a:spcBef>
              <a:buClr>
                <a:schemeClr val="lt1"/>
              </a:buClr>
              <a:buSzPts val="16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5-year estimate of Major Rehabilitation &amp; Replacement needs include:</a:t>
            </a:r>
          </a:p>
          <a:p>
            <a:pPr marL="730250" lvl="2" indent="-342900">
              <a:spcBef>
                <a:spcPts val="280"/>
              </a:spcBef>
              <a:buClr>
                <a:schemeClr val="lt1"/>
              </a:buClr>
              <a:buSzPts val="16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$2.1 billion in extraordinary maintenance activities; $337 million in deferred maintenance activities; $358 million in dam safety needs</a:t>
            </a:r>
          </a:p>
          <a:p>
            <a:pPr marL="342900" indent="-285750">
              <a:spcBef>
                <a:spcPts val="280"/>
              </a:spcBef>
              <a:buClr>
                <a:schemeClr val="lt1"/>
              </a:buClr>
              <a:buSzPts val="16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Other infrastructure / construction needs include:</a:t>
            </a:r>
          </a:p>
          <a:p>
            <a:pPr marL="730250" lvl="2" indent="-342900">
              <a:spcBef>
                <a:spcPts val="280"/>
              </a:spcBef>
              <a:buClr>
                <a:schemeClr val="lt1"/>
              </a:buClr>
              <a:buSzPts val="16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$1.3 billion balance to complete for rural water construction ($13.8M in FY 2019)</a:t>
            </a:r>
          </a:p>
          <a:p>
            <a:pPr marL="730250" lvl="2" indent="-342900">
              <a:spcBef>
                <a:spcPts val="280"/>
              </a:spcBef>
              <a:buClr>
                <a:schemeClr val="lt1"/>
              </a:buClr>
              <a:buSzPts val="16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$1.5 billion balance to complete for Indian Water Rights Settlements ($100.7M in FY 2019)</a:t>
            </a:r>
          </a:p>
          <a:p>
            <a:pPr marL="730250" lvl="2" indent="-342900">
              <a:spcBef>
                <a:spcPts val="280"/>
              </a:spcBef>
              <a:buClr>
                <a:schemeClr val="lt1"/>
              </a:buClr>
              <a:buSzPts val="16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$1.6 billion in new water and power infrastructure (Central Valley Project, Yakima Integrated Plan, and Platte River)</a:t>
            </a:r>
          </a:p>
          <a:p>
            <a:pPr marL="730250" lvl="2" indent="-342900">
              <a:spcBef>
                <a:spcPts val="280"/>
              </a:spcBef>
              <a:buClr>
                <a:schemeClr val="lt1"/>
              </a:buClr>
              <a:buSzPts val="16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Reclamation is also working with water contractors on potential new water storage (e.g., raising Shasta Dam in California, Upper San Joaquin River Storage, etc.)</a:t>
            </a:r>
          </a:p>
          <a:p>
            <a:pPr marL="730250" lvl="2" indent="-342900">
              <a:spcBef>
                <a:spcPts val="280"/>
              </a:spcBef>
              <a:buClr>
                <a:schemeClr val="lt1"/>
              </a:buClr>
              <a:buSzPts val="1600"/>
              <a:buFont typeface="Arial" panose="020B0604020202020204" pitchFamily="34" charset="0"/>
              <a:buChar char="•"/>
            </a:pPr>
            <a:endParaRPr lang="en-US" sz="2000" b="1" dirty="0">
              <a:solidFill>
                <a:schemeClr val="bg1"/>
              </a:solidFill>
              <a:latin typeface="Arial" panose="020B0604020202020204" pitchFamily="34" charset="0"/>
              <a:cs typeface="Arial" panose="020B0604020202020204" pitchFamily="34" charset="0"/>
            </a:endParaRPr>
          </a:p>
          <a:p>
            <a:pPr marL="57150">
              <a:spcBef>
                <a:spcPts val="280"/>
              </a:spcBef>
              <a:buClr>
                <a:schemeClr val="lt1"/>
              </a:buClr>
              <a:buSzPts val="1600"/>
            </a:pPr>
            <a:r>
              <a:rPr lang="en-US" sz="2000" b="1" dirty="0">
                <a:solidFill>
                  <a:schemeClr val="bg1"/>
                </a:solidFill>
                <a:latin typeface="Arial" panose="020B0604020202020204" pitchFamily="34" charset="0"/>
                <a:cs typeface="Arial" panose="020B0604020202020204" pitchFamily="34" charset="0"/>
              </a:rPr>
              <a:t>To help address these needs, in FY 2019 and beyond Reclamation will continue to explore alternative types of financing, to include all forms of public-public and public-private partnerships, and non-federal cost-sharing </a:t>
            </a:r>
          </a:p>
          <a:p>
            <a:endParaRPr lang="en-US" sz="20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8461E11-03C1-9C4F-A32B-56C67AF441A4}"/>
              </a:ext>
            </a:extLst>
          </p:cNvPr>
          <p:cNvSpPr>
            <a:spLocks noGrp="1"/>
          </p:cNvSpPr>
          <p:nvPr>
            <p:ph type="sldNum" sz="quarter" idx="12"/>
          </p:nvPr>
        </p:nvSpPr>
        <p:spPr/>
        <p:txBody>
          <a:bodyPr/>
          <a:lstStyle/>
          <a:p>
            <a:fld id="{A1D9053B-8DB2-EA4A-A9CF-0F8FB54823AA}" type="slidenum">
              <a:rPr lang="en-US" smtClean="0"/>
              <a:t>10</a:t>
            </a:fld>
            <a:endParaRPr lang="en-US"/>
          </a:p>
        </p:txBody>
      </p:sp>
    </p:spTree>
    <p:extLst>
      <p:ext uri="{BB962C8B-B14F-4D97-AF65-F5344CB8AC3E}">
        <p14:creationId xmlns:p14="http://schemas.microsoft.com/office/powerpoint/2010/main" val="3167351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1C198-2F62-C440-AE55-D3DEA0B6A6C7}"/>
              </a:ext>
            </a:extLst>
          </p:cNvPr>
          <p:cNvSpPr>
            <a:spLocks noGrp="1"/>
          </p:cNvSpPr>
          <p:nvPr>
            <p:ph type="title"/>
          </p:nvPr>
        </p:nvSpPr>
        <p:spPr/>
        <p:txBody>
          <a:bodyPr/>
          <a:lstStyle/>
          <a:p>
            <a:r>
              <a:rPr lang="en-US" sz="3600" dirty="0">
                <a:solidFill>
                  <a:srgbClr val="FFFFFF"/>
                </a:solidFill>
              </a:rPr>
              <a:t>Modernizing Infrastructure for the Next 100 Years</a:t>
            </a:r>
            <a:br>
              <a:rPr lang="en-US" sz="3600" dirty="0"/>
            </a:br>
            <a:r>
              <a:rPr lang="en-US" sz="3600" dirty="0">
                <a:solidFill>
                  <a:srgbClr val="FFFFFF"/>
                </a:solidFill>
                <a:latin typeface="Arial"/>
                <a:ea typeface="Arial"/>
                <a:cs typeface="Arial"/>
                <a:sym typeface="Arial"/>
              </a:rPr>
              <a:t>Dam Safety Program (Cont’d)</a:t>
            </a:r>
            <a:br>
              <a:rPr lang="en-US" sz="3600" dirty="0"/>
            </a:br>
            <a:endParaRPr lang="en-US" sz="3600" dirty="0"/>
          </a:p>
        </p:txBody>
      </p:sp>
      <p:sp>
        <p:nvSpPr>
          <p:cNvPr id="4" name="Content Placeholder 3">
            <a:extLst>
              <a:ext uri="{FF2B5EF4-FFF2-40B4-BE49-F238E27FC236}">
                <a16:creationId xmlns:a16="http://schemas.microsoft.com/office/drawing/2014/main" id="{7775FC72-88FD-A846-AD0E-C20FB46C610D}"/>
              </a:ext>
            </a:extLst>
          </p:cNvPr>
          <p:cNvSpPr>
            <a:spLocks noGrp="1"/>
          </p:cNvSpPr>
          <p:nvPr>
            <p:ph idx="1"/>
          </p:nvPr>
        </p:nvSpPr>
        <p:spPr/>
        <p:txBody>
          <a:bodyPr/>
          <a:lstStyle/>
          <a:p>
            <a:pPr>
              <a:buClr>
                <a:srgbClr val="FFFFFF"/>
              </a:buClr>
              <a:buSzPts val="1800"/>
            </a:pPr>
            <a:r>
              <a:rPr lang="en-US" dirty="0">
                <a:solidFill>
                  <a:srgbClr val="FFFFFF"/>
                </a:solidFill>
                <a:latin typeface="Arial" panose="020B0604020202020204" pitchFamily="34" charset="0"/>
                <a:ea typeface="Arial"/>
                <a:cs typeface="Arial" panose="020B0604020202020204" pitchFamily="34" charset="0"/>
                <a:sym typeface="Arial"/>
              </a:rPr>
              <a:t>Reclamation manages 492 dams, including 363 high and significant hazard dams, and utilizes the Dam Safety Program to ensure safety and reliability</a:t>
            </a:r>
          </a:p>
          <a:p>
            <a:pPr>
              <a:buClr>
                <a:srgbClr val="FFFFFF"/>
              </a:buClr>
              <a:buSzPts val="1800"/>
            </a:pPr>
            <a:r>
              <a:rPr lang="en-US" dirty="0">
                <a:solidFill>
                  <a:srgbClr val="FFFFFF"/>
                </a:solidFill>
                <a:latin typeface="Arial" panose="020B0604020202020204" pitchFamily="34" charset="0"/>
                <a:ea typeface="Arial"/>
                <a:cs typeface="Arial" panose="020B0604020202020204" pitchFamily="34" charset="0"/>
                <a:sym typeface="Arial"/>
              </a:rPr>
              <a:t>Request based on current Reclamation facility evaluation and modification needs; funding focused on priority facilities based on identified risk to the public</a:t>
            </a:r>
          </a:p>
          <a:p>
            <a:pPr lvl="0">
              <a:buClr>
                <a:srgbClr val="FFFFFF"/>
              </a:buClr>
              <a:buSzPts val="1800"/>
            </a:pPr>
            <a:r>
              <a:rPr lang="en-US" dirty="0">
                <a:solidFill>
                  <a:srgbClr val="FFFFFF"/>
                </a:solidFill>
                <a:latin typeface="Arial" panose="020B0604020202020204" pitchFamily="34" charset="0"/>
                <a:ea typeface="Arial"/>
                <a:cs typeface="Arial" panose="020B0604020202020204" pitchFamily="34" charset="0"/>
                <a:sym typeface="Arial"/>
              </a:rPr>
              <a:t>Provides funding for:  Safety Evaluation of Existing Dams, Initiate Safety of Dams Corrective Actions, DOI Dam Safety Program</a:t>
            </a:r>
          </a:p>
          <a:p>
            <a:pPr lvl="0">
              <a:buClr>
                <a:srgbClr val="FFFFFF"/>
              </a:buClr>
              <a:buSzPts val="1800"/>
            </a:pPr>
            <a:r>
              <a:rPr lang="en-US" dirty="0">
                <a:solidFill>
                  <a:srgbClr val="FFFFFF"/>
                </a:solidFill>
                <a:latin typeface="Arial" panose="020B0604020202020204" pitchFamily="34" charset="0"/>
                <a:ea typeface="Arial"/>
                <a:cs typeface="Arial" panose="020B0604020202020204" pitchFamily="34" charset="0"/>
                <a:sym typeface="Arial"/>
              </a:rPr>
              <a:t>Funding requested for several dam safety modifications, including major work at Boca, Steinaker, Bull Lake, and Hyrum dams</a:t>
            </a:r>
            <a:endParaRPr lang="en-US"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0910A39-7DF4-534C-9FB7-F4F344433E17}"/>
              </a:ext>
            </a:extLst>
          </p:cNvPr>
          <p:cNvPicPr>
            <a:picLocks noChangeAspect="1"/>
          </p:cNvPicPr>
          <p:nvPr/>
        </p:nvPicPr>
        <p:blipFill>
          <a:blip r:embed="rId2"/>
          <a:stretch>
            <a:fillRect/>
          </a:stretch>
        </p:blipFill>
        <p:spPr>
          <a:xfrm>
            <a:off x="9910570" y="811480"/>
            <a:ext cx="2022350" cy="1142536"/>
          </a:xfrm>
          <a:prstGeom prst="rect">
            <a:avLst/>
          </a:prstGeom>
        </p:spPr>
      </p:pic>
      <p:sp>
        <p:nvSpPr>
          <p:cNvPr id="6" name="Slide Number Placeholder 5">
            <a:extLst>
              <a:ext uri="{FF2B5EF4-FFF2-40B4-BE49-F238E27FC236}">
                <a16:creationId xmlns:a16="http://schemas.microsoft.com/office/drawing/2014/main" id="{413CD492-E7C3-F440-A9C2-20CAD6CA7439}"/>
              </a:ext>
            </a:extLst>
          </p:cNvPr>
          <p:cNvSpPr>
            <a:spLocks noGrp="1"/>
          </p:cNvSpPr>
          <p:nvPr>
            <p:ph type="sldNum" sz="quarter" idx="12"/>
          </p:nvPr>
        </p:nvSpPr>
        <p:spPr/>
        <p:txBody>
          <a:bodyPr/>
          <a:lstStyle/>
          <a:p>
            <a:fld id="{A1D9053B-8DB2-EA4A-A9CF-0F8FB54823AA}" type="slidenum">
              <a:rPr lang="en-US" smtClean="0"/>
              <a:t>11</a:t>
            </a:fld>
            <a:endParaRPr lang="en-US"/>
          </a:p>
        </p:txBody>
      </p:sp>
    </p:spTree>
    <p:extLst>
      <p:ext uri="{BB962C8B-B14F-4D97-AF65-F5344CB8AC3E}">
        <p14:creationId xmlns:p14="http://schemas.microsoft.com/office/powerpoint/2010/main" val="342737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e new N5 wide-head turbine being moved back to the Nevada powerhouse after 3 weeks of machining on the Cincinnati Boring Mill. The upper and lower seal ring areas were machined for 20-hour shifts, Monday through Saturday." title="The Hoover N5 widehead turbine machining being moved back into place.">
            <a:extLst>
              <a:ext uri="{FF2B5EF4-FFF2-40B4-BE49-F238E27FC236}">
                <a16:creationId xmlns:a16="http://schemas.microsoft.com/office/drawing/2014/main" id="{0F340FB6-76E6-D34F-A95F-28EA1546033B}"/>
              </a:ext>
            </a:extLst>
          </p:cNvPr>
          <p:cNvPicPr>
            <a:picLocks noGrp="1" noChangeAspect="1"/>
          </p:cNvPicPr>
          <p:nvPr>
            <p:ph idx="13"/>
          </p:nvPr>
        </p:nvPicPr>
        <p:blipFill>
          <a:blip r:embed="rId2"/>
          <a:stretch>
            <a:fillRect/>
          </a:stretch>
        </p:blipFill>
        <p:spPr>
          <a:xfrm>
            <a:off x="6355916" y="-1875863"/>
            <a:ext cx="5836084" cy="8733863"/>
          </a:xfrm>
        </p:spPr>
      </p:pic>
      <p:sp>
        <p:nvSpPr>
          <p:cNvPr id="5" name="Title 2">
            <a:extLst>
              <a:ext uri="{FF2B5EF4-FFF2-40B4-BE49-F238E27FC236}">
                <a16:creationId xmlns:a16="http://schemas.microsoft.com/office/drawing/2014/main" id="{BEDF46F8-54E0-9E4E-9D6F-9D83F3C2DDD3}"/>
              </a:ext>
            </a:extLst>
          </p:cNvPr>
          <p:cNvSpPr>
            <a:spLocks noGrp="1"/>
          </p:cNvSpPr>
          <p:nvPr>
            <p:ph type="title"/>
          </p:nvPr>
        </p:nvSpPr>
        <p:spPr>
          <a:xfrm>
            <a:off x="228600" y="365125"/>
            <a:ext cx="6007813" cy="1325563"/>
          </a:xfrm>
        </p:spPr>
        <p:txBody>
          <a:bodyPr/>
          <a:lstStyle/>
          <a:p>
            <a:r>
              <a:rPr lang="en-US" sz="3600" dirty="0">
                <a:solidFill>
                  <a:srgbClr val="FFFFFF"/>
                </a:solidFill>
              </a:rPr>
              <a:t>Modernizing Infrastructure for the Next 100 Years</a:t>
            </a:r>
            <a:br>
              <a:rPr lang="en-US" sz="3600" dirty="0"/>
            </a:br>
            <a:r>
              <a:rPr lang="en-US" sz="3600" dirty="0">
                <a:solidFill>
                  <a:srgbClr val="FFFFFF"/>
                </a:solidFill>
              </a:rPr>
              <a:t>Extraordinary Maintenance (cont.)</a:t>
            </a:r>
            <a:endParaRPr lang="en-US" sz="3600" dirty="0"/>
          </a:p>
        </p:txBody>
      </p:sp>
      <p:sp>
        <p:nvSpPr>
          <p:cNvPr id="6" name="Content Placeholder 5">
            <a:extLst>
              <a:ext uri="{FF2B5EF4-FFF2-40B4-BE49-F238E27FC236}">
                <a16:creationId xmlns:a16="http://schemas.microsoft.com/office/drawing/2014/main" id="{ED70DDCB-BA08-3E4C-A096-72EEBE3DC2BF}"/>
              </a:ext>
            </a:extLst>
          </p:cNvPr>
          <p:cNvSpPr>
            <a:spLocks noGrp="1"/>
          </p:cNvSpPr>
          <p:nvPr>
            <p:ph idx="1"/>
          </p:nvPr>
        </p:nvSpPr>
        <p:spPr>
          <a:xfrm>
            <a:off x="228600" y="2239962"/>
            <a:ext cx="5806440" cy="4343400"/>
          </a:xfrm>
        </p:spPr>
        <p:txBody>
          <a:bodyPr/>
          <a:lstStyle/>
          <a:p>
            <a:pPr lvl="0">
              <a:buClr>
                <a:srgbClr val="FFFFFF"/>
              </a:buClr>
              <a:buSzPts val="1600"/>
            </a:pPr>
            <a:r>
              <a:rPr lang="en-US" sz="2400" dirty="0">
                <a:solidFill>
                  <a:srgbClr val="FFFFFF"/>
                </a:solidFill>
                <a:latin typeface="Arial" panose="020B0604020202020204" pitchFamily="34" charset="0"/>
                <a:ea typeface="Arial"/>
                <a:cs typeface="Arial" panose="020B0604020202020204" pitchFamily="34" charset="0"/>
                <a:sym typeface="Arial"/>
              </a:rPr>
              <a:t>XM budget is central to mission operating and maintaining projects to ensure delivery of water and power benefits</a:t>
            </a:r>
            <a:endParaRPr lang="en-US" sz="2400" dirty="0">
              <a:latin typeface="Arial" panose="020B0604020202020204" pitchFamily="34" charset="0"/>
              <a:cs typeface="Arial" panose="020B0604020202020204" pitchFamily="34" charset="0"/>
            </a:endParaRPr>
          </a:p>
          <a:p>
            <a:pPr lvl="0">
              <a:buClr>
                <a:srgbClr val="FFFFFF"/>
              </a:buClr>
              <a:buSzPts val="1600"/>
            </a:pPr>
            <a:r>
              <a:rPr lang="en-US" sz="2400" dirty="0">
                <a:solidFill>
                  <a:srgbClr val="FFFFFF"/>
                </a:solidFill>
                <a:latin typeface="Arial" panose="020B0604020202020204" pitchFamily="34" charset="0"/>
                <a:ea typeface="Arial"/>
                <a:cs typeface="Arial" panose="020B0604020202020204" pitchFamily="34" charset="0"/>
                <a:sym typeface="Arial"/>
              </a:rPr>
              <a:t>Funds major and non-routine maintenance, replacement and additions to existing infrastructure and structural facilities</a:t>
            </a:r>
            <a:endParaRPr lang="en-US" sz="2400" dirty="0">
              <a:solidFill>
                <a:srgbClr val="FFFFFF"/>
              </a:solidFill>
              <a:latin typeface="Arial" panose="020B0604020202020204" pitchFamily="34" charset="0"/>
              <a:cs typeface="Arial" panose="020B0604020202020204" pitchFamily="34" charset="0"/>
            </a:endParaRPr>
          </a:p>
          <a:p>
            <a:pPr lvl="0">
              <a:buClr>
                <a:srgbClr val="FFFFFF"/>
              </a:buClr>
              <a:buSzPts val="1600"/>
            </a:pPr>
            <a:r>
              <a:rPr lang="en-US" sz="2400" dirty="0">
                <a:solidFill>
                  <a:srgbClr val="FFFFFF"/>
                </a:solidFill>
                <a:latin typeface="Arial" panose="020B0604020202020204" pitchFamily="34" charset="0"/>
                <a:ea typeface="Arial"/>
                <a:cs typeface="Arial" panose="020B0604020202020204" pitchFamily="34" charset="0"/>
                <a:sym typeface="Arial"/>
              </a:rPr>
              <a:t>XM budget is part of overall Asset Management Strategy and is based on assessment, condition, research and strategic collaboration</a:t>
            </a: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C7CEE65-4549-A44B-B086-4934291145ED}"/>
              </a:ext>
            </a:extLst>
          </p:cNvPr>
          <p:cNvSpPr txBox="1"/>
          <p:nvPr/>
        </p:nvSpPr>
        <p:spPr>
          <a:xfrm>
            <a:off x="6355916" y="6157117"/>
            <a:ext cx="3510116" cy="923330"/>
          </a:xfrm>
          <a:prstGeom prst="rect">
            <a:avLst/>
          </a:prstGeom>
          <a:noFill/>
        </p:spPr>
        <p:txBody>
          <a:bodyPr wrap="square" rtlCol="0">
            <a:spAutoFit/>
          </a:bodyPr>
          <a:lstStyle/>
          <a:p>
            <a:pPr lvl="0"/>
            <a:r>
              <a:rPr lang="en-US" sz="1200" b="1" dirty="0">
                <a:solidFill>
                  <a:schemeClr val="lt1"/>
                </a:solidFill>
                <a:latin typeface="Arial" panose="020B0604020202020204" pitchFamily="34" charset="0"/>
                <a:ea typeface="Arial"/>
                <a:cs typeface="Arial" panose="020B0604020202020204" pitchFamily="34" charset="0"/>
                <a:sym typeface="Arial"/>
              </a:rPr>
              <a:t>Hoover Dam</a:t>
            </a:r>
            <a:endParaRPr lang="en-US" sz="1200" b="1" dirty="0">
              <a:latin typeface="Arial" panose="020B0604020202020204" pitchFamily="34" charset="0"/>
              <a:cs typeface="Arial" panose="020B0604020202020204" pitchFamily="34" charset="0"/>
            </a:endParaRPr>
          </a:p>
          <a:p>
            <a:pPr lvl="0"/>
            <a:r>
              <a:rPr lang="en-US" sz="1200" b="1" dirty="0">
                <a:solidFill>
                  <a:schemeClr val="lt1"/>
                </a:solidFill>
                <a:latin typeface="Arial" panose="020B0604020202020204" pitchFamily="34" charset="0"/>
                <a:ea typeface="Arial"/>
                <a:cs typeface="Arial" panose="020B0604020202020204" pitchFamily="34" charset="0"/>
                <a:sym typeface="Arial"/>
              </a:rPr>
              <a:t>Hoover N5 </a:t>
            </a:r>
            <a:r>
              <a:rPr lang="en-US" sz="1200" b="1" dirty="0" err="1">
                <a:solidFill>
                  <a:schemeClr val="lt1"/>
                </a:solidFill>
                <a:latin typeface="Arial" panose="020B0604020202020204" pitchFamily="34" charset="0"/>
                <a:ea typeface="Arial"/>
                <a:cs typeface="Arial" panose="020B0604020202020204" pitchFamily="34" charset="0"/>
                <a:sym typeface="Arial"/>
              </a:rPr>
              <a:t>Widehead</a:t>
            </a:r>
            <a:r>
              <a:rPr lang="en-US" sz="1200" b="1" dirty="0">
                <a:solidFill>
                  <a:schemeClr val="lt1"/>
                </a:solidFill>
                <a:latin typeface="Arial" panose="020B0604020202020204" pitchFamily="34" charset="0"/>
                <a:ea typeface="Arial"/>
                <a:cs typeface="Arial" panose="020B0604020202020204" pitchFamily="34" charset="0"/>
                <a:sym typeface="Arial"/>
              </a:rPr>
              <a:t> Turbine Machining</a:t>
            </a:r>
          </a:p>
          <a:p>
            <a:pPr lvl="0"/>
            <a:r>
              <a:rPr lang="en-US" sz="1200" b="1" dirty="0">
                <a:solidFill>
                  <a:schemeClr val="lt1"/>
                </a:solidFill>
                <a:latin typeface="Arial" panose="020B0604020202020204" pitchFamily="34" charset="0"/>
                <a:cs typeface="Arial" panose="020B0604020202020204" pitchFamily="34" charset="0"/>
              </a:rPr>
              <a:t>Nevada, LC Region </a:t>
            </a:r>
          </a:p>
          <a:p>
            <a:endParaRPr lang="en-US" dirty="0"/>
          </a:p>
        </p:txBody>
      </p:sp>
      <p:pic>
        <p:nvPicPr>
          <p:cNvPr id="10" name="Picture 9">
            <a:extLst>
              <a:ext uri="{FF2B5EF4-FFF2-40B4-BE49-F238E27FC236}">
                <a16:creationId xmlns:a16="http://schemas.microsoft.com/office/drawing/2014/main" id="{BF9F5BCF-F22B-D74F-8A82-68D66E1B5FBA}"/>
              </a:ext>
            </a:extLst>
          </p:cNvPr>
          <p:cNvPicPr>
            <a:picLocks noChangeAspect="1"/>
          </p:cNvPicPr>
          <p:nvPr/>
        </p:nvPicPr>
        <p:blipFill>
          <a:blip r:embed="rId3"/>
          <a:stretch>
            <a:fillRect/>
          </a:stretch>
        </p:blipFill>
        <p:spPr>
          <a:xfrm>
            <a:off x="9443156" y="212840"/>
            <a:ext cx="2499012" cy="1366419"/>
          </a:xfrm>
          <a:prstGeom prst="rect">
            <a:avLst/>
          </a:prstGeom>
        </p:spPr>
      </p:pic>
      <p:sp>
        <p:nvSpPr>
          <p:cNvPr id="11" name="Slide Number Placeholder 10">
            <a:extLst>
              <a:ext uri="{FF2B5EF4-FFF2-40B4-BE49-F238E27FC236}">
                <a16:creationId xmlns:a16="http://schemas.microsoft.com/office/drawing/2014/main" id="{D0AA76A7-584D-AF4F-B63E-F6CB2B30E718}"/>
              </a:ext>
            </a:extLst>
          </p:cNvPr>
          <p:cNvSpPr>
            <a:spLocks noGrp="1"/>
          </p:cNvSpPr>
          <p:nvPr>
            <p:ph type="sldNum" sz="quarter" idx="12"/>
          </p:nvPr>
        </p:nvSpPr>
        <p:spPr/>
        <p:txBody>
          <a:bodyPr/>
          <a:lstStyle/>
          <a:p>
            <a:fld id="{A1D9053B-8DB2-EA4A-A9CF-0F8FB54823AA}" type="slidenum">
              <a:rPr lang="en-US" smtClean="0"/>
              <a:t>12</a:t>
            </a:fld>
            <a:endParaRPr lang="en-US"/>
          </a:p>
        </p:txBody>
      </p:sp>
    </p:spTree>
    <p:extLst>
      <p:ext uri="{BB962C8B-B14F-4D97-AF65-F5344CB8AC3E}">
        <p14:creationId xmlns:p14="http://schemas.microsoft.com/office/powerpoint/2010/main" val="370456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91A498-2BCF-4B4B-8F3C-E09B7E7730A0}"/>
              </a:ext>
            </a:extLst>
          </p:cNvPr>
          <p:cNvSpPr>
            <a:spLocks noGrp="1"/>
          </p:cNvSpPr>
          <p:nvPr>
            <p:ph type="title"/>
          </p:nvPr>
        </p:nvSpPr>
        <p:spPr/>
        <p:txBody>
          <a:bodyPr/>
          <a:lstStyle/>
          <a:p>
            <a:r>
              <a:rPr lang="en-US" dirty="0"/>
              <a:t>Generating Revenue and Utilizing Our Natural Resources - Economy</a:t>
            </a:r>
          </a:p>
        </p:txBody>
      </p:sp>
      <p:sp>
        <p:nvSpPr>
          <p:cNvPr id="4" name="Content Placeholder 3">
            <a:extLst>
              <a:ext uri="{FF2B5EF4-FFF2-40B4-BE49-F238E27FC236}">
                <a16:creationId xmlns:a16="http://schemas.microsoft.com/office/drawing/2014/main" id="{A4B247F9-0186-E949-806B-36CDC3536273}"/>
              </a:ext>
            </a:extLst>
          </p:cNvPr>
          <p:cNvSpPr>
            <a:spLocks noGrp="1"/>
          </p:cNvSpPr>
          <p:nvPr>
            <p:ph idx="1"/>
          </p:nvPr>
        </p:nvSpPr>
        <p:spPr/>
        <p:txBody>
          <a:bodyPr/>
          <a:lstStyle/>
          <a:p>
            <a:pPr marL="342900" lvl="0" indent="-317500">
              <a:buClr>
                <a:schemeClr val="lt1"/>
              </a:buClr>
              <a:buSzPts val="1400"/>
            </a:pPr>
            <a:r>
              <a:rPr lang="en-US" sz="2200" dirty="0">
                <a:latin typeface="Arial" panose="020B0604020202020204" pitchFamily="34" charset="0"/>
                <a:cs typeface="Arial" panose="020B0604020202020204" pitchFamily="34" charset="0"/>
              </a:rPr>
              <a:t>Per the DOI Economic Report of FY 2016, Reclamation activities are estimated to contribute $48.1 billion in economic output and support approximately 388,000 jobs</a:t>
            </a:r>
          </a:p>
          <a:p>
            <a:pPr marL="838200" lvl="1" indent="-342900">
              <a:buSzPts val="1400"/>
              <a:buFont typeface="Arial" panose="020B0604020202020204" pitchFamily="34" charset="0"/>
              <a:buChar char="•"/>
            </a:pPr>
            <a:r>
              <a:rPr lang="en-US" sz="2000" dirty="0">
                <a:latin typeface="Arial" panose="020B0604020202020204" pitchFamily="34" charset="0"/>
                <a:cs typeface="Arial" panose="020B0604020202020204" pitchFamily="34" charset="0"/>
              </a:rPr>
              <a:t>Western economies are built on Reclamation water projects</a:t>
            </a:r>
          </a:p>
          <a:p>
            <a:pPr marL="838200" lvl="1" indent="-342900">
              <a:buSzPts val="1400"/>
              <a:buFont typeface="Arial" panose="020B0604020202020204" pitchFamily="34" charset="0"/>
              <a:buChar char="•"/>
            </a:pPr>
            <a:r>
              <a:rPr lang="en-US" sz="2000" dirty="0">
                <a:latin typeface="Arial" panose="020B0604020202020204" pitchFamily="34" charset="0"/>
                <a:cs typeface="Arial" panose="020B0604020202020204" pitchFamily="34" charset="0"/>
              </a:rPr>
              <a:t>Maintain and modernize infrastructure</a:t>
            </a:r>
          </a:p>
          <a:p>
            <a:pPr marL="838200" lvl="1" indent="-342900">
              <a:buSzPts val="1400"/>
              <a:buFont typeface="Arial" panose="020B0604020202020204" pitchFamily="34" charset="0"/>
              <a:buChar char="•"/>
            </a:pPr>
            <a:r>
              <a:rPr lang="en-US" sz="2000" dirty="0">
                <a:latin typeface="Arial" panose="020B0604020202020204" pitchFamily="34" charset="0"/>
                <a:cs typeface="Arial" panose="020B0604020202020204" pitchFamily="34" charset="0"/>
              </a:rPr>
              <a:t>Help develop and construct new infrastructure</a:t>
            </a:r>
          </a:p>
          <a:p>
            <a:pPr marL="838200" lvl="1" indent="-342900">
              <a:buSzPts val="1400"/>
              <a:buFont typeface="Arial" panose="020B0604020202020204" pitchFamily="34" charset="0"/>
              <a:buChar char="•"/>
            </a:pPr>
            <a:r>
              <a:rPr lang="en-US" sz="2000" dirty="0">
                <a:latin typeface="Arial" panose="020B0604020202020204" pitchFamily="34" charset="0"/>
                <a:cs typeface="Arial" panose="020B0604020202020204" pitchFamily="34" charset="0"/>
              </a:rPr>
              <a:t>Environmental Restoration supports recreation based services</a:t>
            </a:r>
          </a:p>
          <a:p>
            <a:pPr marL="342900" lvl="0" indent="-317500">
              <a:buClr>
                <a:schemeClr val="lt1"/>
              </a:buClr>
              <a:buSzPts val="1400"/>
            </a:pPr>
            <a:r>
              <a:rPr lang="en-US" sz="2200" dirty="0">
                <a:latin typeface="Arial" panose="020B0604020202020204" pitchFamily="34" charset="0"/>
                <a:cs typeface="Arial" panose="020B0604020202020204" pitchFamily="34" charset="0"/>
              </a:rPr>
              <a:t>As the largest wholesale supplier and manager of water in the nation, Reclamation projects and activities are foundational to economic growth</a:t>
            </a:r>
          </a:p>
          <a:p>
            <a:pPr marL="342900" indent="-317500">
              <a:buClr>
                <a:schemeClr val="lt1"/>
              </a:buClr>
              <a:buSzPts val="1400"/>
            </a:pPr>
            <a:r>
              <a:rPr lang="en-US" sz="2200" dirty="0">
                <a:solidFill>
                  <a:schemeClr val="lt1"/>
                </a:solidFill>
                <a:latin typeface="Arial" panose="020B0604020202020204" pitchFamily="34" charset="0"/>
                <a:cs typeface="Arial" panose="020B0604020202020204" pitchFamily="34" charset="0"/>
              </a:rPr>
              <a:t>Reclamation operates 53 hydroelectric power plants that account for 15% of the hydroelectric capacity and generation in the U.S. Reclamation generates 37 billion kilowatt hours of electricity to meet the needs of over 3.5 million households, and it collects over $1.0 billion in gross power revenues.</a:t>
            </a:r>
            <a:endParaRPr lang="en-US" sz="2200" dirty="0">
              <a:latin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2D33571D-D1FC-054C-85EF-9C6D535F3297}"/>
              </a:ext>
            </a:extLst>
          </p:cNvPr>
          <p:cNvSpPr>
            <a:spLocks noGrp="1"/>
          </p:cNvSpPr>
          <p:nvPr>
            <p:ph type="sldNum" sz="quarter" idx="12"/>
          </p:nvPr>
        </p:nvSpPr>
        <p:spPr/>
        <p:txBody>
          <a:bodyPr/>
          <a:lstStyle/>
          <a:p>
            <a:fld id="{A1D9053B-8DB2-EA4A-A9CF-0F8FB54823AA}" type="slidenum">
              <a:rPr lang="en-US" smtClean="0"/>
              <a:t>13</a:t>
            </a:fld>
            <a:endParaRPr lang="en-US"/>
          </a:p>
        </p:txBody>
      </p:sp>
    </p:spTree>
    <p:extLst>
      <p:ext uri="{BB962C8B-B14F-4D97-AF65-F5344CB8AC3E}">
        <p14:creationId xmlns:p14="http://schemas.microsoft.com/office/powerpoint/2010/main" val="12997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E7281B-BAE7-3B44-BD20-C185D6D50D5D}"/>
              </a:ext>
            </a:extLst>
          </p:cNvPr>
          <p:cNvSpPr>
            <a:spLocks noGrp="1"/>
          </p:cNvSpPr>
          <p:nvPr>
            <p:ph type="title"/>
          </p:nvPr>
        </p:nvSpPr>
        <p:spPr/>
        <p:txBody>
          <a:bodyPr/>
          <a:lstStyle/>
          <a:p>
            <a:r>
              <a:rPr lang="en-US" dirty="0"/>
              <a:t>Generating Revenue and Utilizing Our Natural Resources - Energy</a:t>
            </a:r>
          </a:p>
        </p:txBody>
      </p:sp>
      <p:sp>
        <p:nvSpPr>
          <p:cNvPr id="4" name="Content Placeholder 3">
            <a:extLst>
              <a:ext uri="{FF2B5EF4-FFF2-40B4-BE49-F238E27FC236}">
                <a16:creationId xmlns:a16="http://schemas.microsoft.com/office/drawing/2014/main" id="{091DCE54-2448-8E45-A3C6-D705DE792C56}"/>
              </a:ext>
            </a:extLst>
          </p:cNvPr>
          <p:cNvSpPr>
            <a:spLocks noGrp="1"/>
          </p:cNvSpPr>
          <p:nvPr>
            <p:ph idx="1"/>
          </p:nvPr>
        </p:nvSpPr>
        <p:spPr/>
        <p:txBody>
          <a:bodyPr/>
          <a:lstStyle/>
          <a:p>
            <a:pPr marL="342900" lvl="0" indent="-317500">
              <a:buClr>
                <a:schemeClr val="lt1"/>
              </a:buClr>
              <a:buSzPts val="1400"/>
            </a:pPr>
            <a:r>
              <a:rPr lang="en-US" sz="2400" dirty="0">
                <a:latin typeface="Arial" panose="020B0604020202020204" pitchFamily="34" charset="0"/>
                <a:cs typeface="Arial" panose="020B0604020202020204" pitchFamily="34" charset="0"/>
              </a:rPr>
              <a:t>The FY 2019 President’s Budget includes $1.1 million to support domestic energy security initiatives</a:t>
            </a:r>
          </a:p>
          <a:p>
            <a:pPr marL="800100" lvl="1" indent="-317500">
              <a:buClr>
                <a:schemeClr val="lt1"/>
              </a:buClr>
              <a:buSzPts val="1400"/>
            </a:pPr>
            <a:r>
              <a:rPr lang="en-US" sz="2000" dirty="0">
                <a:latin typeface="Arial" panose="020B0604020202020204" pitchFamily="34" charset="0"/>
                <a:cs typeface="Arial" panose="020B0604020202020204" pitchFamily="34" charset="0"/>
              </a:rPr>
              <a:t>Goal is to achieve operational efficiencies of hydropower facilities and promote development of new, non-federal hydropower on existing non-powered Reclamation facilities</a:t>
            </a:r>
          </a:p>
          <a:p>
            <a:pPr marL="825500" lvl="1" indent="-342900">
              <a:spcBef>
                <a:spcPts val="0"/>
              </a:spcBef>
              <a:buSzPts val="1400"/>
              <a:buFont typeface="Arial" panose="020B0604020202020204" pitchFamily="34" charset="0"/>
              <a:buChar char="•"/>
            </a:pPr>
            <a:r>
              <a:rPr lang="en-US" sz="2000" dirty="0">
                <a:latin typeface="Arial" panose="020B0604020202020204" pitchFamily="34" charset="0"/>
                <a:cs typeface="Arial" panose="020B0604020202020204" pitchFamily="34" charset="0"/>
              </a:rPr>
              <a:t>Small Federal investment leverages large non-Reclamation investments (e.g., Bonneville Power Administration, other power customers)</a:t>
            </a:r>
          </a:p>
          <a:p>
            <a:pPr marL="825500" lvl="1" indent="-342900">
              <a:spcBef>
                <a:spcPts val="0"/>
              </a:spcBef>
              <a:buSzPts val="1400"/>
              <a:buFont typeface="Arial" panose="020B0604020202020204" pitchFamily="34" charset="0"/>
              <a:buChar char="•"/>
            </a:pPr>
            <a:r>
              <a:rPr lang="en-US" sz="2000" dirty="0">
                <a:latin typeface="Arial" panose="020B0604020202020204" pitchFamily="34" charset="0"/>
                <a:cs typeface="Arial" panose="020B0604020202020204" pitchFamily="34" charset="0"/>
              </a:rPr>
              <a:t>Funding supports ongoing work for automated data collection, performance testing, regulatory compliance, etc.</a:t>
            </a:r>
          </a:p>
          <a:p>
            <a:pPr marL="800100" lvl="1" indent="-317500">
              <a:spcBef>
                <a:spcPts val="0"/>
              </a:spcBef>
              <a:buSzPts val="14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68300" indent="-342900">
              <a:spcBef>
                <a:spcPts val="0"/>
              </a:spcBef>
              <a:buSzPts val="1400"/>
            </a:pPr>
            <a:r>
              <a:rPr lang="en-US" sz="2400" dirty="0">
                <a:latin typeface="Arial" panose="020B0604020202020204" pitchFamily="34" charset="0"/>
                <a:cs typeface="Arial" panose="020B0604020202020204" pitchFamily="34" charset="0"/>
              </a:rPr>
              <a:t>The FY 2019 budget also requests significant funds for ongoing operation and maintenance at a number of hydroelectric power plants.</a:t>
            </a:r>
          </a:p>
          <a:p>
            <a:pPr marL="368300" indent="-342900">
              <a:spcBef>
                <a:spcPts val="0"/>
              </a:spcBef>
              <a:buSzPts val="1400"/>
            </a:pPr>
            <a:r>
              <a:rPr lang="en-US" sz="2400" dirty="0">
                <a:latin typeface="Arial" panose="020B0604020202020204" pitchFamily="34" charset="0"/>
                <a:cs typeface="Arial" panose="020B0604020202020204" pitchFamily="34" charset="0"/>
              </a:rPr>
              <a:t>In addition to the budget request, approximately 80 percent of power generation and infrastructure costs come directly from customers and other federal agencies</a:t>
            </a:r>
          </a:p>
        </p:txBody>
      </p:sp>
      <p:sp>
        <p:nvSpPr>
          <p:cNvPr id="5" name="Slide Number Placeholder 4">
            <a:extLst>
              <a:ext uri="{FF2B5EF4-FFF2-40B4-BE49-F238E27FC236}">
                <a16:creationId xmlns:a16="http://schemas.microsoft.com/office/drawing/2014/main" id="{399EBEE2-4138-2245-8A6E-7438505D0034}"/>
              </a:ext>
            </a:extLst>
          </p:cNvPr>
          <p:cNvSpPr>
            <a:spLocks noGrp="1"/>
          </p:cNvSpPr>
          <p:nvPr>
            <p:ph type="sldNum" sz="quarter" idx="12"/>
          </p:nvPr>
        </p:nvSpPr>
        <p:spPr/>
        <p:txBody>
          <a:bodyPr/>
          <a:lstStyle/>
          <a:p>
            <a:fld id="{A1D9053B-8DB2-EA4A-A9CF-0F8FB54823AA}" type="slidenum">
              <a:rPr lang="en-US" smtClean="0"/>
              <a:t>14</a:t>
            </a:fld>
            <a:endParaRPr lang="en-US"/>
          </a:p>
        </p:txBody>
      </p:sp>
    </p:spTree>
    <p:extLst>
      <p:ext uri="{BB962C8B-B14F-4D97-AF65-F5344CB8AC3E}">
        <p14:creationId xmlns:p14="http://schemas.microsoft.com/office/powerpoint/2010/main" val="174922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55A90-FE2F-034A-938E-214989421486}"/>
              </a:ext>
            </a:extLst>
          </p:cNvPr>
          <p:cNvSpPr>
            <a:spLocks noGrp="1"/>
          </p:cNvSpPr>
          <p:nvPr>
            <p:ph type="title"/>
          </p:nvPr>
        </p:nvSpPr>
        <p:spPr/>
        <p:txBody>
          <a:bodyPr/>
          <a:lstStyle/>
          <a:p>
            <a:r>
              <a:rPr lang="en-US" dirty="0"/>
              <a:t>Fulfilling our Trust: Support to Tribes</a:t>
            </a:r>
          </a:p>
        </p:txBody>
      </p:sp>
      <p:sp>
        <p:nvSpPr>
          <p:cNvPr id="4" name="Content Placeholder 3">
            <a:extLst>
              <a:ext uri="{FF2B5EF4-FFF2-40B4-BE49-F238E27FC236}">
                <a16:creationId xmlns:a16="http://schemas.microsoft.com/office/drawing/2014/main" id="{00520726-7AFA-8342-A16E-581E2BEE186E}"/>
              </a:ext>
            </a:extLst>
          </p:cNvPr>
          <p:cNvSpPr>
            <a:spLocks noGrp="1"/>
          </p:cNvSpPr>
          <p:nvPr>
            <p:ph idx="1"/>
          </p:nvPr>
        </p:nvSpPr>
        <p:spPr/>
        <p:txBody>
          <a:bodyPr/>
          <a:lstStyle/>
          <a:p>
            <a:pPr lvl="0">
              <a:lnSpc>
                <a:spcPct val="100000"/>
              </a:lnSpc>
            </a:pPr>
            <a:r>
              <a:rPr lang="en-US" sz="2400" dirty="0">
                <a:latin typeface="Arial" panose="020B0604020202020204" pitchFamily="34" charset="0"/>
                <a:cs typeface="Arial" panose="020B0604020202020204" pitchFamily="34" charset="0"/>
              </a:rPr>
              <a:t>Reclamation’s efforts to support tribal nations are long standing and include implementation of water rights settlements, technical assistance, fisheries restoration, and rural water </a:t>
            </a:r>
            <a:r>
              <a:rPr lang="en-US" sz="2400">
                <a:latin typeface="Arial" panose="020B0604020202020204" pitchFamily="34" charset="0"/>
                <a:cs typeface="Arial" panose="020B0604020202020204" pitchFamily="34" charset="0"/>
              </a:rPr>
              <a:t>supply projects . </a:t>
            </a:r>
            <a:r>
              <a:rPr lang="en-US" sz="2400" dirty="0">
                <a:latin typeface="Arial" panose="020B0604020202020204" pitchFamily="34" charset="0"/>
                <a:cs typeface="Arial" panose="020B0604020202020204" pitchFamily="34" charset="0"/>
              </a:rPr>
              <a:t>The FY 2019 request funds a number of projects supporting tribal nations.  Examples include:</a:t>
            </a:r>
          </a:p>
          <a:p>
            <a:pPr lvl="1">
              <a:lnSpc>
                <a:spcPct val="100000"/>
              </a:lnSpc>
            </a:pPr>
            <a:r>
              <a:rPr lang="en-US" sz="2000" dirty="0">
                <a:latin typeface="Arial" panose="020B0604020202020204" pitchFamily="34" charset="0"/>
                <a:cs typeface="Arial" panose="020B0604020202020204" pitchFamily="34" charset="0"/>
              </a:rPr>
              <a:t>$127.4 million for Indian water rights settlements including:</a:t>
            </a:r>
          </a:p>
          <a:p>
            <a:pPr lvl="2">
              <a:lnSpc>
                <a:spcPct val="100000"/>
              </a:lnSpc>
            </a:pPr>
            <a:r>
              <a:rPr lang="en-US" sz="1800" dirty="0">
                <a:latin typeface="Arial" panose="020B0604020202020204" pitchFamily="34" charset="0"/>
                <a:cs typeface="Arial" panose="020B0604020202020204" pitchFamily="34" charset="0"/>
              </a:rPr>
              <a:t>Navajo-Gallup Water Supply Project (NM); Crow Tribe Water Rights Settlement (MT); </a:t>
            </a:r>
            <a:r>
              <a:rPr lang="en-US" sz="1800" dirty="0" err="1">
                <a:latin typeface="Arial" panose="020B0604020202020204" pitchFamily="34" charset="0"/>
                <a:cs typeface="Arial" panose="020B0604020202020204" pitchFamily="34" charset="0"/>
              </a:rPr>
              <a:t>Aamodt</a:t>
            </a:r>
            <a:r>
              <a:rPr lang="en-US" sz="1800" dirty="0">
                <a:latin typeface="Arial" panose="020B0604020202020204" pitchFamily="34" charset="0"/>
                <a:cs typeface="Arial" panose="020B0604020202020204" pitchFamily="34" charset="0"/>
              </a:rPr>
              <a:t> Litigation Settlement (NM); Blackfeet Water Rights Settlement (MT); Nez Perce Settlement (ID) ; </a:t>
            </a:r>
            <a:r>
              <a:rPr lang="en-US" sz="1800" dirty="0" err="1">
                <a:latin typeface="Arial" panose="020B0604020202020204" pitchFamily="34" charset="0"/>
                <a:cs typeface="Arial" panose="020B0604020202020204" pitchFamily="34" charset="0"/>
              </a:rPr>
              <a:t>Ak</a:t>
            </a:r>
            <a:r>
              <a:rPr lang="en-US" sz="1800" dirty="0">
                <a:latin typeface="Arial" panose="020B0604020202020204" pitchFamily="34" charset="0"/>
                <a:cs typeface="Arial" panose="020B0604020202020204" pitchFamily="34" charset="0"/>
              </a:rPr>
              <a:t>-Chin Indian Water Rights Settlement (AZ); San Carlos Apache (AZ); and the Colorado Ute Settlement Act (CO) </a:t>
            </a:r>
          </a:p>
          <a:p>
            <a:pPr lvl="1">
              <a:lnSpc>
                <a:spcPct val="100000"/>
              </a:lnSpc>
            </a:pPr>
            <a:r>
              <a:rPr lang="en-US" sz="2000" dirty="0">
                <a:latin typeface="Arial" panose="020B0604020202020204" pitchFamily="34" charset="0"/>
                <a:cs typeface="Arial" panose="020B0604020202020204" pitchFamily="34" charset="0"/>
              </a:rPr>
              <a:t>$33.9 million for rural water projects that support tribal nations</a:t>
            </a:r>
          </a:p>
          <a:p>
            <a:pPr lvl="1">
              <a:lnSpc>
                <a:spcPct val="100000"/>
              </a:lnSpc>
            </a:pPr>
            <a:r>
              <a:rPr lang="en-US" sz="2000" dirty="0">
                <a:latin typeface="Arial" panose="020B0604020202020204" pitchFamily="34" charset="0"/>
                <a:cs typeface="Arial" panose="020B0604020202020204" pitchFamily="34" charset="0"/>
              </a:rPr>
              <a:t>$10.6 million for the Native American Affairs Program</a:t>
            </a:r>
          </a:p>
          <a:p>
            <a:pPr lvl="1">
              <a:lnSpc>
                <a:spcPct val="100000"/>
              </a:lnSpc>
            </a:pPr>
            <a:r>
              <a:rPr lang="en-US" sz="2000" dirty="0">
                <a:latin typeface="Arial" panose="020B0604020202020204" pitchFamily="34" charset="0"/>
                <a:cs typeface="Arial" panose="020B0604020202020204" pitchFamily="34" charset="0"/>
              </a:rPr>
              <a:t>Many other projects that include tribal benefits, such as:</a:t>
            </a:r>
          </a:p>
          <a:p>
            <a:pPr lvl="2">
              <a:lnSpc>
                <a:spcPct val="100000"/>
              </a:lnSpc>
            </a:pPr>
            <a:r>
              <a:rPr lang="en-US" sz="1800" dirty="0">
                <a:latin typeface="Arial" panose="020B0604020202020204" pitchFamily="34" charset="0"/>
                <a:cs typeface="Arial" panose="020B0604020202020204" pitchFamily="34" charset="0"/>
              </a:rPr>
              <a:t>Klamath Project; Trinity River Restoration Program; and the Yakima River Basin Water Enhancement Project</a:t>
            </a:r>
            <a:endParaRPr lang="en-US" sz="1800" dirty="0">
              <a:latin typeface="Arial" panose="020B0604020202020204" pitchFamily="34" charset="0"/>
              <a:ea typeface="Arial"/>
              <a:cs typeface="Arial" panose="020B0604020202020204" pitchFamily="34" charset="0"/>
              <a:sym typeface="Arial"/>
            </a:endParaRPr>
          </a:p>
          <a:p>
            <a:pPr>
              <a:lnSpc>
                <a:spcPct val="100000"/>
              </a:lnSpc>
            </a:pPr>
            <a:endParaRPr lang="en-US" dirty="0">
              <a:latin typeface="Arial" panose="020B0604020202020204" pitchFamily="34" charset="0"/>
              <a:cs typeface="Arial" panose="020B0604020202020204" pitchFamily="34" charset="0"/>
            </a:endParaRPr>
          </a:p>
          <a:p>
            <a:pPr>
              <a:lnSpc>
                <a:spcPct val="100000"/>
              </a:lnSpc>
            </a:pPr>
            <a:endParaRPr lang="en-US" dirty="0"/>
          </a:p>
        </p:txBody>
      </p:sp>
      <p:sp>
        <p:nvSpPr>
          <p:cNvPr id="3" name="Slide Number Placeholder 2">
            <a:extLst>
              <a:ext uri="{FF2B5EF4-FFF2-40B4-BE49-F238E27FC236}">
                <a16:creationId xmlns:a16="http://schemas.microsoft.com/office/drawing/2014/main" id="{60D6029A-1C1F-7E42-9E41-806347C39D4E}"/>
              </a:ext>
            </a:extLst>
          </p:cNvPr>
          <p:cNvSpPr>
            <a:spLocks noGrp="1"/>
          </p:cNvSpPr>
          <p:nvPr>
            <p:ph type="sldNum" sz="quarter" idx="12"/>
          </p:nvPr>
        </p:nvSpPr>
        <p:spPr/>
        <p:txBody>
          <a:bodyPr/>
          <a:lstStyle/>
          <a:p>
            <a:fld id="{A1D9053B-8DB2-EA4A-A9CF-0F8FB54823AA}" type="slidenum">
              <a:rPr lang="en-US" smtClean="0"/>
              <a:t>15</a:t>
            </a:fld>
            <a:endParaRPr lang="en-US" dirty="0"/>
          </a:p>
        </p:txBody>
      </p:sp>
    </p:spTree>
    <p:extLst>
      <p:ext uri="{BB962C8B-B14F-4D97-AF65-F5344CB8AC3E}">
        <p14:creationId xmlns:p14="http://schemas.microsoft.com/office/powerpoint/2010/main" val="138543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1DBD-8267-4970-8E55-867AB9D09E85}"/>
              </a:ext>
            </a:extLst>
          </p:cNvPr>
          <p:cNvSpPr>
            <a:spLocks noGrp="1"/>
          </p:cNvSpPr>
          <p:nvPr>
            <p:ph type="title"/>
          </p:nvPr>
        </p:nvSpPr>
        <p:spPr>
          <a:xfrm>
            <a:off x="228600" y="73741"/>
            <a:ext cx="11755939" cy="564888"/>
          </a:xfrm>
        </p:spPr>
        <p:txBody>
          <a:bodyPr/>
          <a:lstStyle/>
          <a:p>
            <a:r>
              <a:rPr lang="en-US" sz="4000" dirty="0"/>
              <a:t>Expanding Outdoor Recreation and Access</a:t>
            </a:r>
          </a:p>
        </p:txBody>
      </p:sp>
      <p:sp>
        <p:nvSpPr>
          <p:cNvPr id="3" name="TextBox 2">
            <a:extLst>
              <a:ext uri="{FF2B5EF4-FFF2-40B4-BE49-F238E27FC236}">
                <a16:creationId xmlns:a16="http://schemas.microsoft.com/office/drawing/2014/main" id="{19B2CC6F-73F3-4354-B336-A26896A6E1ED}"/>
              </a:ext>
            </a:extLst>
          </p:cNvPr>
          <p:cNvSpPr txBox="1"/>
          <p:nvPr/>
        </p:nvSpPr>
        <p:spPr>
          <a:xfrm>
            <a:off x="228600" y="882878"/>
            <a:ext cx="11912600" cy="6155531"/>
          </a:xfrm>
          <a:prstGeom prst="rect">
            <a:avLst/>
          </a:prstGeom>
          <a:noFill/>
        </p:spPr>
        <p:txBody>
          <a:bodyPr wrap="square" rtlCol="0">
            <a:spAutoFit/>
          </a:bodyPr>
          <a:lstStyle/>
          <a:p>
            <a:pPr lvl="0">
              <a:spcAft>
                <a:spcPts val="1200"/>
              </a:spcAft>
            </a:pPr>
            <a:r>
              <a:rPr lang="en-US" sz="2800" b="1" dirty="0">
                <a:solidFill>
                  <a:srgbClr val="FFFFFF"/>
                </a:solidFill>
                <a:latin typeface="Arial" panose="020B0604020202020204" pitchFamily="34" charset="0"/>
                <a:cs typeface="Arial" panose="020B0604020202020204" pitchFamily="34" charset="0"/>
              </a:rPr>
              <a:t>Reclamation uses a multipurpose approach to water resource development that includes recreation, and plays a major role in providing access to recreation facilities and opportunities</a:t>
            </a:r>
          </a:p>
          <a:p>
            <a:pPr marL="457200" lvl="0" indent="-330200">
              <a:spcAft>
                <a:spcPts val="1200"/>
              </a:spcAft>
              <a:buClr>
                <a:srgbClr val="FFFFFF"/>
              </a:buClr>
              <a:buSzPts val="1600"/>
              <a:buChar char="●"/>
            </a:pPr>
            <a:r>
              <a:rPr lang="en-US" sz="2400" b="1" dirty="0">
                <a:solidFill>
                  <a:srgbClr val="FFFFFF"/>
                </a:solidFill>
                <a:latin typeface="Arial" panose="020B0604020202020204" pitchFamily="34" charset="0"/>
                <a:cs typeface="Arial" panose="020B0604020202020204" pitchFamily="34" charset="0"/>
              </a:rPr>
              <a:t>Projects include approximately 6.5 million acres of land and water and over 290 recreation areas (Reclamation directly manages 42) available to the public resulting in approximately 90 million visits annually</a:t>
            </a:r>
          </a:p>
          <a:p>
            <a:pPr marL="939800" lvl="1" indent="-342900">
              <a:spcAft>
                <a:spcPts val="1200"/>
              </a:spcAft>
              <a:buClr>
                <a:srgbClr val="FFFFFF"/>
              </a:buClr>
              <a:buSzPts val="1400"/>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Over 166 recreation areas are managed through public partnership arrangements to meet public needs and expectations.</a:t>
            </a:r>
          </a:p>
          <a:p>
            <a:pPr marL="457200" lvl="0" indent="-330200">
              <a:spcAft>
                <a:spcPts val="1200"/>
              </a:spcAft>
              <a:buClr>
                <a:srgbClr val="FFFFFF"/>
              </a:buClr>
              <a:buSzPts val="1600"/>
              <a:buChar char="●"/>
            </a:pPr>
            <a:r>
              <a:rPr lang="en-US" sz="2400" b="1" dirty="0">
                <a:solidFill>
                  <a:srgbClr val="FFFFFF"/>
                </a:solidFill>
                <a:latin typeface="Arial" panose="020B0604020202020204" pitchFamily="34" charset="0"/>
                <a:cs typeface="Arial" panose="020B0604020202020204" pitchFamily="34" charset="0"/>
              </a:rPr>
              <a:t>Reclamation's land and water-based outdoor recreation opportunities often include camping, hiking, boating, and many other activities</a:t>
            </a:r>
          </a:p>
          <a:p>
            <a:pPr marL="457200" lvl="0" indent="-330200">
              <a:spcAft>
                <a:spcPts val="1200"/>
              </a:spcAft>
              <a:buClr>
                <a:srgbClr val="FFFFFF"/>
              </a:buClr>
              <a:buSzPts val="1600"/>
              <a:buChar char="●"/>
            </a:pPr>
            <a:r>
              <a:rPr lang="en-US" sz="2400" b="1" dirty="0">
                <a:solidFill>
                  <a:srgbClr val="FFFFFF"/>
                </a:solidFill>
                <a:latin typeface="Arial" panose="020B0604020202020204" pitchFamily="34" charset="0"/>
                <a:cs typeface="Arial" panose="020B0604020202020204" pitchFamily="34" charset="0"/>
              </a:rPr>
              <a:t>Projects have created national wildlife refuges and state wildlife management areas that offer valuable fish and wildlife habitat along with hunting and fishing opportunities</a:t>
            </a:r>
          </a:p>
          <a:p>
            <a:pPr>
              <a:spcAft>
                <a:spcPts val="1200"/>
              </a:spcAft>
            </a:pPr>
            <a:endParaRPr lang="en-US" sz="2000" dirty="0"/>
          </a:p>
        </p:txBody>
      </p:sp>
      <p:sp>
        <p:nvSpPr>
          <p:cNvPr id="4" name="Slide Number Placeholder 3">
            <a:extLst>
              <a:ext uri="{FF2B5EF4-FFF2-40B4-BE49-F238E27FC236}">
                <a16:creationId xmlns:a16="http://schemas.microsoft.com/office/drawing/2014/main" id="{1AE58CD4-F797-3647-AC01-FCD287D9124F}"/>
              </a:ext>
            </a:extLst>
          </p:cNvPr>
          <p:cNvSpPr>
            <a:spLocks noGrp="1"/>
          </p:cNvSpPr>
          <p:nvPr>
            <p:ph type="sldNum" sz="quarter" idx="12"/>
          </p:nvPr>
        </p:nvSpPr>
        <p:spPr/>
        <p:txBody>
          <a:bodyPr/>
          <a:lstStyle/>
          <a:p>
            <a:fld id="{A1D9053B-8DB2-EA4A-A9CF-0F8FB54823AA}" type="slidenum">
              <a:rPr lang="en-US" smtClean="0"/>
              <a:t>16</a:t>
            </a:fld>
            <a:endParaRPr lang="en-US" dirty="0"/>
          </a:p>
        </p:txBody>
      </p:sp>
    </p:spTree>
    <p:extLst>
      <p:ext uri="{BB962C8B-B14F-4D97-AF65-F5344CB8AC3E}">
        <p14:creationId xmlns:p14="http://schemas.microsoft.com/office/powerpoint/2010/main" val="30895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966D-C1DD-4DA9-8214-0BBE60186113}"/>
              </a:ext>
            </a:extLst>
          </p:cNvPr>
          <p:cNvSpPr>
            <a:spLocks noGrp="1"/>
          </p:cNvSpPr>
          <p:nvPr>
            <p:ph type="title"/>
          </p:nvPr>
        </p:nvSpPr>
        <p:spPr>
          <a:xfrm>
            <a:off x="228600" y="291384"/>
            <a:ext cx="11963400" cy="740896"/>
          </a:xfrm>
        </p:spPr>
        <p:txBody>
          <a:bodyPr/>
          <a:lstStyle/>
          <a:p>
            <a:pPr lvl="0">
              <a:spcBef>
                <a:spcPts val="0"/>
              </a:spcBef>
            </a:pPr>
            <a:br>
              <a:rPr lang="en-US" sz="4000" dirty="0">
                <a:solidFill>
                  <a:srgbClr val="FFFFFF"/>
                </a:solidFill>
              </a:rPr>
            </a:br>
            <a:r>
              <a:rPr lang="en-US" sz="4000" dirty="0">
                <a:solidFill>
                  <a:srgbClr val="FFFFFF"/>
                </a:solidFill>
              </a:rPr>
              <a:t>Protecting Our People and the Border</a:t>
            </a:r>
            <a:br>
              <a:rPr lang="en-US" sz="4000" dirty="0">
                <a:solidFill>
                  <a:srgbClr val="FFFFFF"/>
                </a:solidFill>
              </a:rPr>
            </a:br>
            <a:r>
              <a:rPr lang="en-US" sz="4000" dirty="0">
                <a:solidFill>
                  <a:srgbClr val="FFFFFF"/>
                </a:solidFill>
              </a:rPr>
              <a:t>Site Security</a:t>
            </a:r>
            <a:br>
              <a:rPr lang="en-US" sz="4000" dirty="0">
                <a:solidFill>
                  <a:srgbClr val="FFFFFF"/>
                </a:solidFill>
              </a:rPr>
            </a:br>
            <a:endParaRPr lang="en-US" dirty="0"/>
          </a:p>
        </p:txBody>
      </p:sp>
      <p:pic>
        <p:nvPicPr>
          <p:cNvPr id="4" name="Picture 3">
            <a:extLst>
              <a:ext uri="{FF2B5EF4-FFF2-40B4-BE49-F238E27FC236}">
                <a16:creationId xmlns:a16="http://schemas.microsoft.com/office/drawing/2014/main" id="{C9095D1F-2A85-4586-B287-F0D22FCBF613}"/>
              </a:ext>
            </a:extLst>
          </p:cNvPr>
          <p:cNvPicPr>
            <a:picLocks noChangeAspect="1"/>
          </p:cNvPicPr>
          <p:nvPr/>
        </p:nvPicPr>
        <p:blipFill>
          <a:blip r:embed="rId2"/>
          <a:stretch>
            <a:fillRect/>
          </a:stretch>
        </p:blipFill>
        <p:spPr>
          <a:xfrm>
            <a:off x="9187857" y="1714609"/>
            <a:ext cx="2686866" cy="1469134"/>
          </a:xfrm>
          <a:prstGeom prst="rect">
            <a:avLst/>
          </a:prstGeom>
        </p:spPr>
      </p:pic>
      <p:sp>
        <p:nvSpPr>
          <p:cNvPr id="5" name="TextBox 4">
            <a:extLst>
              <a:ext uri="{FF2B5EF4-FFF2-40B4-BE49-F238E27FC236}">
                <a16:creationId xmlns:a16="http://schemas.microsoft.com/office/drawing/2014/main" id="{EB51CC47-9F4E-4975-8B1E-A707A7D15010}"/>
              </a:ext>
            </a:extLst>
          </p:cNvPr>
          <p:cNvSpPr txBox="1"/>
          <p:nvPr/>
        </p:nvSpPr>
        <p:spPr>
          <a:xfrm>
            <a:off x="228600" y="1621088"/>
            <a:ext cx="8871857" cy="5355312"/>
          </a:xfrm>
          <a:prstGeom prst="rect">
            <a:avLst/>
          </a:prstGeom>
          <a:noFill/>
        </p:spPr>
        <p:txBody>
          <a:bodyPr wrap="square" rtlCol="0">
            <a:spAutoFit/>
          </a:bodyPr>
          <a:lstStyle/>
          <a:p>
            <a:pPr marL="228600" lvl="0" indent="-228600">
              <a:spcAft>
                <a:spcPts val="1200"/>
              </a:spcAft>
              <a:buClr>
                <a:srgbClr val="FFFFFF"/>
              </a:buClr>
              <a:buSzPts val="1600"/>
              <a:buFont typeface="Arial"/>
              <a:buChar char="•"/>
            </a:pPr>
            <a:r>
              <a:rPr lang="en-US" sz="2400" b="1" dirty="0">
                <a:solidFill>
                  <a:srgbClr val="FFFFFF"/>
                </a:solidFill>
                <a:latin typeface="Arial" panose="020B0604020202020204" pitchFamily="34" charset="0"/>
                <a:cs typeface="Arial" panose="020B0604020202020204" pitchFamily="34" charset="0"/>
              </a:rPr>
              <a:t>Interior places a high priority on safety, security, and preparedness in efforts to protect lives, resources, and property; Reclamation supports all such efforts and initiatives</a:t>
            </a:r>
          </a:p>
          <a:p>
            <a:pPr marL="228600" lvl="0" indent="-228600">
              <a:spcAft>
                <a:spcPts val="1200"/>
              </a:spcAft>
              <a:buClr>
                <a:srgbClr val="FFFFFF"/>
              </a:buClr>
              <a:buSzPts val="1600"/>
              <a:buFont typeface="Arial"/>
              <a:buChar char="•"/>
            </a:pPr>
            <a:r>
              <a:rPr lang="en-US" sz="2400" b="1" dirty="0">
                <a:solidFill>
                  <a:srgbClr val="FFFFFF"/>
                </a:solidFill>
                <a:latin typeface="Arial" panose="020B0604020202020204" pitchFamily="34" charset="0"/>
                <a:cs typeface="Arial" panose="020B0604020202020204" pitchFamily="34" charset="0"/>
              </a:rPr>
              <a:t>Reclamation’s law enforcement staffing model determines the security guard capabilities and staffing levels that are needed for Reclamation’s dams, reservoirs, and power plants that constitute a portion of the nation’s critical infrastructure</a:t>
            </a:r>
          </a:p>
          <a:p>
            <a:pPr marL="228600" lvl="0" indent="-228600">
              <a:spcAft>
                <a:spcPts val="1200"/>
              </a:spcAft>
              <a:buClr>
                <a:srgbClr val="FFFFFF"/>
              </a:buClr>
              <a:buSzPts val="1600"/>
              <a:buFont typeface="Arial"/>
              <a:buChar char="•"/>
            </a:pPr>
            <a:r>
              <a:rPr lang="en-US" sz="2400" b="1" dirty="0">
                <a:solidFill>
                  <a:srgbClr val="FFFFFF"/>
                </a:solidFill>
                <a:latin typeface="Arial" panose="020B0604020202020204" pitchFamily="34" charset="0"/>
                <a:cs typeface="Arial" panose="020B0604020202020204" pitchFamily="34" charset="0"/>
              </a:rPr>
              <a:t>Site Security funding ensures safety and security through physical security upgrades, law enforcement and risk analysis funding, and personnel security</a:t>
            </a:r>
            <a:endParaRPr lang="en-US" sz="2400" b="1" dirty="0">
              <a:latin typeface="Arial" panose="020B0604020202020204" pitchFamily="34" charset="0"/>
              <a:cs typeface="Arial" panose="020B0604020202020204" pitchFamily="34" charset="0"/>
            </a:endParaRPr>
          </a:p>
          <a:p>
            <a:pPr>
              <a:spcAft>
                <a:spcPts val="1200"/>
              </a:spcAft>
            </a:pPr>
            <a:endParaRPr lang="en-US" sz="2400" b="1" dirty="0"/>
          </a:p>
        </p:txBody>
      </p:sp>
      <p:pic>
        <p:nvPicPr>
          <p:cNvPr id="7" name="Picture 6" descr="A security guard at Grand Coulee Dam" title="A security guard at Grand Coulee Dam">
            <a:extLst>
              <a:ext uri="{FF2B5EF4-FFF2-40B4-BE49-F238E27FC236}">
                <a16:creationId xmlns:a16="http://schemas.microsoft.com/office/drawing/2014/main" id="{DFB4A108-B88F-4864-85E2-59F7A23E2315}"/>
              </a:ext>
            </a:extLst>
          </p:cNvPr>
          <p:cNvPicPr>
            <a:picLocks noChangeAspect="1"/>
          </p:cNvPicPr>
          <p:nvPr/>
        </p:nvPicPr>
        <p:blipFill>
          <a:blip r:embed="rId3"/>
          <a:stretch>
            <a:fillRect/>
          </a:stretch>
        </p:blipFill>
        <p:spPr>
          <a:xfrm>
            <a:off x="9187857" y="3866072"/>
            <a:ext cx="2886075" cy="1914525"/>
          </a:xfrm>
          <a:prstGeom prst="rect">
            <a:avLst/>
          </a:prstGeom>
        </p:spPr>
      </p:pic>
      <p:sp>
        <p:nvSpPr>
          <p:cNvPr id="8" name="TextBox 7">
            <a:extLst>
              <a:ext uri="{FF2B5EF4-FFF2-40B4-BE49-F238E27FC236}">
                <a16:creationId xmlns:a16="http://schemas.microsoft.com/office/drawing/2014/main" id="{B949268C-EE01-4C68-A46E-8B1CC3308015}"/>
              </a:ext>
            </a:extLst>
          </p:cNvPr>
          <p:cNvSpPr txBox="1"/>
          <p:nvPr/>
        </p:nvSpPr>
        <p:spPr>
          <a:xfrm>
            <a:off x="9187857" y="5769994"/>
            <a:ext cx="2521974" cy="738664"/>
          </a:xfrm>
          <a:prstGeom prst="rect">
            <a:avLst/>
          </a:prstGeom>
          <a:noFill/>
        </p:spPr>
        <p:txBody>
          <a:bodyPr wrap="square" rtlCol="0">
            <a:spAutoFit/>
          </a:bodyPr>
          <a:lstStyle/>
          <a:p>
            <a:r>
              <a:rPr lang="en-US" sz="1200" b="1" dirty="0">
                <a:solidFill>
                  <a:schemeClr val="lt1"/>
                </a:solidFill>
                <a:latin typeface="Arial" panose="020B0604020202020204" pitchFamily="34" charset="0"/>
                <a:cs typeface="Arial" panose="020B0604020202020204" pitchFamily="34" charset="0"/>
              </a:rPr>
              <a:t>Grand Coulee Dam, Washington, PN Region</a:t>
            </a:r>
            <a:endParaRPr lang="en-US" sz="1200" b="1" dirty="0">
              <a:latin typeface="Arial" panose="020B0604020202020204" pitchFamily="34" charset="0"/>
              <a:cs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73C22865-5723-AE46-B8D7-92E84CA5D2BA}"/>
              </a:ext>
            </a:extLst>
          </p:cNvPr>
          <p:cNvSpPr>
            <a:spLocks noGrp="1"/>
          </p:cNvSpPr>
          <p:nvPr>
            <p:ph type="sldNum" sz="quarter" idx="12"/>
          </p:nvPr>
        </p:nvSpPr>
        <p:spPr/>
        <p:txBody>
          <a:bodyPr/>
          <a:lstStyle/>
          <a:p>
            <a:fld id="{A1D9053B-8DB2-EA4A-A9CF-0F8FB54823AA}" type="slidenum">
              <a:rPr lang="en-US" smtClean="0"/>
              <a:t>17</a:t>
            </a:fld>
            <a:endParaRPr lang="en-US"/>
          </a:p>
        </p:txBody>
      </p:sp>
    </p:spTree>
    <p:extLst>
      <p:ext uri="{BB962C8B-B14F-4D97-AF65-F5344CB8AC3E}">
        <p14:creationId xmlns:p14="http://schemas.microsoft.com/office/powerpoint/2010/main" val="3628233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E1186C-CD7C-AC4A-AACF-6DA0445BB508}"/>
              </a:ext>
            </a:extLst>
          </p:cNvPr>
          <p:cNvSpPr>
            <a:spLocks noGrp="1"/>
          </p:cNvSpPr>
          <p:nvPr>
            <p:ph type="title"/>
          </p:nvPr>
        </p:nvSpPr>
        <p:spPr/>
        <p:txBody>
          <a:bodyPr/>
          <a:lstStyle/>
          <a:p>
            <a:r>
              <a:rPr lang="en-US" dirty="0"/>
              <a:t>Conserving Land and Water</a:t>
            </a:r>
          </a:p>
        </p:txBody>
      </p:sp>
      <p:sp>
        <p:nvSpPr>
          <p:cNvPr id="4" name="Content Placeholder 3">
            <a:extLst>
              <a:ext uri="{FF2B5EF4-FFF2-40B4-BE49-F238E27FC236}">
                <a16:creationId xmlns:a16="http://schemas.microsoft.com/office/drawing/2014/main" id="{92615F0D-444D-634A-A510-0F2BB97342B8}"/>
              </a:ext>
            </a:extLst>
          </p:cNvPr>
          <p:cNvSpPr>
            <a:spLocks noGrp="1"/>
          </p:cNvSpPr>
          <p:nvPr>
            <p:ph idx="1"/>
          </p:nvPr>
        </p:nvSpPr>
        <p:spPr/>
        <p:txBody>
          <a:bodyPr/>
          <a:lstStyle/>
          <a:p>
            <a:pPr marL="342900" lvl="0" indent="-342900">
              <a:spcAft>
                <a:spcPts val="1200"/>
              </a:spcAft>
              <a:buClr>
                <a:schemeClr val="lt1"/>
              </a:buClr>
              <a:buSzPts val="2400"/>
            </a:pPr>
            <a:r>
              <a:rPr lang="en-US" dirty="0">
                <a:solidFill>
                  <a:schemeClr val="lt1"/>
                </a:solidFill>
                <a:latin typeface="Arial" panose="020B0604020202020204" pitchFamily="34" charset="0"/>
                <a:ea typeface="Arial"/>
                <a:cs typeface="Arial" panose="020B0604020202020204" pitchFamily="34" charset="0"/>
                <a:sym typeface="Arial"/>
              </a:rPr>
              <a:t>WaterSMART supports Reclamation’s collaboration with non-Federal partners in efforts to address emerging water demands and water shortage issues in the West, to promote water conservation and improved water management, and to take actions to mitigate adverse environmental impacts of Reclamation projects</a:t>
            </a:r>
            <a:endParaRPr lang="en-US" dirty="0">
              <a:latin typeface="Arial" panose="020B0604020202020204" pitchFamily="34" charset="0"/>
              <a:cs typeface="Arial" panose="020B0604020202020204" pitchFamily="34" charset="0"/>
            </a:endParaRPr>
          </a:p>
          <a:p>
            <a:pPr marL="342900" lvl="0" indent="-342900">
              <a:spcBef>
                <a:spcPts val="480"/>
              </a:spcBef>
              <a:spcAft>
                <a:spcPts val="1200"/>
              </a:spcAft>
              <a:buClr>
                <a:schemeClr val="lt1"/>
              </a:buClr>
              <a:buSzPts val="2400"/>
            </a:pPr>
            <a:r>
              <a:rPr lang="en-US" dirty="0">
                <a:solidFill>
                  <a:schemeClr val="lt1"/>
                </a:solidFill>
                <a:latin typeface="Arial" panose="020B0604020202020204" pitchFamily="34" charset="0"/>
                <a:ea typeface="Arial"/>
                <a:cs typeface="Arial" panose="020B0604020202020204" pitchFamily="34" charset="0"/>
                <a:sym typeface="Arial"/>
              </a:rPr>
              <a:t>Promotes reliable solutions and economic productivity</a:t>
            </a:r>
            <a:endParaRPr lang="en-US" dirty="0">
              <a:latin typeface="Arial" panose="020B0604020202020204" pitchFamily="34" charset="0"/>
              <a:cs typeface="Arial" panose="020B0604020202020204" pitchFamily="34" charset="0"/>
            </a:endParaRPr>
          </a:p>
          <a:p>
            <a:pPr marL="342900" lvl="0" indent="-342900">
              <a:spcBef>
                <a:spcPts val="480"/>
              </a:spcBef>
              <a:spcAft>
                <a:spcPts val="1200"/>
              </a:spcAft>
              <a:buClr>
                <a:schemeClr val="lt1"/>
              </a:buClr>
              <a:buSzPts val="2400"/>
            </a:pPr>
            <a:r>
              <a:rPr lang="en-US" dirty="0">
                <a:solidFill>
                  <a:schemeClr val="lt1"/>
                </a:solidFill>
                <a:latin typeface="Arial" panose="020B0604020202020204" pitchFamily="34" charset="0"/>
                <a:ea typeface="Arial"/>
                <a:cs typeface="Arial" panose="020B0604020202020204" pitchFamily="34" charset="0"/>
                <a:sym typeface="Arial"/>
              </a:rPr>
              <a:t>Includes funding for cost-shared grants, basin-wide efforts to address water supply, Title XVI water recycling, collaborative watershed groups, and water conservation/drought activities</a:t>
            </a:r>
            <a:endParaRPr lang="en-US" dirty="0">
              <a:latin typeface="Arial" panose="020B0604020202020204" pitchFamily="34" charset="0"/>
              <a:cs typeface="Arial" panose="020B0604020202020204" pitchFamily="34" charset="0"/>
            </a:endParaRPr>
          </a:p>
          <a:p>
            <a:pPr>
              <a:spcAft>
                <a:spcPts val="1200"/>
              </a:spcAft>
            </a:pPr>
            <a:endParaRPr lang="en-US" dirty="0">
              <a:latin typeface="Arial" panose="020B0604020202020204" pitchFamily="34" charset="0"/>
              <a:cs typeface="Arial" panose="020B0604020202020204" pitchFamily="34" charset="0"/>
            </a:endParaRPr>
          </a:p>
          <a:p>
            <a:endParaRPr lang="en-US" dirty="0"/>
          </a:p>
        </p:txBody>
      </p:sp>
      <p:sp>
        <p:nvSpPr>
          <p:cNvPr id="2" name="Slide Number Placeholder 1">
            <a:extLst>
              <a:ext uri="{FF2B5EF4-FFF2-40B4-BE49-F238E27FC236}">
                <a16:creationId xmlns:a16="http://schemas.microsoft.com/office/drawing/2014/main" id="{0690D19E-2D42-8D40-8854-879DDC708BE1}"/>
              </a:ext>
            </a:extLst>
          </p:cNvPr>
          <p:cNvSpPr>
            <a:spLocks noGrp="1"/>
          </p:cNvSpPr>
          <p:nvPr>
            <p:ph type="sldNum" sz="quarter" idx="12"/>
          </p:nvPr>
        </p:nvSpPr>
        <p:spPr/>
        <p:txBody>
          <a:bodyPr/>
          <a:lstStyle/>
          <a:p>
            <a:fld id="{A1D9053B-8DB2-EA4A-A9CF-0F8FB54823AA}" type="slidenum">
              <a:rPr lang="en-US" smtClean="0"/>
              <a:t>18</a:t>
            </a:fld>
            <a:endParaRPr lang="en-US"/>
          </a:p>
        </p:txBody>
      </p:sp>
    </p:spTree>
    <p:extLst>
      <p:ext uri="{BB962C8B-B14F-4D97-AF65-F5344CB8AC3E}">
        <p14:creationId xmlns:p14="http://schemas.microsoft.com/office/powerpoint/2010/main" val="268092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F510-170A-4202-9E71-0A4D1FE0F61C}"/>
              </a:ext>
            </a:extLst>
          </p:cNvPr>
          <p:cNvSpPr>
            <a:spLocks noGrp="1"/>
          </p:cNvSpPr>
          <p:nvPr>
            <p:ph type="title"/>
          </p:nvPr>
        </p:nvSpPr>
        <p:spPr>
          <a:xfrm>
            <a:off x="228599" y="261886"/>
            <a:ext cx="11704320" cy="1325563"/>
          </a:xfrm>
        </p:spPr>
        <p:txBody>
          <a:bodyPr/>
          <a:lstStyle/>
          <a:p>
            <a:r>
              <a:rPr lang="en-US" sz="4000" dirty="0" err="1">
                <a:solidFill>
                  <a:schemeClr val="lt1"/>
                </a:solidFill>
                <a:latin typeface="Arial"/>
                <a:ea typeface="Arial"/>
                <a:cs typeface="Arial"/>
                <a:sym typeface="Arial"/>
              </a:rPr>
              <a:t>WaterSMART</a:t>
            </a:r>
            <a:r>
              <a:rPr lang="en-US" sz="4000" dirty="0">
                <a:solidFill>
                  <a:schemeClr val="lt1"/>
                </a:solidFill>
                <a:latin typeface="Arial"/>
                <a:ea typeface="Arial"/>
                <a:cs typeface="Arial"/>
                <a:sym typeface="Arial"/>
              </a:rPr>
              <a:t> Program</a:t>
            </a:r>
            <a:br>
              <a:rPr lang="en-US" sz="4000" dirty="0">
                <a:solidFill>
                  <a:schemeClr val="lt1"/>
                </a:solidFill>
                <a:latin typeface="Arial"/>
                <a:ea typeface="Arial"/>
                <a:cs typeface="Arial"/>
                <a:sym typeface="Arial"/>
              </a:rPr>
            </a:br>
            <a:r>
              <a:rPr lang="en-US" sz="2000" dirty="0">
                <a:solidFill>
                  <a:schemeClr val="lt1"/>
                </a:solidFill>
                <a:latin typeface="Arial"/>
                <a:ea typeface="Arial"/>
                <a:cs typeface="Arial"/>
                <a:sym typeface="Arial"/>
              </a:rPr>
              <a:t>(dollars in thousands)</a:t>
            </a:r>
            <a:endParaRPr lang="en-US" sz="2000" dirty="0"/>
          </a:p>
        </p:txBody>
      </p:sp>
      <p:pic>
        <p:nvPicPr>
          <p:cNvPr id="4" name="Picture 3">
            <a:extLst>
              <a:ext uri="{FF2B5EF4-FFF2-40B4-BE49-F238E27FC236}">
                <a16:creationId xmlns:a16="http://schemas.microsoft.com/office/drawing/2014/main" id="{385EA42B-0B73-4918-958E-CC886FC4373E}"/>
              </a:ext>
            </a:extLst>
          </p:cNvPr>
          <p:cNvPicPr>
            <a:picLocks noChangeAspect="1"/>
          </p:cNvPicPr>
          <p:nvPr/>
        </p:nvPicPr>
        <p:blipFill>
          <a:blip r:embed="rId2"/>
          <a:stretch>
            <a:fillRect/>
          </a:stretch>
        </p:blipFill>
        <p:spPr>
          <a:xfrm>
            <a:off x="1596371" y="1653583"/>
            <a:ext cx="8968777" cy="4591329"/>
          </a:xfrm>
          <a:prstGeom prst="rect">
            <a:avLst/>
          </a:prstGeom>
        </p:spPr>
      </p:pic>
      <p:sp>
        <p:nvSpPr>
          <p:cNvPr id="5" name="TextBox 4">
            <a:extLst>
              <a:ext uri="{FF2B5EF4-FFF2-40B4-BE49-F238E27FC236}">
                <a16:creationId xmlns:a16="http://schemas.microsoft.com/office/drawing/2014/main" id="{ECFEC348-4A88-47BA-862A-CB44CA0F8C8A}"/>
              </a:ext>
            </a:extLst>
          </p:cNvPr>
          <p:cNvSpPr txBox="1"/>
          <p:nvPr/>
        </p:nvSpPr>
        <p:spPr>
          <a:xfrm>
            <a:off x="1596371" y="6244912"/>
            <a:ext cx="9173229" cy="954107"/>
          </a:xfrm>
          <a:prstGeom prst="rect">
            <a:avLst/>
          </a:prstGeom>
          <a:noFill/>
        </p:spPr>
        <p:txBody>
          <a:bodyPr wrap="square" rtlCol="0">
            <a:spAutoFit/>
          </a:bodyPr>
          <a:lstStyle/>
          <a:p>
            <a:r>
              <a:rPr lang="en-US" sz="2800" b="1" baseline="30000" dirty="0">
                <a:solidFill>
                  <a:schemeClr val="bg1"/>
                </a:solidFill>
              </a:rPr>
              <a:t>1/</a:t>
            </a:r>
            <a:r>
              <a:rPr lang="en-US" sz="2800" b="1" dirty="0">
                <a:solidFill>
                  <a:schemeClr val="bg1"/>
                </a:solidFill>
              </a:rPr>
              <a:t>FY 2017 includes additional funds provided by Congress</a:t>
            </a:r>
          </a:p>
          <a:p>
            <a:endParaRPr lang="en-US" sz="2800" b="1" dirty="0"/>
          </a:p>
        </p:txBody>
      </p:sp>
      <p:sp>
        <p:nvSpPr>
          <p:cNvPr id="3" name="Slide Number Placeholder 2">
            <a:extLst>
              <a:ext uri="{FF2B5EF4-FFF2-40B4-BE49-F238E27FC236}">
                <a16:creationId xmlns:a16="http://schemas.microsoft.com/office/drawing/2014/main" id="{23EAB9DC-1D49-6F49-AF75-E813461928DA}"/>
              </a:ext>
            </a:extLst>
          </p:cNvPr>
          <p:cNvSpPr>
            <a:spLocks noGrp="1"/>
          </p:cNvSpPr>
          <p:nvPr>
            <p:ph type="sldNum" sz="quarter" idx="12"/>
          </p:nvPr>
        </p:nvSpPr>
        <p:spPr/>
        <p:txBody>
          <a:bodyPr/>
          <a:lstStyle/>
          <a:p>
            <a:fld id="{A1D9053B-8DB2-EA4A-A9CF-0F8FB54823AA}" type="slidenum">
              <a:rPr lang="en-US" smtClean="0"/>
              <a:t>19</a:t>
            </a:fld>
            <a:endParaRPr lang="en-US"/>
          </a:p>
        </p:txBody>
      </p:sp>
    </p:spTree>
    <p:extLst>
      <p:ext uri="{BB962C8B-B14F-4D97-AF65-F5344CB8AC3E}">
        <p14:creationId xmlns:p14="http://schemas.microsoft.com/office/powerpoint/2010/main" val="151693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canal going under a road with a field in the background." title="A canal going under a road with a field in the background.">
            <a:extLst>
              <a:ext uri="{FF2B5EF4-FFF2-40B4-BE49-F238E27FC236}">
                <a16:creationId xmlns:a16="http://schemas.microsoft.com/office/drawing/2014/main" id="{051D4FC7-0B27-6C4B-BA75-B2A17255BEF1}"/>
              </a:ext>
            </a:extLst>
          </p:cNvPr>
          <p:cNvPicPr>
            <a:picLocks noGrp="1" noChangeAspect="1"/>
          </p:cNvPicPr>
          <p:nvPr>
            <p:ph type="pic" idx="13"/>
          </p:nvPr>
        </p:nvPicPr>
        <p:blipFill>
          <a:blip r:embed="rId2"/>
          <a:srcRect t="27251" b="27251"/>
          <a:stretch>
            <a:fillRect/>
          </a:stretch>
        </p:blipFill>
        <p:spPr>
          <a:xfrm>
            <a:off x="0" y="3171825"/>
            <a:ext cx="12192000" cy="3686175"/>
          </a:xfrm>
        </p:spPr>
      </p:pic>
      <p:sp>
        <p:nvSpPr>
          <p:cNvPr id="4" name="Title 3">
            <a:extLst>
              <a:ext uri="{FF2B5EF4-FFF2-40B4-BE49-F238E27FC236}">
                <a16:creationId xmlns:a16="http://schemas.microsoft.com/office/drawing/2014/main" id="{8137C8F0-D6DE-804B-8F10-CDDA3D05E715}"/>
              </a:ext>
            </a:extLst>
          </p:cNvPr>
          <p:cNvSpPr>
            <a:spLocks noGrp="1"/>
          </p:cNvSpPr>
          <p:nvPr>
            <p:ph type="title"/>
          </p:nvPr>
        </p:nvSpPr>
        <p:spPr/>
        <p:txBody>
          <a:bodyPr>
            <a:normAutofit fontScale="90000"/>
          </a:bodyPr>
          <a:lstStyle/>
          <a:p>
            <a:r>
              <a:rPr lang="en-US" dirty="0"/>
              <a:t>They FY 2019 budget continues to support Reclamation’s mission</a:t>
            </a:r>
          </a:p>
        </p:txBody>
      </p:sp>
      <p:sp>
        <p:nvSpPr>
          <p:cNvPr id="5" name="Content Placeholder 4">
            <a:extLst>
              <a:ext uri="{FF2B5EF4-FFF2-40B4-BE49-F238E27FC236}">
                <a16:creationId xmlns:a16="http://schemas.microsoft.com/office/drawing/2014/main" id="{848E1F23-3EBC-BB49-8813-C3F88146A14D}"/>
              </a:ext>
            </a:extLst>
          </p:cNvPr>
          <p:cNvSpPr>
            <a:spLocks noGrp="1"/>
          </p:cNvSpPr>
          <p:nvPr>
            <p:ph idx="1"/>
          </p:nvPr>
        </p:nvSpPr>
        <p:spPr/>
        <p:txBody>
          <a:bodyPr/>
          <a:lstStyle/>
          <a:p>
            <a:pPr marL="0" indent="0">
              <a:spcBef>
                <a:spcPts val="480"/>
              </a:spcBef>
              <a:buClr>
                <a:schemeClr val="lt1"/>
              </a:buClr>
              <a:buSzPts val="2400"/>
              <a:buNone/>
            </a:pPr>
            <a:r>
              <a:rPr lang="en-US" dirty="0">
                <a:solidFill>
                  <a:schemeClr val="lt1"/>
                </a:solidFill>
                <a:latin typeface="Arial"/>
                <a:ea typeface="Arial"/>
                <a:cs typeface="Arial"/>
                <a:sym typeface="Arial"/>
              </a:rPr>
              <a:t>The mission of the Bureau of Reclamation is to manage, develop, and protect water and related resources in an environmentally and economically sound manner in the interest of the American public.</a:t>
            </a:r>
          </a:p>
        </p:txBody>
      </p:sp>
      <p:sp>
        <p:nvSpPr>
          <p:cNvPr id="17" name="Slide Number Placeholder 16">
            <a:extLst>
              <a:ext uri="{FF2B5EF4-FFF2-40B4-BE49-F238E27FC236}">
                <a16:creationId xmlns:a16="http://schemas.microsoft.com/office/drawing/2014/main" id="{5AA84844-8F3D-A543-86D5-BEC4C156D2C4}"/>
              </a:ext>
            </a:extLst>
          </p:cNvPr>
          <p:cNvSpPr>
            <a:spLocks noGrp="1"/>
          </p:cNvSpPr>
          <p:nvPr>
            <p:ph type="sldNum" sz="quarter" idx="12"/>
          </p:nvPr>
        </p:nvSpPr>
        <p:spPr/>
        <p:txBody>
          <a:bodyPr/>
          <a:lstStyle/>
          <a:p>
            <a:fld id="{A1D9053B-8DB2-EA4A-A9CF-0F8FB54823AA}" type="slidenum">
              <a:rPr lang="en-US" smtClean="0"/>
              <a:t>2</a:t>
            </a:fld>
            <a:endParaRPr lang="en-US"/>
          </a:p>
        </p:txBody>
      </p:sp>
    </p:spTree>
    <p:extLst>
      <p:ext uri="{BB962C8B-B14F-4D97-AF65-F5344CB8AC3E}">
        <p14:creationId xmlns:p14="http://schemas.microsoft.com/office/powerpoint/2010/main" val="3861267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417001-F5C0-714E-8BA9-239C770D7979}"/>
              </a:ext>
            </a:extLst>
          </p:cNvPr>
          <p:cNvSpPr>
            <a:spLocks noGrp="1"/>
          </p:cNvSpPr>
          <p:nvPr>
            <p:ph type="title"/>
          </p:nvPr>
        </p:nvSpPr>
        <p:spPr/>
        <p:txBody>
          <a:bodyPr/>
          <a:lstStyle/>
          <a:p>
            <a:r>
              <a:rPr lang="en-US" dirty="0"/>
              <a:t>Management Efficiencies</a:t>
            </a:r>
          </a:p>
        </p:txBody>
      </p:sp>
      <p:sp>
        <p:nvSpPr>
          <p:cNvPr id="4" name="Content Placeholder 3">
            <a:extLst>
              <a:ext uri="{FF2B5EF4-FFF2-40B4-BE49-F238E27FC236}">
                <a16:creationId xmlns:a16="http://schemas.microsoft.com/office/drawing/2014/main" id="{94D1223F-AB6B-F842-B384-7EE0D94CAA24}"/>
              </a:ext>
            </a:extLst>
          </p:cNvPr>
          <p:cNvSpPr>
            <a:spLocks noGrp="1"/>
          </p:cNvSpPr>
          <p:nvPr>
            <p:ph idx="1"/>
          </p:nvPr>
        </p:nvSpPr>
        <p:spPr>
          <a:xfrm>
            <a:off x="228600" y="1690688"/>
            <a:ext cx="11704320" cy="4351338"/>
          </a:xfrm>
        </p:spPr>
        <p:txBody>
          <a:bodyPr/>
          <a:lstStyle/>
          <a:p>
            <a:pPr marL="342900" lvl="0" indent="-342900">
              <a:buClr>
                <a:schemeClr val="lt1"/>
              </a:buClr>
              <a:buSzPts val="2400"/>
            </a:pPr>
            <a:r>
              <a:rPr lang="en-US" dirty="0">
                <a:latin typeface="Arial" panose="020B0604020202020204" pitchFamily="34" charset="0"/>
                <a:ea typeface="Arial"/>
                <a:cs typeface="Arial" panose="020B0604020202020204" pitchFamily="34" charset="0"/>
                <a:sym typeface="Arial"/>
              </a:rPr>
              <a:t>Reclamation’s FY 201</a:t>
            </a:r>
            <a:r>
              <a:rPr lang="en-US" dirty="0">
                <a:latin typeface="Arial" panose="020B0604020202020204" pitchFamily="34" charset="0"/>
                <a:cs typeface="Arial" panose="020B0604020202020204" pitchFamily="34" charset="0"/>
              </a:rPr>
              <a:t>9</a:t>
            </a:r>
            <a:r>
              <a:rPr lang="en-US" dirty="0">
                <a:latin typeface="Arial" panose="020B0604020202020204" pitchFamily="34" charset="0"/>
                <a:ea typeface="Arial"/>
                <a:cs typeface="Arial" panose="020B0604020202020204" pitchFamily="34" charset="0"/>
                <a:sym typeface="Arial"/>
              </a:rPr>
              <a:t> budget includes efforts to support and improve Federal effectiveness, efficiency, cybersecurity, and accountability through:</a:t>
            </a:r>
          </a:p>
          <a:p>
            <a:pPr marL="800100" lvl="1" indent="-342900">
              <a:buClr>
                <a:schemeClr val="lt1"/>
              </a:buClr>
              <a:buSzPts val="2400"/>
            </a:pPr>
            <a:r>
              <a:rPr lang="en-US" dirty="0">
                <a:latin typeface="Arial" panose="020B0604020202020204" pitchFamily="34" charset="0"/>
                <a:ea typeface="Arial"/>
                <a:cs typeface="Arial" panose="020B0604020202020204" pitchFamily="34" charset="0"/>
                <a:sym typeface="Arial"/>
              </a:rPr>
              <a:t>Title Transfer Legislative Proposal – would facilitate transfer of title when beneficial to all parties</a:t>
            </a:r>
          </a:p>
          <a:p>
            <a:pPr marL="800100" lvl="1" indent="-342900">
              <a:buClr>
                <a:schemeClr val="lt1"/>
              </a:buClr>
              <a:buSzPts val="2400"/>
            </a:pPr>
            <a:r>
              <a:rPr lang="en-US" dirty="0">
                <a:latin typeface="Arial" panose="020B0604020202020204" pitchFamily="34" charset="0"/>
                <a:ea typeface="Arial"/>
                <a:cs typeface="Arial" panose="020B0604020202020204" pitchFamily="34" charset="0"/>
                <a:sym typeface="Arial"/>
              </a:rPr>
              <a:t>Partner Funding – continued emphasis to seek leveraging of non-Federal and other Federal dollars</a:t>
            </a:r>
          </a:p>
          <a:p>
            <a:pPr marL="800100" lvl="1" indent="-342900">
              <a:buClr>
                <a:schemeClr val="lt1"/>
              </a:buClr>
              <a:buSzPts val="2400"/>
            </a:pPr>
            <a:r>
              <a:rPr lang="en-US" dirty="0">
                <a:latin typeface="Arial" panose="020B0604020202020204" pitchFamily="34" charset="0"/>
                <a:ea typeface="Arial"/>
                <a:cs typeface="Arial" panose="020B0604020202020204" pitchFamily="34" charset="0"/>
                <a:sym typeface="Arial"/>
              </a:rPr>
              <a:t>Ensure resources are located where needed to best serve public – Limited footprint in East for impact in West</a:t>
            </a:r>
          </a:p>
          <a:p>
            <a:pPr marL="800100" lvl="1" indent="-342900">
              <a:buClr>
                <a:schemeClr val="lt1"/>
              </a:buClr>
              <a:buSzPts val="2400"/>
            </a:pPr>
            <a:r>
              <a:rPr lang="en-US" dirty="0">
                <a:latin typeface="Arial" panose="020B0604020202020204" pitchFamily="34" charset="0"/>
                <a:ea typeface="Arial"/>
                <a:cs typeface="Arial" panose="020B0604020202020204" pitchFamily="34" charset="0"/>
                <a:sym typeface="Arial"/>
              </a:rPr>
              <a:t>Federal IT Acquisition Reform Act (FITARA) – evaluating, upgrading, and potentially replacing IT systems to manage facilities and protect infrastructure</a:t>
            </a:r>
          </a:p>
          <a:p>
            <a:pPr marL="800100" lvl="1" indent="-342900">
              <a:buClr>
                <a:schemeClr val="lt1"/>
              </a:buClr>
              <a:buSzPts val="2400"/>
            </a:pPr>
            <a:r>
              <a:rPr lang="en-US" dirty="0">
                <a:latin typeface="Arial" panose="020B0604020202020204" pitchFamily="34" charset="0"/>
                <a:ea typeface="Arial"/>
                <a:cs typeface="Arial" panose="020B0604020202020204" pitchFamily="34" charset="0"/>
                <a:sym typeface="Arial"/>
              </a:rPr>
              <a:t>Data Modernization – support of the open water data initiative</a:t>
            </a:r>
          </a:p>
        </p:txBody>
      </p:sp>
      <p:sp>
        <p:nvSpPr>
          <p:cNvPr id="5" name="Slide Number Placeholder 4">
            <a:extLst>
              <a:ext uri="{FF2B5EF4-FFF2-40B4-BE49-F238E27FC236}">
                <a16:creationId xmlns:a16="http://schemas.microsoft.com/office/drawing/2014/main" id="{0E8A23BC-1B74-074B-B774-72B661AA5324}"/>
              </a:ext>
            </a:extLst>
          </p:cNvPr>
          <p:cNvSpPr>
            <a:spLocks noGrp="1"/>
          </p:cNvSpPr>
          <p:nvPr>
            <p:ph type="sldNum" sz="quarter" idx="12"/>
          </p:nvPr>
        </p:nvSpPr>
        <p:spPr/>
        <p:txBody>
          <a:bodyPr/>
          <a:lstStyle/>
          <a:p>
            <a:fld id="{A1D9053B-8DB2-EA4A-A9CF-0F8FB54823AA}" type="slidenum">
              <a:rPr lang="en-US" smtClean="0"/>
              <a:t>20</a:t>
            </a:fld>
            <a:endParaRPr lang="en-US"/>
          </a:p>
        </p:txBody>
      </p:sp>
    </p:spTree>
    <p:extLst>
      <p:ext uri="{BB962C8B-B14F-4D97-AF65-F5344CB8AC3E}">
        <p14:creationId xmlns:p14="http://schemas.microsoft.com/office/powerpoint/2010/main" val="281950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90FEE-9895-C049-A13B-73FCFC957EF6}"/>
              </a:ext>
            </a:extLst>
          </p:cNvPr>
          <p:cNvSpPr>
            <a:spLocks noGrp="1"/>
          </p:cNvSpPr>
          <p:nvPr>
            <p:ph type="title"/>
          </p:nvPr>
        </p:nvSpPr>
        <p:spPr/>
        <p:txBody>
          <a:bodyPr/>
          <a:lstStyle/>
          <a:p>
            <a:r>
              <a:rPr lang="en-US" dirty="0"/>
              <a:t>Water Reliability and Efficiency</a:t>
            </a:r>
          </a:p>
        </p:txBody>
      </p:sp>
      <p:sp>
        <p:nvSpPr>
          <p:cNvPr id="4" name="Content Placeholder 3">
            <a:extLst>
              <a:ext uri="{FF2B5EF4-FFF2-40B4-BE49-F238E27FC236}">
                <a16:creationId xmlns:a16="http://schemas.microsoft.com/office/drawing/2014/main" id="{4BF7C547-44A7-4149-B2CE-A9B91464F50E}"/>
              </a:ext>
            </a:extLst>
          </p:cNvPr>
          <p:cNvSpPr>
            <a:spLocks noGrp="1"/>
          </p:cNvSpPr>
          <p:nvPr>
            <p:ph idx="1"/>
          </p:nvPr>
        </p:nvSpPr>
        <p:spPr/>
        <p:txBody>
          <a:bodyPr/>
          <a:lstStyle/>
          <a:p>
            <a:pPr marL="0" indent="0">
              <a:buNone/>
            </a:pPr>
            <a:r>
              <a:rPr lang="en-US" sz="2600" dirty="0">
                <a:latin typeface="Arial" panose="020B0604020202020204" pitchFamily="34" charset="0"/>
                <a:ea typeface="Arial"/>
                <a:cs typeface="Arial" panose="020B0604020202020204" pitchFamily="34" charset="0"/>
                <a:sym typeface="Arial"/>
              </a:rPr>
              <a:t>The ability to continue to deliver water and generate power is key to Reclamation’s mission. Reclamation’s budget supports efforts to address drought, growing water demand, efficient energy production, and environmental needs well into the future. Such funding includes:</a:t>
            </a:r>
          </a:p>
          <a:p>
            <a:r>
              <a:rPr lang="en-US" sz="2200" dirty="0">
                <a:latin typeface="Arial" panose="020B0604020202020204" pitchFamily="34" charset="0"/>
                <a:cs typeface="Arial" panose="020B0604020202020204" pitchFamily="34" charset="0"/>
              </a:rPr>
              <a:t>$31.2 million for the Lower Colorado River Operations Program to support the Secretary’s role as water master of the Lower Colorado River and includes $16.9 million for species conservation</a:t>
            </a:r>
            <a:endParaRPr lang="en-US" sz="2200" dirty="0">
              <a:latin typeface="Arial" panose="020B0604020202020204" pitchFamily="34" charset="0"/>
              <a:cs typeface="Arial" panose="020B0604020202020204" pitchFamily="34" charset="0"/>
              <a:sym typeface="Arial"/>
            </a:endParaRPr>
          </a:p>
          <a:p>
            <a:r>
              <a:rPr lang="en-US" sz="2200" dirty="0">
                <a:latin typeface="Arial" panose="020B0604020202020204" pitchFamily="34" charset="0"/>
                <a:ea typeface="Arial"/>
                <a:cs typeface="Arial" panose="020B0604020202020204" pitchFamily="34" charset="0"/>
                <a:sym typeface="Arial"/>
              </a:rPr>
              <a:t>$147.5 million for Central Valley Project, including $11.9 million for Trinity River Restoration</a:t>
            </a:r>
          </a:p>
          <a:p>
            <a:r>
              <a:rPr lang="en-US" sz="2200" dirty="0">
                <a:latin typeface="Arial" panose="020B0604020202020204" pitchFamily="34" charset="0"/>
                <a:ea typeface="Arial"/>
                <a:cs typeface="Arial" panose="020B0604020202020204" pitchFamily="34" charset="0"/>
                <a:sym typeface="Arial"/>
              </a:rPr>
              <a:t>$17.5 million for studies and initiatives to improve water supply in Klamath</a:t>
            </a:r>
          </a:p>
          <a:p>
            <a:r>
              <a:rPr lang="en-US" sz="2200" dirty="0">
                <a:latin typeface="Arial" panose="020B0604020202020204" pitchFamily="34" charset="0"/>
                <a:ea typeface="Arial"/>
                <a:cs typeface="Arial" panose="020B0604020202020204" pitchFamily="34" charset="0"/>
                <a:sym typeface="Arial"/>
              </a:rPr>
              <a:t>$2</a:t>
            </a:r>
            <a:r>
              <a:rPr lang="en-US" sz="2200" dirty="0">
                <a:latin typeface="Arial" panose="020B0604020202020204" pitchFamily="34" charset="0"/>
                <a:cs typeface="Arial" panose="020B0604020202020204" pitchFamily="34" charset="0"/>
              </a:rPr>
              <a:t>3</a:t>
            </a:r>
            <a:r>
              <a:rPr lang="en-US" sz="2200" dirty="0">
                <a:latin typeface="Arial" panose="020B0604020202020204" pitchFamily="34" charset="0"/>
                <a:ea typeface="Arial"/>
                <a:cs typeface="Arial" panose="020B0604020202020204" pitchFamily="34" charset="0"/>
                <a:sym typeface="Arial"/>
              </a:rPr>
              <a:t>.5 million for Middle Rio Grande ($</a:t>
            </a:r>
            <a:r>
              <a:rPr lang="en-US" sz="2200" dirty="0">
                <a:latin typeface="Arial" panose="020B0604020202020204" pitchFamily="34" charset="0"/>
                <a:cs typeface="Arial" panose="020B0604020202020204" pitchFamily="34" charset="0"/>
              </a:rPr>
              <a:t>11.5</a:t>
            </a:r>
            <a:r>
              <a:rPr lang="en-US" sz="2200" dirty="0">
                <a:latin typeface="Arial" panose="020B0604020202020204" pitchFamily="34" charset="0"/>
                <a:ea typeface="Arial"/>
                <a:cs typeface="Arial" panose="020B0604020202020204" pitchFamily="34" charset="0"/>
                <a:sym typeface="Arial"/>
              </a:rPr>
              <a:t> million for endangered species program)</a:t>
            </a:r>
          </a:p>
          <a:p>
            <a:endParaRPr lang="en-US" dirty="0"/>
          </a:p>
        </p:txBody>
      </p:sp>
      <p:sp>
        <p:nvSpPr>
          <p:cNvPr id="5" name="Slide Number Placeholder 4">
            <a:extLst>
              <a:ext uri="{FF2B5EF4-FFF2-40B4-BE49-F238E27FC236}">
                <a16:creationId xmlns:a16="http://schemas.microsoft.com/office/drawing/2014/main" id="{AE871E05-F605-0B4D-8185-3E829BF7123C}"/>
              </a:ext>
            </a:extLst>
          </p:cNvPr>
          <p:cNvSpPr>
            <a:spLocks noGrp="1"/>
          </p:cNvSpPr>
          <p:nvPr>
            <p:ph type="sldNum" sz="quarter" idx="12"/>
          </p:nvPr>
        </p:nvSpPr>
        <p:spPr/>
        <p:txBody>
          <a:bodyPr/>
          <a:lstStyle/>
          <a:p>
            <a:fld id="{A1D9053B-8DB2-EA4A-A9CF-0F8FB54823AA}" type="slidenum">
              <a:rPr lang="en-US" smtClean="0"/>
              <a:t>21</a:t>
            </a:fld>
            <a:endParaRPr lang="en-US"/>
          </a:p>
        </p:txBody>
      </p:sp>
    </p:spTree>
    <p:extLst>
      <p:ext uri="{BB962C8B-B14F-4D97-AF65-F5344CB8AC3E}">
        <p14:creationId xmlns:p14="http://schemas.microsoft.com/office/powerpoint/2010/main" val="516187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A5D3-448A-5145-A38E-AE2ABACDB630}"/>
              </a:ext>
            </a:extLst>
          </p:cNvPr>
          <p:cNvSpPr>
            <a:spLocks noGrp="1"/>
          </p:cNvSpPr>
          <p:nvPr>
            <p:ph type="title"/>
          </p:nvPr>
        </p:nvSpPr>
        <p:spPr/>
        <p:txBody>
          <a:bodyPr/>
          <a:lstStyle/>
          <a:p>
            <a:r>
              <a:rPr lang="en-US" dirty="0"/>
              <a:t>Water Reliability and Efficiency (Cont.)</a:t>
            </a:r>
          </a:p>
        </p:txBody>
      </p:sp>
      <p:sp>
        <p:nvSpPr>
          <p:cNvPr id="3" name="Content Placeholder 2">
            <a:extLst>
              <a:ext uri="{FF2B5EF4-FFF2-40B4-BE49-F238E27FC236}">
                <a16:creationId xmlns:a16="http://schemas.microsoft.com/office/drawing/2014/main" id="{C993310D-84A9-894A-9D6A-F10A6E18C5F9}"/>
              </a:ext>
            </a:extLst>
          </p:cNvPr>
          <p:cNvSpPr>
            <a:spLocks noGrp="1"/>
          </p:cNvSpPr>
          <p:nvPr>
            <p:ph idx="1"/>
          </p:nvPr>
        </p:nvSpPr>
        <p:spPr/>
        <p:txBody>
          <a:bodyPr/>
          <a:lstStyle/>
          <a:p>
            <a:pPr marL="0" indent="0">
              <a:buNone/>
            </a:pPr>
            <a:r>
              <a:rPr lang="en-US" dirty="0">
                <a:solidFill>
                  <a:schemeClr val="lt1"/>
                </a:solidFill>
                <a:latin typeface="Arial" panose="020B0604020202020204" pitchFamily="34" charset="0"/>
                <a:ea typeface="Arial"/>
                <a:cs typeface="Arial" panose="020B0604020202020204" pitchFamily="34" charset="0"/>
                <a:sym typeface="Arial"/>
              </a:rPr>
              <a:t>Funding includes:</a:t>
            </a:r>
          </a:p>
          <a:p>
            <a:r>
              <a:rPr lang="en-US" dirty="0">
                <a:latin typeface="Arial" panose="020B0604020202020204" pitchFamily="34" charset="0"/>
                <a:ea typeface="Arial"/>
                <a:cs typeface="Arial" panose="020B0604020202020204" pitchFamily="34" charset="0"/>
                <a:sym typeface="Arial"/>
              </a:rPr>
              <a:t>$19.</a:t>
            </a:r>
            <a:r>
              <a:rPr lang="en-US" dirty="0">
                <a:latin typeface="Arial" panose="020B0604020202020204" pitchFamily="34" charset="0"/>
                <a:cs typeface="Arial" panose="020B0604020202020204" pitchFamily="34" charset="0"/>
              </a:rPr>
              <a:t>2</a:t>
            </a:r>
            <a:r>
              <a:rPr lang="en-US" dirty="0">
                <a:latin typeface="Arial" panose="020B0604020202020204" pitchFamily="34" charset="0"/>
                <a:ea typeface="Arial"/>
                <a:cs typeface="Arial" panose="020B0604020202020204" pitchFamily="34" charset="0"/>
                <a:sym typeface="Arial"/>
              </a:rPr>
              <a:t> million for Endangered Species Act Recovery Implementation (e.g. Platte)</a:t>
            </a:r>
          </a:p>
          <a:p>
            <a:r>
              <a:rPr lang="en-US" dirty="0">
                <a:latin typeface="Arial" panose="020B0604020202020204" pitchFamily="34" charset="0"/>
                <a:ea typeface="Arial"/>
                <a:cs typeface="Arial" panose="020B0604020202020204" pitchFamily="34" charset="0"/>
                <a:sym typeface="Arial"/>
              </a:rPr>
              <a:t>$19.0 million for Columbia Snake River</a:t>
            </a:r>
          </a:p>
          <a:p>
            <a:r>
              <a:rPr lang="en-US" dirty="0">
                <a:latin typeface="Arial" panose="020B0604020202020204" pitchFamily="34" charset="0"/>
                <a:ea typeface="Arial"/>
                <a:cs typeface="Arial" panose="020B0604020202020204" pitchFamily="34" charset="0"/>
                <a:sym typeface="Arial"/>
              </a:rPr>
              <a:t>$13.2 million to address water shortages in the Yakima River Basin</a:t>
            </a:r>
          </a:p>
          <a:p>
            <a:r>
              <a:rPr lang="en-US" dirty="0">
                <a:latin typeface="Arial" panose="020B0604020202020204" pitchFamily="34" charset="0"/>
                <a:ea typeface="Arial"/>
                <a:cs typeface="Arial" panose="020B0604020202020204" pitchFamily="34" charset="0"/>
                <a:sym typeface="Arial"/>
              </a:rPr>
              <a:t>$</a:t>
            </a:r>
            <a:r>
              <a:rPr lang="en-US" dirty="0">
                <a:latin typeface="Arial" panose="020B0604020202020204" pitchFamily="34" charset="0"/>
                <a:cs typeface="Arial" panose="020B0604020202020204" pitchFamily="34" charset="0"/>
              </a:rPr>
              <a:t>62.0</a:t>
            </a:r>
            <a:r>
              <a:rPr lang="en-US" dirty="0">
                <a:latin typeface="Arial" panose="020B0604020202020204" pitchFamily="34" charset="0"/>
                <a:ea typeface="Arial"/>
                <a:cs typeface="Arial" panose="020B0604020202020204" pitchFamily="34" charset="0"/>
                <a:sym typeface="Arial"/>
              </a:rPr>
              <a:t> million for the Central Valley Project Restoration Fund (includes $1.5 million for Trinity River and $2 million for San Joaquin)</a:t>
            </a:r>
          </a:p>
          <a:p>
            <a:r>
              <a:rPr lang="en-US" dirty="0">
                <a:latin typeface="Arial" panose="020B0604020202020204" pitchFamily="34" charset="0"/>
                <a:ea typeface="Arial"/>
                <a:cs typeface="Arial" panose="020B0604020202020204" pitchFamily="34" charset="0"/>
                <a:sym typeface="Arial"/>
              </a:rPr>
              <a:t>$35.0 million for the San Joaquin River Restoration program</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02BF0A5-257A-1341-986F-49842D64477B}"/>
              </a:ext>
            </a:extLst>
          </p:cNvPr>
          <p:cNvSpPr>
            <a:spLocks noGrp="1"/>
          </p:cNvSpPr>
          <p:nvPr>
            <p:ph type="sldNum" sz="quarter" idx="12"/>
          </p:nvPr>
        </p:nvSpPr>
        <p:spPr/>
        <p:txBody>
          <a:bodyPr/>
          <a:lstStyle/>
          <a:p>
            <a:fld id="{A1D9053B-8DB2-EA4A-A9CF-0F8FB54823AA}" type="slidenum">
              <a:rPr lang="en-US" smtClean="0"/>
              <a:t>22</a:t>
            </a:fld>
            <a:endParaRPr lang="en-US"/>
          </a:p>
        </p:txBody>
      </p:sp>
    </p:spTree>
    <p:extLst>
      <p:ext uri="{BB962C8B-B14F-4D97-AF65-F5344CB8AC3E}">
        <p14:creationId xmlns:p14="http://schemas.microsoft.com/office/powerpoint/2010/main" val="976198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C2C7AA-83A4-A040-991C-353CC98256BA}"/>
              </a:ext>
            </a:extLst>
          </p:cNvPr>
          <p:cNvSpPr>
            <a:spLocks noGrp="1"/>
          </p:cNvSpPr>
          <p:nvPr>
            <p:ph type="title"/>
          </p:nvPr>
        </p:nvSpPr>
        <p:spPr/>
        <p:txBody>
          <a:bodyPr/>
          <a:lstStyle/>
          <a:p>
            <a:r>
              <a:rPr lang="en-US" dirty="0"/>
              <a:t>Invasive Species</a:t>
            </a:r>
          </a:p>
        </p:txBody>
      </p:sp>
      <p:sp>
        <p:nvSpPr>
          <p:cNvPr id="4" name="Content Placeholder 3">
            <a:extLst>
              <a:ext uri="{FF2B5EF4-FFF2-40B4-BE49-F238E27FC236}">
                <a16:creationId xmlns:a16="http://schemas.microsoft.com/office/drawing/2014/main" id="{9D95A591-CEDC-9540-99C8-43D8680BB9F2}"/>
              </a:ext>
            </a:extLst>
          </p:cNvPr>
          <p:cNvSpPr>
            <a:spLocks noGrp="1"/>
          </p:cNvSpPr>
          <p:nvPr>
            <p:ph idx="1"/>
          </p:nvPr>
        </p:nvSpPr>
        <p:spPr/>
        <p:txBody>
          <a:bodyPr/>
          <a:lstStyle/>
          <a:p>
            <a:pPr marL="342900" lvl="0" indent="-342900">
              <a:buClr>
                <a:schemeClr val="lt1"/>
              </a:buClr>
              <a:buSzPts val="1600"/>
            </a:pPr>
            <a:r>
              <a:rPr lang="en-US" dirty="0">
                <a:latin typeface="Arial" panose="020B0604020202020204" pitchFamily="34" charset="0"/>
                <a:ea typeface="Arial"/>
                <a:cs typeface="Arial" panose="020B0604020202020204" pitchFamily="34" charset="0"/>
                <a:sym typeface="Arial"/>
              </a:rPr>
              <a:t>Reclamation is engaged in innovative research applications to detect, prevent, and mitigate impacts from invasive quagga and zebra mussels in Western U.S.</a:t>
            </a:r>
            <a:endParaRPr lang="en-US" sz="2400" dirty="0">
              <a:latin typeface="Arial" panose="020B0604020202020204" pitchFamily="34" charset="0"/>
              <a:ea typeface="Arial"/>
              <a:cs typeface="Arial" panose="020B0604020202020204" pitchFamily="34" charset="0"/>
              <a:sym typeface="Arial"/>
            </a:endParaRPr>
          </a:p>
          <a:p>
            <a:pPr marL="800100" lvl="1" indent="-342900">
              <a:buClr>
                <a:schemeClr val="lt1"/>
              </a:buClr>
              <a:buSzPts val="1600"/>
            </a:pPr>
            <a:r>
              <a:rPr lang="en-US" dirty="0">
                <a:latin typeface="Arial" panose="020B0604020202020204" pitchFamily="34" charset="0"/>
                <a:ea typeface="Arial"/>
                <a:cs typeface="Arial" panose="020B0604020202020204" pitchFamily="34" charset="0"/>
                <a:sym typeface="Arial"/>
              </a:rPr>
              <a:t>Supports framework in Quagga-Zebra Mussel Action Plan</a:t>
            </a:r>
          </a:p>
          <a:p>
            <a:pPr lvl="0" indent="0">
              <a:spcBef>
                <a:spcPts val="320"/>
              </a:spcBef>
              <a:buNone/>
            </a:pPr>
            <a:endParaRPr lang="en-US" dirty="0">
              <a:latin typeface="Arial" panose="020B0604020202020204" pitchFamily="34" charset="0"/>
              <a:cs typeface="Arial" panose="020B0604020202020204" pitchFamily="34" charset="0"/>
            </a:endParaRPr>
          </a:p>
          <a:p>
            <a:pPr marL="342900" lvl="0" indent="-342900">
              <a:spcBef>
                <a:spcPts val="320"/>
              </a:spcBef>
              <a:buClr>
                <a:schemeClr val="lt1"/>
              </a:buClr>
              <a:buSzPts val="1600"/>
            </a:pPr>
            <a:r>
              <a:rPr lang="en-US" dirty="0">
                <a:latin typeface="Arial" panose="020B0604020202020204" pitchFamily="34" charset="0"/>
                <a:ea typeface="Arial"/>
                <a:cs typeface="Arial" panose="020B0604020202020204" pitchFamily="34" charset="0"/>
                <a:sym typeface="Arial"/>
              </a:rPr>
              <a:t>FY 201</a:t>
            </a:r>
            <a:r>
              <a:rPr lang="en-US" dirty="0">
                <a:latin typeface="Arial" panose="020B0604020202020204" pitchFamily="34" charset="0"/>
                <a:cs typeface="Arial" panose="020B0604020202020204" pitchFamily="34" charset="0"/>
              </a:rPr>
              <a:t>9</a:t>
            </a:r>
            <a:r>
              <a:rPr lang="en-US" dirty="0">
                <a:latin typeface="Arial" panose="020B0604020202020204" pitchFamily="34" charset="0"/>
                <a:ea typeface="Arial"/>
                <a:cs typeface="Arial" panose="020B0604020202020204" pitchFamily="34" charset="0"/>
                <a:sym typeface="Arial"/>
              </a:rPr>
              <a:t> includes </a:t>
            </a:r>
            <a:r>
              <a:rPr lang="en-US" dirty="0">
                <a:latin typeface="Arial" panose="020B0604020202020204" pitchFamily="34" charset="0"/>
                <a:cs typeface="Arial" panose="020B0604020202020204" pitchFamily="34" charset="0"/>
              </a:rPr>
              <a:t>more than</a:t>
            </a:r>
            <a:r>
              <a:rPr lang="en-US" dirty="0">
                <a:latin typeface="Arial" panose="020B0604020202020204" pitchFamily="34" charset="0"/>
                <a:ea typeface="Arial"/>
                <a:cs typeface="Arial" panose="020B0604020202020204" pitchFamily="34" charset="0"/>
                <a:sym typeface="Arial"/>
              </a:rPr>
              <a:t> $</a:t>
            </a:r>
            <a:r>
              <a:rPr lang="en-US" dirty="0">
                <a:latin typeface="Arial" panose="020B0604020202020204" pitchFamily="34" charset="0"/>
                <a:cs typeface="Arial" panose="020B0604020202020204" pitchFamily="34" charset="0"/>
              </a:rPr>
              <a:t>7.6 m</a:t>
            </a:r>
            <a:r>
              <a:rPr lang="en-US" dirty="0">
                <a:latin typeface="Arial" panose="020B0604020202020204" pitchFamily="34" charset="0"/>
                <a:ea typeface="Arial"/>
                <a:cs typeface="Arial" panose="020B0604020202020204" pitchFamily="34" charset="0"/>
                <a:sym typeface="Arial"/>
              </a:rPr>
              <a:t>illion </a:t>
            </a:r>
            <a:r>
              <a:rPr lang="en-US" dirty="0">
                <a:latin typeface="Arial" panose="020B0604020202020204" pitchFamily="34" charset="0"/>
                <a:cs typeface="Arial" panose="020B0604020202020204" pitchFamily="34" charset="0"/>
              </a:rPr>
              <a:t>for prevention, early detection and monitoring, containment and control at existing facilities such as Colorado River dams and pumping plants as well as outreach and education, and research.</a:t>
            </a:r>
          </a:p>
          <a:p>
            <a:pPr marL="800100" lvl="1" indent="-342900">
              <a:spcBef>
                <a:spcPts val="320"/>
              </a:spcBef>
              <a:buClr>
                <a:schemeClr val="lt1"/>
              </a:buClr>
              <a:buSzPts val="1600"/>
            </a:pPr>
            <a:r>
              <a:rPr lang="en-US" dirty="0">
                <a:latin typeface="Arial" panose="020B0604020202020204" pitchFamily="34" charset="0"/>
                <a:ea typeface="Arial"/>
                <a:cs typeface="Arial" panose="020B0604020202020204" pitchFamily="34" charset="0"/>
                <a:sym typeface="Arial"/>
              </a:rPr>
              <a:t>Additional funding within programs and projects combats invasive species throughout the West</a:t>
            </a:r>
            <a:endParaRPr lang="en-US" dirty="0">
              <a:latin typeface="Arial" panose="020B0604020202020204" pitchFamily="34" charset="0"/>
              <a:cs typeface="Arial" panose="020B0604020202020204" pitchFamily="34" charset="0"/>
            </a:endParaRPr>
          </a:p>
          <a:p>
            <a:endParaRPr lang="en-US" dirty="0"/>
          </a:p>
        </p:txBody>
      </p:sp>
      <p:sp>
        <p:nvSpPr>
          <p:cNvPr id="2" name="Slide Number Placeholder 1">
            <a:extLst>
              <a:ext uri="{FF2B5EF4-FFF2-40B4-BE49-F238E27FC236}">
                <a16:creationId xmlns:a16="http://schemas.microsoft.com/office/drawing/2014/main" id="{405DBE6D-20F2-9F41-B097-C3CCC612898B}"/>
              </a:ext>
            </a:extLst>
          </p:cNvPr>
          <p:cNvSpPr>
            <a:spLocks noGrp="1"/>
          </p:cNvSpPr>
          <p:nvPr>
            <p:ph type="sldNum" sz="quarter" idx="12"/>
          </p:nvPr>
        </p:nvSpPr>
        <p:spPr/>
        <p:txBody>
          <a:bodyPr/>
          <a:lstStyle/>
          <a:p>
            <a:fld id="{A1D9053B-8DB2-EA4A-A9CF-0F8FB54823AA}" type="slidenum">
              <a:rPr lang="en-US" smtClean="0"/>
              <a:t>23</a:t>
            </a:fld>
            <a:endParaRPr lang="en-US"/>
          </a:p>
        </p:txBody>
      </p:sp>
    </p:spTree>
    <p:extLst>
      <p:ext uri="{BB962C8B-B14F-4D97-AF65-F5344CB8AC3E}">
        <p14:creationId xmlns:p14="http://schemas.microsoft.com/office/powerpoint/2010/main" val="2818556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97F445-82C0-E946-B3C4-D7813BE1B767}"/>
              </a:ext>
            </a:extLst>
          </p:cNvPr>
          <p:cNvSpPr>
            <a:spLocks noGrp="1"/>
          </p:cNvSpPr>
          <p:nvPr>
            <p:ph type="title"/>
          </p:nvPr>
        </p:nvSpPr>
        <p:spPr/>
        <p:txBody>
          <a:bodyPr/>
          <a:lstStyle/>
          <a:p>
            <a:r>
              <a:rPr lang="en-US" dirty="0"/>
              <a:t>Colorado River</a:t>
            </a:r>
          </a:p>
        </p:txBody>
      </p:sp>
      <p:sp>
        <p:nvSpPr>
          <p:cNvPr id="4" name="Content Placeholder 3">
            <a:extLst>
              <a:ext uri="{FF2B5EF4-FFF2-40B4-BE49-F238E27FC236}">
                <a16:creationId xmlns:a16="http://schemas.microsoft.com/office/drawing/2014/main" id="{AB6E48BD-3A45-B04D-B954-902E8D8FB646}"/>
              </a:ext>
            </a:extLst>
          </p:cNvPr>
          <p:cNvSpPr>
            <a:spLocks noGrp="1"/>
          </p:cNvSpPr>
          <p:nvPr>
            <p:ph idx="1"/>
          </p:nvPr>
        </p:nvSpPr>
        <p:spPr/>
        <p:txBody>
          <a:bodyPr/>
          <a:lstStyle/>
          <a:p>
            <a:pPr lvl="0">
              <a:spcBef>
                <a:spcPts val="0"/>
              </a:spcBef>
              <a:spcAft>
                <a:spcPts val="600"/>
              </a:spcAft>
              <a:buSzPts val="2000"/>
            </a:pPr>
            <a:r>
              <a:rPr lang="en-US" sz="2400" dirty="0">
                <a:latin typeface="Arial" panose="020B0604020202020204" pitchFamily="34" charset="0"/>
                <a:ea typeface="Arial"/>
                <a:cs typeface="Arial" panose="020B0604020202020204" pitchFamily="34" charset="0"/>
                <a:sym typeface="Arial"/>
              </a:rPr>
              <a:t>Colorado River Basin is experiencing worst drought in recorded history, and faces multiple challenges including </a:t>
            </a:r>
            <a:r>
              <a:rPr lang="en-US" sz="2400" dirty="0">
                <a:latin typeface="Arial" panose="020B0604020202020204" pitchFamily="34" charset="0"/>
                <a:cs typeface="Arial" panose="020B0604020202020204" pitchFamily="34" charset="0"/>
              </a:rPr>
              <a:t>drought, water supply/ quantity and quality, and </a:t>
            </a:r>
            <a:r>
              <a:rPr lang="en-US" sz="2400" dirty="0">
                <a:latin typeface="Arial" panose="020B0604020202020204" pitchFamily="34" charset="0"/>
                <a:ea typeface="Arial"/>
                <a:cs typeface="Arial" panose="020B0604020202020204" pitchFamily="34" charset="0"/>
                <a:sym typeface="Arial"/>
              </a:rPr>
              <a:t>endangered species protection</a:t>
            </a:r>
          </a:p>
          <a:p>
            <a:pPr lvl="0">
              <a:spcBef>
                <a:spcPts val="400"/>
              </a:spcBef>
              <a:spcAft>
                <a:spcPts val="600"/>
              </a:spcAft>
              <a:buClr>
                <a:schemeClr val="lt1"/>
              </a:buClr>
              <a:buSzPts val="2000"/>
            </a:pPr>
            <a:r>
              <a:rPr lang="en-US" sz="2400" dirty="0">
                <a:latin typeface="Arial" panose="020B0604020202020204" pitchFamily="34" charset="0"/>
                <a:ea typeface="Arial"/>
                <a:cs typeface="Arial" panose="020B0604020202020204" pitchFamily="34" charset="0"/>
                <a:sym typeface="Arial"/>
              </a:rPr>
              <a:t>To meet these challenges, Reclamation’s FY 201</a:t>
            </a:r>
            <a:r>
              <a:rPr lang="en-US" sz="2400" dirty="0">
                <a:latin typeface="Arial" panose="020B0604020202020204" pitchFamily="34" charset="0"/>
                <a:cs typeface="Arial" panose="020B0604020202020204" pitchFamily="34" charset="0"/>
              </a:rPr>
              <a:t>9</a:t>
            </a:r>
            <a:r>
              <a:rPr lang="en-US" sz="2400" dirty="0">
                <a:latin typeface="Arial" panose="020B0604020202020204" pitchFamily="34" charset="0"/>
                <a:ea typeface="Arial"/>
                <a:cs typeface="Arial" panose="020B0604020202020204" pitchFamily="34" charset="0"/>
                <a:sym typeface="Arial"/>
              </a:rPr>
              <a:t> budget.</a:t>
            </a:r>
          </a:p>
          <a:p>
            <a:pPr lvl="1">
              <a:spcBef>
                <a:spcPts val="400"/>
              </a:spcBef>
              <a:spcAft>
                <a:spcPts val="600"/>
              </a:spcAft>
              <a:buClr>
                <a:schemeClr val="lt1"/>
              </a:buClr>
              <a:buSzPts val="2000"/>
            </a:pPr>
            <a:r>
              <a:rPr lang="en-US" sz="2000" dirty="0">
                <a:latin typeface="Arial" panose="020B0604020202020204" pitchFamily="34" charset="0"/>
                <a:ea typeface="Arial"/>
                <a:cs typeface="Arial" panose="020B0604020202020204" pitchFamily="34" charset="0"/>
                <a:sym typeface="Arial"/>
              </a:rPr>
              <a:t>Continues development of Drought Contingency Plans, including conservation of water in Lake Mead to avoid shortage conditions</a:t>
            </a:r>
          </a:p>
          <a:p>
            <a:pPr lvl="1">
              <a:spcBef>
                <a:spcPts val="400"/>
              </a:spcBef>
              <a:spcAft>
                <a:spcPts val="600"/>
              </a:spcAft>
              <a:buClr>
                <a:schemeClr val="lt1"/>
              </a:buClr>
              <a:buSzPts val="2000"/>
            </a:pPr>
            <a:r>
              <a:rPr lang="en-US" sz="2000" dirty="0">
                <a:latin typeface="Arial" panose="020B0604020202020204" pitchFamily="34" charset="0"/>
                <a:ea typeface="Arial"/>
                <a:cs typeface="Arial" panose="020B0604020202020204" pitchFamily="34" charset="0"/>
                <a:sym typeface="Arial"/>
              </a:rPr>
              <a:t>Continues implementation/monitoring of Minute 323 to the US-Mexico 1944 Treaty for operational certainty, water conservation and exchange, and enhancement of environmental and riparian resources until 2026 </a:t>
            </a:r>
          </a:p>
          <a:p>
            <a:pPr lvl="1">
              <a:spcBef>
                <a:spcPts val="400"/>
              </a:spcBef>
              <a:spcAft>
                <a:spcPts val="600"/>
              </a:spcAft>
              <a:buClr>
                <a:schemeClr val="lt1"/>
              </a:buClr>
              <a:buSzPts val="2000"/>
            </a:pPr>
            <a:r>
              <a:rPr lang="en-US" sz="2000" dirty="0">
                <a:latin typeface="Arial" panose="020B0604020202020204" pitchFamily="34" charset="0"/>
                <a:ea typeface="Arial"/>
                <a:cs typeface="Arial" panose="020B0604020202020204" pitchFamily="34" charset="0"/>
                <a:sym typeface="Arial"/>
              </a:rPr>
              <a:t>Continues Title I and Title II Salinity Control efforts</a:t>
            </a:r>
          </a:p>
          <a:p>
            <a:pPr lvl="1">
              <a:spcBef>
                <a:spcPts val="400"/>
              </a:spcBef>
              <a:spcAft>
                <a:spcPts val="600"/>
              </a:spcAft>
              <a:buClr>
                <a:schemeClr val="lt1"/>
              </a:buClr>
              <a:buSzPts val="2000"/>
            </a:pPr>
            <a:r>
              <a:rPr lang="en-US" sz="2000" dirty="0">
                <a:latin typeface="Arial" panose="020B0604020202020204" pitchFamily="34" charset="0"/>
                <a:ea typeface="Arial"/>
                <a:cs typeface="Arial" panose="020B0604020202020204" pitchFamily="34" charset="0"/>
                <a:sym typeface="Arial"/>
              </a:rPr>
              <a:t>Continues implementation of the Long-Term Experimental and Management Plan (LTEMP) Record of Decision regarding adaptively managing Glen Canyon Dam operations including conservation measures and environmental compliance performance measures </a:t>
            </a:r>
            <a:endParaRPr lang="en-US"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2" name="Slide Number Placeholder 1">
            <a:extLst>
              <a:ext uri="{FF2B5EF4-FFF2-40B4-BE49-F238E27FC236}">
                <a16:creationId xmlns:a16="http://schemas.microsoft.com/office/drawing/2014/main" id="{12092CE1-4C80-5843-9B70-91D75465DE08}"/>
              </a:ext>
            </a:extLst>
          </p:cNvPr>
          <p:cNvSpPr>
            <a:spLocks noGrp="1"/>
          </p:cNvSpPr>
          <p:nvPr>
            <p:ph type="sldNum" sz="quarter" idx="12"/>
          </p:nvPr>
        </p:nvSpPr>
        <p:spPr/>
        <p:txBody>
          <a:bodyPr/>
          <a:lstStyle/>
          <a:p>
            <a:fld id="{A1D9053B-8DB2-EA4A-A9CF-0F8FB54823AA}" type="slidenum">
              <a:rPr lang="en-US" smtClean="0"/>
              <a:t>24</a:t>
            </a:fld>
            <a:endParaRPr lang="en-US"/>
          </a:p>
        </p:txBody>
      </p:sp>
    </p:spTree>
    <p:extLst>
      <p:ext uri="{BB962C8B-B14F-4D97-AF65-F5344CB8AC3E}">
        <p14:creationId xmlns:p14="http://schemas.microsoft.com/office/powerpoint/2010/main" val="553779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C210D-9B3D-4AC0-9F9A-D62C5D982296}"/>
              </a:ext>
            </a:extLst>
          </p:cNvPr>
          <p:cNvSpPr>
            <a:spLocks noGrp="1"/>
          </p:cNvSpPr>
          <p:nvPr>
            <p:ph type="title"/>
          </p:nvPr>
        </p:nvSpPr>
        <p:spPr>
          <a:xfrm>
            <a:off x="228600" y="365126"/>
            <a:ext cx="11704320" cy="469446"/>
          </a:xfrm>
        </p:spPr>
        <p:txBody>
          <a:bodyPr/>
          <a:lstStyle/>
          <a:p>
            <a:r>
              <a:rPr lang="en-US" sz="4000" dirty="0">
                <a:solidFill>
                  <a:srgbClr val="FFFFFF"/>
                </a:solidFill>
                <a:latin typeface="Arial"/>
                <a:ea typeface="Arial"/>
                <a:cs typeface="Arial"/>
                <a:sym typeface="Arial"/>
              </a:rPr>
              <a:t>California Water</a:t>
            </a:r>
            <a:br>
              <a:rPr lang="en-US" sz="4000" dirty="0">
                <a:solidFill>
                  <a:srgbClr val="FFFFFF"/>
                </a:solidFill>
                <a:latin typeface="Arial"/>
                <a:ea typeface="Arial"/>
                <a:cs typeface="Arial"/>
                <a:sym typeface="Arial"/>
              </a:rPr>
            </a:br>
            <a:endParaRPr lang="en-US" sz="4000" dirty="0"/>
          </a:p>
        </p:txBody>
      </p:sp>
      <p:sp>
        <p:nvSpPr>
          <p:cNvPr id="3" name="TextBox 2">
            <a:extLst>
              <a:ext uri="{FF2B5EF4-FFF2-40B4-BE49-F238E27FC236}">
                <a16:creationId xmlns:a16="http://schemas.microsoft.com/office/drawing/2014/main" id="{6A694A95-7842-48F4-9704-2F97AD6425BB}"/>
              </a:ext>
            </a:extLst>
          </p:cNvPr>
          <p:cNvSpPr txBox="1"/>
          <p:nvPr/>
        </p:nvSpPr>
        <p:spPr>
          <a:xfrm>
            <a:off x="228600" y="708592"/>
            <a:ext cx="11963400" cy="6463308"/>
          </a:xfrm>
          <a:prstGeom prst="rect">
            <a:avLst/>
          </a:prstGeom>
          <a:noFill/>
        </p:spPr>
        <p:txBody>
          <a:bodyPr wrap="square" rtlCol="0">
            <a:spAutoFit/>
          </a:bodyPr>
          <a:lstStyle/>
          <a:p>
            <a:pPr marL="228600" lvl="0" indent="-228600">
              <a:buClr>
                <a:srgbClr val="FFFFFF"/>
              </a:buClr>
              <a:buSzPts val="1600"/>
              <a:buFont typeface="Arial"/>
              <a:buChar char="●"/>
            </a:pPr>
            <a:r>
              <a:rPr lang="en-US" sz="2800" b="1" dirty="0">
                <a:solidFill>
                  <a:schemeClr val="bg1"/>
                </a:solidFill>
                <a:latin typeface="Arial" panose="020B0604020202020204" pitchFamily="34" charset="0"/>
                <a:ea typeface="Arial"/>
                <a:cs typeface="Arial" panose="020B0604020202020204" pitchFamily="34" charset="0"/>
                <a:sym typeface="Arial"/>
              </a:rPr>
              <a:t>California Bay-Delta Restoration - $3</a:t>
            </a:r>
            <a:r>
              <a:rPr lang="en-US" sz="2800" b="1" dirty="0">
                <a:solidFill>
                  <a:schemeClr val="bg1"/>
                </a:solidFill>
                <a:latin typeface="Arial" panose="020B0604020202020204" pitchFamily="34" charset="0"/>
                <a:cs typeface="Arial" panose="020B0604020202020204" pitchFamily="34" charset="0"/>
              </a:rPr>
              <a:t>5</a:t>
            </a:r>
            <a:r>
              <a:rPr lang="en-US" sz="2800" b="1" dirty="0">
                <a:solidFill>
                  <a:schemeClr val="bg1"/>
                </a:solidFill>
                <a:latin typeface="Arial" panose="020B0604020202020204" pitchFamily="34" charset="0"/>
                <a:ea typeface="Arial"/>
                <a:cs typeface="Arial" panose="020B0604020202020204" pitchFamily="34" charset="0"/>
                <a:sym typeface="Arial"/>
              </a:rPr>
              <a:t>.0 Million</a:t>
            </a:r>
            <a:endParaRPr lang="en-US" sz="2800" b="1" dirty="0">
              <a:solidFill>
                <a:schemeClr val="bg1"/>
              </a:solidFill>
              <a:latin typeface="Arial" panose="020B0604020202020204" pitchFamily="34" charset="0"/>
              <a:cs typeface="Arial" panose="020B0604020202020204" pitchFamily="34" charset="0"/>
            </a:endParaRPr>
          </a:p>
          <a:p>
            <a:pPr marL="742950" lvl="1" indent="-285750">
              <a:buClr>
                <a:srgbClr val="FFFFFF"/>
              </a:buClr>
              <a:buSzPts val="1400"/>
              <a:buFont typeface="Arial" panose="020B0604020202020204" pitchFamily="34" charset="0"/>
              <a:buChar char="•"/>
            </a:pPr>
            <a:r>
              <a:rPr lang="en-US" sz="2200" b="1" dirty="0">
                <a:solidFill>
                  <a:schemeClr val="bg1"/>
                </a:solidFill>
                <a:latin typeface="Arial" panose="020B0604020202020204" pitchFamily="34" charset="0"/>
                <a:ea typeface="Arial"/>
                <a:cs typeface="Arial" panose="020B0604020202020204" pitchFamily="34" charset="0"/>
                <a:sym typeface="Arial"/>
              </a:rPr>
              <a:t>Includes $3</a:t>
            </a:r>
            <a:r>
              <a:rPr lang="en-US" sz="2200" b="1" dirty="0">
                <a:solidFill>
                  <a:schemeClr val="bg1"/>
                </a:solidFill>
                <a:latin typeface="Arial" panose="020B0604020202020204" pitchFamily="34" charset="0"/>
                <a:cs typeface="Arial" panose="020B0604020202020204" pitchFamily="34" charset="0"/>
              </a:rPr>
              <a:t>5</a:t>
            </a:r>
            <a:r>
              <a:rPr lang="en-US" sz="2200" b="1" dirty="0">
                <a:solidFill>
                  <a:schemeClr val="bg1"/>
                </a:solidFill>
                <a:latin typeface="Arial" panose="020B0604020202020204" pitchFamily="34" charset="0"/>
                <a:ea typeface="Arial"/>
                <a:cs typeface="Arial" panose="020B0604020202020204" pitchFamily="34" charset="0"/>
                <a:sym typeface="Arial"/>
              </a:rPr>
              <a:t>.0 million for the continuation of the CALFED Bay-Delta Program consistent with the Record of Decision (ROD) and current priorities</a:t>
            </a:r>
            <a:endParaRPr lang="en-US" sz="2200" b="1" dirty="0">
              <a:solidFill>
                <a:schemeClr val="bg1"/>
              </a:solidFill>
              <a:latin typeface="Arial" panose="020B0604020202020204" pitchFamily="34" charset="0"/>
              <a:cs typeface="Arial" panose="020B0604020202020204" pitchFamily="34" charset="0"/>
            </a:endParaRPr>
          </a:p>
          <a:p>
            <a:pPr marL="742950" lvl="1" indent="-285750">
              <a:buClr>
                <a:srgbClr val="FFFFFF"/>
              </a:buClr>
              <a:buSzPts val="1400"/>
              <a:buFont typeface="Arial" panose="020B0604020202020204" pitchFamily="34" charset="0"/>
              <a:buChar char="•"/>
            </a:pPr>
            <a:r>
              <a:rPr lang="en-US" sz="2200" b="1" dirty="0">
                <a:solidFill>
                  <a:schemeClr val="bg1"/>
                </a:solidFill>
                <a:latin typeface="Arial" panose="020B0604020202020204" pitchFamily="34" charset="0"/>
                <a:ea typeface="Arial"/>
                <a:cs typeface="Arial" panose="020B0604020202020204" pitchFamily="34" charset="0"/>
                <a:sym typeface="Arial"/>
              </a:rPr>
              <a:t>Focuses on interagency science efforts to address short- &amp; long-term resource and water reliability issues</a:t>
            </a:r>
            <a:endParaRPr lang="en-US" sz="2200" b="1" dirty="0">
              <a:solidFill>
                <a:schemeClr val="bg1"/>
              </a:solidFill>
              <a:latin typeface="Arial" panose="020B0604020202020204" pitchFamily="34" charset="0"/>
              <a:cs typeface="Arial" panose="020B0604020202020204" pitchFamily="34" charset="0"/>
            </a:endParaRPr>
          </a:p>
          <a:p>
            <a:pPr marL="742950" lvl="1" indent="-285750">
              <a:buClr>
                <a:srgbClr val="FFFFFF"/>
              </a:buClr>
              <a:buSzPts val="1400"/>
              <a:buFont typeface="Arial" panose="020B0604020202020204" pitchFamily="34" charset="0"/>
              <a:buChar char="•"/>
            </a:pPr>
            <a:r>
              <a:rPr lang="en-US" sz="2200" b="1" dirty="0">
                <a:solidFill>
                  <a:schemeClr val="bg1"/>
                </a:solidFill>
                <a:latin typeface="Arial" panose="020B0604020202020204" pitchFamily="34" charset="0"/>
                <a:ea typeface="Arial"/>
                <a:cs typeface="Arial" panose="020B0604020202020204" pitchFamily="34" charset="0"/>
                <a:sym typeface="Arial"/>
              </a:rPr>
              <a:t>California Bay-Delta Restoration was authorized by the 2008 Water Supply Reliability, and Environmental Improvement Act, P.L. 108-361.  Authorization was extended through September 30, 2019 in the 2016 WIIN Act</a:t>
            </a:r>
            <a:endParaRPr lang="en-US" sz="2200" b="1" dirty="0">
              <a:solidFill>
                <a:schemeClr val="bg1"/>
              </a:solidFill>
              <a:latin typeface="Arial" panose="020B0604020202020204" pitchFamily="34" charset="0"/>
              <a:cs typeface="Arial" panose="020B0604020202020204" pitchFamily="34" charset="0"/>
            </a:endParaRPr>
          </a:p>
          <a:p>
            <a:pPr marL="685800" lvl="1" indent="-139700">
              <a:buClr>
                <a:schemeClr val="dk1"/>
              </a:buClr>
              <a:buSzPts val="1400"/>
            </a:pPr>
            <a:endParaRPr lang="en-US" b="1" dirty="0">
              <a:solidFill>
                <a:schemeClr val="bg1"/>
              </a:solidFill>
              <a:latin typeface="Arial" panose="020B0604020202020204" pitchFamily="34" charset="0"/>
              <a:ea typeface="Arial"/>
              <a:cs typeface="Arial" panose="020B0604020202020204" pitchFamily="34" charset="0"/>
              <a:sym typeface="Arial"/>
            </a:endParaRPr>
          </a:p>
          <a:p>
            <a:pPr marL="228600" lvl="0" indent="-114300">
              <a:buClr>
                <a:srgbClr val="FFFFFF"/>
              </a:buClr>
              <a:buSzPts val="1600"/>
              <a:buFont typeface="Arial"/>
              <a:buChar char="●"/>
            </a:pPr>
            <a:r>
              <a:rPr lang="en-US" b="1" dirty="0">
                <a:solidFill>
                  <a:schemeClr val="bg1"/>
                </a:solidFill>
                <a:latin typeface="Arial" panose="020B0604020202020204" pitchFamily="34" charset="0"/>
                <a:ea typeface="Arial"/>
                <a:cs typeface="Arial" panose="020B0604020202020204" pitchFamily="34" charset="0"/>
                <a:sym typeface="Arial"/>
              </a:rPr>
              <a:t>  </a:t>
            </a:r>
            <a:r>
              <a:rPr lang="en-US" sz="2800" b="1" dirty="0">
                <a:solidFill>
                  <a:schemeClr val="bg1"/>
                </a:solidFill>
                <a:latin typeface="Arial" panose="020B0604020202020204" pitchFamily="34" charset="0"/>
                <a:ea typeface="Arial"/>
                <a:cs typeface="Arial" panose="020B0604020202020204" pitchFamily="34" charset="0"/>
                <a:sym typeface="Arial"/>
              </a:rPr>
              <a:t>San Joaquin River Restoration - $3</a:t>
            </a:r>
            <a:r>
              <a:rPr lang="en-US" sz="2800" b="1" dirty="0">
                <a:solidFill>
                  <a:schemeClr val="bg1"/>
                </a:solidFill>
                <a:latin typeface="Arial" panose="020B0604020202020204" pitchFamily="34" charset="0"/>
                <a:cs typeface="Arial" panose="020B0604020202020204" pitchFamily="34" charset="0"/>
              </a:rPr>
              <a:t>5</a:t>
            </a:r>
            <a:r>
              <a:rPr lang="en-US" sz="2800" b="1" dirty="0">
                <a:solidFill>
                  <a:schemeClr val="bg1"/>
                </a:solidFill>
                <a:latin typeface="Arial" panose="020B0604020202020204" pitchFamily="34" charset="0"/>
                <a:ea typeface="Arial"/>
                <a:cs typeface="Arial" panose="020B0604020202020204" pitchFamily="34" charset="0"/>
                <a:sym typeface="Arial"/>
              </a:rPr>
              <a:t>.0 Million</a:t>
            </a:r>
            <a:endParaRPr lang="en-US" sz="2800" b="1" dirty="0">
              <a:solidFill>
                <a:schemeClr val="bg1"/>
              </a:solidFill>
              <a:latin typeface="Arial" panose="020B0604020202020204" pitchFamily="34" charset="0"/>
              <a:cs typeface="Arial" panose="020B0604020202020204" pitchFamily="34" charset="0"/>
            </a:endParaRPr>
          </a:p>
          <a:p>
            <a:pPr marL="857250" lvl="1" indent="-285750">
              <a:buClr>
                <a:srgbClr val="FFFFFF"/>
              </a:buClr>
              <a:buSzPts val="1400"/>
              <a:buFont typeface="Arial" panose="020B0604020202020204" pitchFamily="34" charset="0"/>
              <a:buChar char="•"/>
            </a:pPr>
            <a:r>
              <a:rPr lang="en-US" sz="2200" b="1" dirty="0">
                <a:solidFill>
                  <a:schemeClr val="bg1"/>
                </a:solidFill>
                <a:latin typeface="Arial" panose="020B0604020202020204" pitchFamily="34" charset="0"/>
                <a:ea typeface="Arial"/>
                <a:cs typeface="Arial" panose="020B0604020202020204" pitchFamily="34" charset="0"/>
                <a:sym typeface="Arial"/>
              </a:rPr>
              <a:t>Program established by the 2009 San Joaquin River Restoration Settlement Act, Title X, Subtitle A of P.L. 111-11</a:t>
            </a:r>
            <a:endParaRPr lang="en-US" sz="2200" b="1" dirty="0">
              <a:solidFill>
                <a:schemeClr val="bg1"/>
              </a:solidFill>
              <a:latin typeface="Arial" panose="020B0604020202020204" pitchFamily="34" charset="0"/>
              <a:cs typeface="Arial" panose="020B0604020202020204" pitchFamily="34" charset="0"/>
            </a:endParaRPr>
          </a:p>
          <a:p>
            <a:pPr marL="857250" lvl="1" indent="-285750">
              <a:buClr>
                <a:srgbClr val="FFFFFF"/>
              </a:buClr>
              <a:buSzPts val="1400"/>
              <a:buFont typeface="Arial" panose="020B0604020202020204" pitchFamily="34" charset="0"/>
              <a:buChar char="•"/>
            </a:pPr>
            <a:r>
              <a:rPr lang="en-US" sz="2200" b="1" dirty="0">
                <a:solidFill>
                  <a:schemeClr val="bg1"/>
                </a:solidFill>
                <a:latin typeface="Arial" panose="020B0604020202020204" pitchFamily="34" charset="0"/>
                <a:ea typeface="Arial"/>
                <a:cs typeface="Arial" panose="020B0604020202020204" pitchFamily="34" charset="0"/>
                <a:sym typeface="Arial"/>
              </a:rPr>
              <a:t>In October 2006, a Federal court approved a settlement on the San Joaquin River by </a:t>
            </a:r>
            <a:r>
              <a:rPr lang="en-US" sz="2200" b="1" dirty="0">
                <a:solidFill>
                  <a:schemeClr val="bg1"/>
                </a:solidFill>
                <a:latin typeface="Arial" panose="020B0604020202020204" pitchFamily="34" charset="0"/>
                <a:cs typeface="Arial" panose="020B0604020202020204" pitchFamily="34" charset="0"/>
              </a:rPr>
              <a:t>Interior</a:t>
            </a:r>
            <a:r>
              <a:rPr lang="en-US" sz="2200" b="1" dirty="0">
                <a:solidFill>
                  <a:schemeClr val="bg1"/>
                </a:solidFill>
                <a:latin typeface="Arial" panose="020B0604020202020204" pitchFamily="34" charset="0"/>
                <a:ea typeface="Arial"/>
                <a:cs typeface="Arial" panose="020B0604020202020204" pitchFamily="34" charset="0"/>
                <a:sym typeface="Arial"/>
              </a:rPr>
              <a:t>, Department of Commerce, Natural Resources Defense Council, and Friant Water Users Authority, ending 18 years of litigation</a:t>
            </a:r>
            <a:endParaRPr lang="en-US" sz="2200" b="1" dirty="0">
              <a:solidFill>
                <a:schemeClr val="bg1"/>
              </a:solidFill>
              <a:latin typeface="Arial" panose="020B0604020202020204" pitchFamily="34" charset="0"/>
              <a:cs typeface="Arial" panose="020B0604020202020204" pitchFamily="34" charset="0"/>
            </a:endParaRPr>
          </a:p>
          <a:p>
            <a:pPr marL="857250" lvl="1" indent="-285750">
              <a:buClr>
                <a:srgbClr val="FFFFFF"/>
              </a:buClr>
              <a:buSzPts val="1400"/>
              <a:buFont typeface="Arial" panose="020B0604020202020204" pitchFamily="34" charset="0"/>
              <a:buChar char="•"/>
            </a:pPr>
            <a:r>
              <a:rPr lang="en-US" sz="2200" b="1" dirty="0">
                <a:solidFill>
                  <a:schemeClr val="bg1"/>
                </a:solidFill>
                <a:latin typeface="Arial" panose="020B0604020202020204" pitchFamily="34" charset="0"/>
                <a:ea typeface="Arial"/>
                <a:cs typeface="Arial" panose="020B0604020202020204" pitchFamily="34" charset="0"/>
                <a:sym typeface="Arial"/>
              </a:rPr>
              <a:t>FY 2019 funding will continue activities for settlement implementation with a focus on continued construction of the Mendota Pool Bypass</a:t>
            </a:r>
            <a:endParaRPr lang="en-US" sz="2200"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9D2C3CB-97B7-DE40-9100-7E25157238E3}"/>
              </a:ext>
            </a:extLst>
          </p:cNvPr>
          <p:cNvSpPr>
            <a:spLocks noGrp="1"/>
          </p:cNvSpPr>
          <p:nvPr>
            <p:ph type="sldNum" sz="quarter" idx="12"/>
          </p:nvPr>
        </p:nvSpPr>
        <p:spPr/>
        <p:txBody>
          <a:bodyPr/>
          <a:lstStyle/>
          <a:p>
            <a:fld id="{A1D9053B-8DB2-EA4A-A9CF-0F8FB54823AA}" type="slidenum">
              <a:rPr lang="en-US" smtClean="0"/>
              <a:t>25</a:t>
            </a:fld>
            <a:endParaRPr lang="en-US"/>
          </a:p>
        </p:txBody>
      </p:sp>
    </p:spTree>
    <p:extLst>
      <p:ext uri="{BB962C8B-B14F-4D97-AF65-F5344CB8AC3E}">
        <p14:creationId xmlns:p14="http://schemas.microsoft.com/office/powerpoint/2010/main" val="327645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C210D-9B3D-4AC0-9F9A-D62C5D982296}"/>
              </a:ext>
            </a:extLst>
          </p:cNvPr>
          <p:cNvSpPr>
            <a:spLocks noGrp="1"/>
          </p:cNvSpPr>
          <p:nvPr>
            <p:ph type="title"/>
          </p:nvPr>
        </p:nvSpPr>
        <p:spPr>
          <a:xfrm>
            <a:off x="228600" y="365125"/>
            <a:ext cx="11704320" cy="498475"/>
          </a:xfrm>
        </p:spPr>
        <p:txBody>
          <a:bodyPr/>
          <a:lstStyle/>
          <a:p>
            <a:r>
              <a:rPr lang="en-US" sz="4000" dirty="0">
                <a:solidFill>
                  <a:srgbClr val="FFFFFF"/>
                </a:solidFill>
                <a:latin typeface="Arial"/>
                <a:ea typeface="Arial"/>
                <a:cs typeface="Arial"/>
                <a:sym typeface="Arial"/>
              </a:rPr>
              <a:t>California Water (cont.)</a:t>
            </a:r>
            <a:br>
              <a:rPr lang="en-US" sz="4000" dirty="0">
                <a:solidFill>
                  <a:srgbClr val="FFFFFF"/>
                </a:solidFill>
                <a:latin typeface="Arial"/>
                <a:ea typeface="Arial"/>
                <a:cs typeface="Arial"/>
                <a:sym typeface="Arial"/>
              </a:rPr>
            </a:br>
            <a:endParaRPr lang="en-US" sz="4000" dirty="0"/>
          </a:p>
        </p:txBody>
      </p:sp>
      <p:sp>
        <p:nvSpPr>
          <p:cNvPr id="3" name="TextBox 2">
            <a:extLst>
              <a:ext uri="{FF2B5EF4-FFF2-40B4-BE49-F238E27FC236}">
                <a16:creationId xmlns:a16="http://schemas.microsoft.com/office/drawing/2014/main" id="{6A694A95-7842-48F4-9704-2F97AD6425BB}"/>
              </a:ext>
            </a:extLst>
          </p:cNvPr>
          <p:cNvSpPr txBox="1"/>
          <p:nvPr/>
        </p:nvSpPr>
        <p:spPr>
          <a:xfrm>
            <a:off x="228600" y="619746"/>
            <a:ext cx="11704320" cy="5693866"/>
          </a:xfrm>
          <a:prstGeom prst="rect">
            <a:avLst/>
          </a:prstGeom>
          <a:noFill/>
        </p:spPr>
        <p:txBody>
          <a:bodyPr wrap="square" rtlCol="0">
            <a:spAutoFit/>
          </a:bodyPr>
          <a:lstStyle/>
          <a:p>
            <a:pPr marL="685800" lvl="1" indent="-25400">
              <a:buClr>
                <a:schemeClr val="dk1"/>
              </a:buClr>
              <a:buSzPts val="1400"/>
            </a:pPr>
            <a:endParaRPr lang="en-US" sz="2800" b="1" dirty="0">
              <a:solidFill>
                <a:schemeClr val="bg1"/>
              </a:solidFill>
              <a:latin typeface="Arial" panose="020B0604020202020204" pitchFamily="34" charset="0"/>
              <a:ea typeface="Arial"/>
              <a:cs typeface="Arial" panose="020B0604020202020204" pitchFamily="34" charset="0"/>
              <a:sym typeface="Arial"/>
            </a:endParaRPr>
          </a:p>
          <a:p>
            <a:pPr marL="228600" lvl="0" indent="-114300">
              <a:buClr>
                <a:srgbClr val="FFFFFF"/>
              </a:buClr>
              <a:buSzPts val="1600"/>
              <a:buFont typeface="Arial"/>
              <a:buChar char="●"/>
            </a:pPr>
            <a:r>
              <a:rPr lang="en-US" sz="2800" b="1" dirty="0">
                <a:solidFill>
                  <a:schemeClr val="bg1"/>
                </a:solidFill>
                <a:latin typeface="Arial" panose="020B0604020202020204" pitchFamily="34" charset="0"/>
                <a:ea typeface="Arial"/>
                <a:cs typeface="Arial" panose="020B0604020202020204" pitchFamily="34" charset="0"/>
                <a:sym typeface="Arial"/>
              </a:rPr>
              <a:t>  Central Valley Project Restoration Fund (CVPRF) - $62.0 Million</a:t>
            </a:r>
          </a:p>
          <a:p>
            <a:pPr marL="228600" lvl="0" indent="-114300">
              <a:buClr>
                <a:srgbClr val="FFFFFF"/>
              </a:buClr>
              <a:buSzPts val="1600"/>
              <a:buFont typeface="Arial"/>
              <a:buChar char="●"/>
            </a:pPr>
            <a:endParaRPr lang="en-US" sz="2800" b="1" dirty="0">
              <a:solidFill>
                <a:schemeClr val="bg1"/>
              </a:solidFill>
              <a:latin typeface="Arial" panose="020B0604020202020204" pitchFamily="34" charset="0"/>
              <a:ea typeface="Arial"/>
              <a:cs typeface="Arial" panose="020B0604020202020204" pitchFamily="34" charset="0"/>
              <a:sym typeface="Arial"/>
            </a:endParaRPr>
          </a:p>
          <a:p>
            <a:pPr marL="730250" lvl="1" indent="-285750">
              <a:buClr>
                <a:srgbClr val="FFFFFF"/>
              </a:buClr>
              <a:buSzPts val="1600"/>
              <a:buFont typeface="Arial" panose="020B0604020202020204" pitchFamily="34" charset="0"/>
              <a:buChar char="•"/>
            </a:pPr>
            <a:r>
              <a:rPr lang="en-US" sz="2800" b="1" dirty="0">
                <a:solidFill>
                  <a:schemeClr val="bg1"/>
                </a:solidFill>
                <a:latin typeface="Arial" panose="020B0604020202020204" pitchFamily="34" charset="0"/>
                <a:ea typeface="Arial"/>
                <a:cs typeface="Arial" panose="020B0604020202020204" pitchFamily="34" charset="0"/>
                <a:sym typeface="Arial"/>
              </a:rPr>
              <a:t>Fund was established by the1992 Central Valley Project Improvement Act (CVPIA), Title XXXIV of P.L. 102-575</a:t>
            </a:r>
          </a:p>
          <a:p>
            <a:pPr marL="730250" lvl="1" indent="-285750">
              <a:buClr>
                <a:srgbClr val="FFFFFF"/>
              </a:buClr>
              <a:buSzPts val="1600"/>
              <a:buFont typeface="Arial" panose="020B0604020202020204" pitchFamily="34" charset="0"/>
              <a:buChar char="•"/>
            </a:pPr>
            <a:endParaRPr lang="en-US" sz="2800" b="1" dirty="0">
              <a:solidFill>
                <a:schemeClr val="bg1"/>
              </a:solidFill>
              <a:latin typeface="Arial" panose="020B0604020202020204" pitchFamily="34" charset="0"/>
              <a:cs typeface="Arial" panose="020B0604020202020204" pitchFamily="34" charset="0"/>
            </a:endParaRPr>
          </a:p>
          <a:p>
            <a:pPr marL="730250" lvl="1" indent="-285750">
              <a:buClr>
                <a:srgbClr val="FFFFFF"/>
              </a:buClr>
              <a:buSzPts val="1600"/>
              <a:buFont typeface="Arial" panose="020B0604020202020204" pitchFamily="34" charset="0"/>
              <a:buChar char="•"/>
            </a:pPr>
            <a:r>
              <a:rPr lang="en-US" sz="2800" b="1" dirty="0">
                <a:solidFill>
                  <a:schemeClr val="bg1"/>
                </a:solidFill>
                <a:latin typeface="Arial" panose="020B0604020202020204" pitchFamily="34" charset="0"/>
                <a:ea typeface="Arial"/>
                <a:cs typeface="Arial" panose="020B0604020202020204" pitchFamily="34" charset="0"/>
                <a:sym typeface="Arial"/>
              </a:rPr>
              <a:t>CVPRF funding assists in the protection, restoration and enhancement of fish and wildlife, and associated habitats in the Central Valley Project area of California</a:t>
            </a:r>
          </a:p>
          <a:p>
            <a:pPr marL="730250" lvl="1" indent="-285750">
              <a:buClr>
                <a:srgbClr val="FFFFFF"/>
              </a:buClr>
              <a:buSzPts val="1600"/>
              <a:buFont typeface="Arial" panose="020B0604020202020204" pitchFamily="34" charset="0"/>
              <a:buChar char="•"/>
            </a:pPr>
            <a:endParaRPr lang="en-US" sz="2800" b="1" dirty="0">
              <a:solidFill>
                <a:schemeClr val="bg1"/>
              </a:solidFill>
              <a:latin typeface="Arial" panose="020B0604020202020204" pitchFamily="34" charset="0"/>
              <a:cs typeface="Arial" panose="020B0604020202020204" pitchFamily="34" charset="0"/>
            </a:endParaRPr>
          </a:p>
          <a:p>
            <a:pPr marL="730250" lvl="1" indent="-285750">
              <a:buClr>
                <a:srgbClr val="FFFFFF"/>
              </a:buClr>
              <a:buSzPts val="1600"/>
              <a:buFont typeface="Arial" panose="020B0604020202020204" pitchFamily="34" charset="0"/>
              <a:buChar char="•"/>
            </a:pPr>
            <a:r>
              <a:rPr lang="en-US" sz="2800" b="1" dirty="0">
                <a:solidFill>
                  <a:schemeClr val="bg1"/>
                </a:solidFill>
                <a:latin typeface="Arial" panose="020B0604020202020204" pitchFamily="34" charset="0"/>
                <a:ea typeface="Arial"/>
                <a:cs typeface="Arial" panose="020B0604020202020204" pitchFamily="34" charset="0"/>
                <a:sym typeface="Arial"/>
              </a:rPr>
              <a:t>The request for CVPRF is </a:t>
            </a:r>
            <a:r>
              <a:rPr lang="en-US" sz="2800" b="1" dirty="0">
                <a:solidFill>
                  <a:schemeClr val="bg1"/>
                </a:solidFill>
                <a:latin typeface="Arial" panose="020B0604020202020204" pitchFamily="34" charset="0"/>
                <a:cs typeface="Arial" panose="020B0604020202020204" pitchFamily="34" charset="0"/>
              </a:rPr>
              <a:t>higher</a:t>
            </a:r>
            <a:r>
              <a:rPr lang="en-US" sz="2800" b="1" dirty="0">
                <a:solidFill>
                  <a:schemeClr val="bg1"/>
                </a:solidFill>
                <a:latin typeface="Arial" panose="020B0604020202020204" pitchFamily="34" charset="0"/>
                <a:ea typeface="Arial"/>
                <a:cs typeface="Arial" panose="020B0604020202020204" pitchFamily="34" charset="0"/>
                <a:sym typeface="Arial"/>
              </a:rPr>
              <a:t> in FY 2019 based on a three-year rolling average of collections </a:t>
            </a:r>
          </a:p>
          <a:p>
            <a:endParaRPr lang="en-US" sz="2800" b="1"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057F5D-A58A-9243-AD33-713DC6C0600C}"/>
              </a:ext>
            </a:extLst>
          </p:cNvPr>
          <p:cNvSpPr>
            <a:spLocks noGrp="1"/>
          </p:cNvSpPr>
          <p:nvPr>
            <p:ph type="sldNum" sz="quarter" idx="12"/>
          </p:nvPr>
        </p:nvSpPr>
        <p:spPr/>
        <p:txBody>
          <a:bodyPr/>
          <a:lstStyle/>
          <a:p>
            <a:fld id="{A1D9053B-8DB2-EA4A-A9CF-0F8FB54823AA}" type="slidenum">
              <a:rPr lang="en-US" smtClean="0"/>
              <a:t>26</a:t>
            </a:fld>
            <a:endParaRPr lang="en-US"/>
          </a:p>
        </p:txBody>
      </p:sp>
    </p:spTree>
    <p:extLst>
      <p:ext uri="{BB962C8B-B14F-4D97-AF65-F5344CB8AC3E}">
        <p14:creationId xmlns:p14="http://schemas.microsoft.com/office/powerpoint/2010/main" val="375802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C4EA38-118E-7345-B91E-AF52061DC08D}"/>
              </a:ext>
            </a:extLst>
          </p:cNvPr>
          <p:cNvSpPr>
            <a:spLocks noGrp="1"/>
          </p:cNvSpPr>
          <p:nvPr>
            <p:ph type="title"/>
          </p:nvPr>
        </p:nvSpPr>
        <p:spPr>
          <a:xfrm>
            <a:off x="228600" y="18750"/>
            <a:ext cx="11704320" cy="1325563"/>
          </a:xfrm>
        </p:spPr>
        <p:txBody>
          <a:bodyPr/>
          <a:lstStyle/>
          <a:p>
            <a:r>
              <a:rPr lang="en-US" dirty="0"/>
              <a:t>Research and Development</a:t>
            </a:r>
          </a:p>
        </p:txBody>
      </p:sp>
      <p:sp>
        <p:nvSpPr>
          <p:cNvPr id="4" name="Content Placeholder 3">
            <a:extLst>
              <a:ext uri="{FF2B5EF4-FFF2-40B4-BE49-F238E27FC236}">
                <a16:creationId xmlns:a16="http://schemas.microsoft.com/office/drawing/2014/main" id="{62B0AA71-8845-8248-ADCB-D11A04BF3250}"/>
              </a:ext>
            </a:extLst>
          </p:cNvPr>
          <p:cNvSpPr>
            <a:spLocks noGrp="1"/>
          </p:cNvSpPr>
          <p:nvPr>
            <p:ph idx="1"/>
          </p:nvPr>
        </p:nvSpPr>
        <p:spPr>
          <a:xfrm>
            <a:off x="228600" y="1394111"/>
            <a:ext cx="11704320" cy="4351338"/>
          </a:xfrm>
        </p:spPr>
        <p:txBody>
          <a:bodyPr/>
          <a:lstStyle/>
          <a:p>
            <a:pPr marL="298450" lvl="0" indent="-285750">
              <a:buClr>
                <a:srgbClr val="FFFFFF"/>
              </a:buClr>
              <a:buSzPts val="1800"/>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The Research and Development Office administers the Science and Technology (S&amp;T) Program and the Desalination and Water Purification Research Program (DWPR)</a:t>
            </a:r>
          </a:p>
          <a:p>
            <a:pPr marL="755650" lvl="1" indent="-285750">
              <a:buClr>
                <a:srgbClr val="FFFFFF"/>
              </a:buClr>
              <a:buSzPts val="1800"/>
              <a:buFont typeface="Arial" panose="020B0604020202020204" pitchFamily="34" charset="0"/>
              <a:buChar char="•"/>
            </a:pPr>
            <a:r>
              <a:rPr lang="en-US" sz="2000" dirty="0">
                <a:solidFill>
                  <a:srgbClr val="FFFFFF"/>
                </a:solidFill>
                <a:latin typeface="Arial" panose="020B0604020202020204" pitchFamily="34" charset="0"/>
                <a:cs typeface="Arial" panose="020B0604020202020204" pitchFamily="34" charset="0"/>
              </a:rPr>
              <a:t>S&amp;T develops impactful and innovative solutions to technical problems confronting Reclamation </a:t>
            </a:r>
          </a:p>
          <a:p>
            <a:pPr marL="1212850" lvl="2" indent="-285750">
              <a:buClr>
                <a:srgbClr val="FFFFFF"/>
              </a:buClr>
              <a:buSzPts val="1800"/>
              <a:buFont typeface="Arial" panose="020B0604020202020204" pitchFamily="34" charset="0"/>
              <a:buChar char="•"/>
            </a:pPr>
            <a:r>
              <a:rPr lang="en-US" sz="1800" dirty="0">
                <a:solidFill>
                  <a:srgbClr val="FFFFFF"/>
                </a:solidFill>
                <a:latin typeface="Arial" panose="020B0604020202020204" pitchFamily="34" charset="0"/>
                <a:cs typeface="Arial" panose="020B0604020202020204" pitchFamily="34" charset="0"/>
              </a:rPr>
              <a:t>The FY 2019 request includes $11.0 million to support research projects, technology prize competitions, technology transfer, and dissemination of results</a:t>
            </a:r>
          </a:p>
          <a:p>
            <a:pPr marL="1212850" lvl="2" indent="-285750">
              <a:buClr>
                <a:srgbClr val="FFFFFF"/>
              </a:buClr>
              <a:buSzPts val="1800"/>
              <a:buFont typeface="Arial" panose="020B0604020202020204" pitchFamily="34" charset="0"/>
              <a:buChar char="•"/>
            </a:pPr>
            <a:r>
              <a:rPr lang="en-US" sz="1800" dirty="0">
                <a:solidFill>
                  <a:srgbClr val="FFFFFF"/>
                </a:solidFill>
                <a:latin typeface="Arial" panose="020B0604020202020204" pitchFamily="34" charset="0"/>
                <a:cs typeface="Arial" panose="020B0604020202020204" pitchFamily="34" charset="0"/>
              </a:rPr>
              <a:t>These program elements result in increased water deliveries, reduced water losses, improved water and power infrastructure management, more efficient hydropower generation, and more effectively meeting our environmental responsibilities</a:t>
            </a:r>
          </a:p>
          <a:p>
            <a:pPr marL="755650" lvl="1" indent="-285750">
              <a:spcBef>
                <a:spcPts val="360"/>
              </a:spcBef>
              <a:buClr>
                <a:srgbClr val="FFFFFF"/>
              </a:buClr>
              <a:buSzPts val="1600"/>
              <a:buFont typeface="Arial" panose="020B0604020202020204" pitchFamily="34" charset="0"/>
              <a:buChar char="•"/>
            </a:pPr>
            <a:r>
              <a:rPr lang="en-US" sz="2000" dirty="0">
                <a:solidFill>
                  <a:srgbClr val="FFFFFF"/>
                </a:solidFill>
                <a:latin typeface="Arial" panose="020B0604020202020204" pitchFamily="34" charset="0"/>
                <a:cs typeface="Arial" panose="020B0604020202020204" pitchFamily="34" charset="0"/>
              </a:rPr>
              <a:t>The DWPR program supports development of innovative and more cost-effective methods of desalination in order to develop new water supplies</a:t>
            </a:r>
            <a:r>
              <a:rPr lang="en-US" dirty="0">
                <a:solidFill>
                  <a:srgbClr val="FFFFFF"/>
                </a:solidFill>
                <a:latin typeface="Arial" panose="020B0604020202020204" pitchFamily="34" charset="0"/>
                <a:cs typeface="Arial" panose="020B0604020202020204" pitchFamily="34" charset="0"/>
              </a:rPr>
              <a:t> </a:t>
            </a:r>
          </a:p>
          <a:p>
            <a:pPr marL="1200150" lvl="2" indent="-285750">
              <a:spcBef>
                <a:spcPts val="280"/>
              </a:spcBef>
              <a:buClr>
                <a:srgbClr val="FFFFFF"/>
              </a:buClr>
              <a:buSzPts val="1400"/>
              <a:buFont typeface="Arial" panose="020B0604020202020204" pitchFamily="34" charset="0"/>
              <a:buChar char="•"/>
            </a:pPr>
            <a:r>
              <a:rPr lang="en-US" sz="1800" dirty="0">
                <a:solidFill>
                  <a:srgbClr val="FFFFFF"/>
                </a:solidFill>
                <a:latin typeface="Arial" panose="020B0604020202020204" pitchFamily="34" charset="0"/>
                <a:cs typeface="Arial" panose="020B0604020202020204" pitchFamily="34" charset="0"/>
              </a:rPr>
              <a:t>The FY 2019 request at $2.9 million supports new and continued projects in the two funding areas: laboratory scale research studies and pilot-scale testing projects</a:t>
            </a:r>
          </a:p>
          <a:p>
            <a:pPr marL="1200150" lvl="2" indent="-285750">
              <a:spcBef>
                <a:spcPts val="280"/>
              </a:spcBef>
              <a:buClr>
                <a:srgbClr val="FFFFFF"/>
              </a:buClr>
              <a:buSzPts val="1400"/>
              <a:buFont typeface="Arial" panose="020B0604020202020204" pitchFamily="34" charset="0"/>
              <a:buChar char="•"/>
            </a:pPr>
            <a:r>
              <a:rPr lang="en-US" sz="1800" dirty="0">
                <a:solidFill>
                  <a:srgbClr val="FFFFFF"/>
                </a:solidFill>
                <a:latin typeface="Arial" panose="020B0604020202020204" pitchFamily="34" charset="0"/>
                <a:cs typeface="Arial" panose="020B0604020202020204" pitchFamily="34" charset="0"/>
              </a:rPr>
              <a:t>Funding also supports the O&amp;M of Reclamation’s Brackish Groundwater National Desalination Research Facility (BGNDRF), which will continue to support research- to pilot-scale testing projects, as well as engage private-sector and other non-Federal interests via technology transfer activities</a:t>
            </a:r>
          </a:p>
          <a:p>
            <a:endParaRPr lang="en-US" sz="2400" dirty="0">
              <a:latin typeface="Arial" panose="020B0604020202020204" pitchFamily="34" charset="0"/>
              <a:cs typeface="Arial" panose="020B0604020202020204" pitchFamily="34" charset="0"/>
            </a:endParaRPr>
          </a:p>
          <a:p>
            <a:endParaRPr lang="en-US" sz="2400" dirty="0"/>
          </a:p>
        </p:txBody>
      </p:sp>
      <p:sp>
        <p:nvSpPr>
          <p:cNvPr id="2" name="Slide Number Placeholder 1">
            <a:extLst>
              <a:ext uri="{FF2B5EF4-FFF2-40B4-BE49-F238E27FC236}">
                <a16:creationId xmlns:a16="http://schemas.microsoft.com/office/drawing/2014/main" id="{54920BDA-1FFB-EA41-9649-8B5C3C726B4B}"/>
              </a:ext>
            </a:extLst>
          </p:cNvPr>
          <p:cNvSpPr>
            <a:spLocks noGrp="1"/>
          </p:cNvSpPr>
          <p:nvPr>
            <p:ph type="sldNum" sz="quarter" idx="12"/>
          </p:nvPr>
        </p:nvSpPr>
        <p:spPr/>
        <p:txBody>
          <a:bodyPr/>
          <a:lstStyle/>
          <a:p>
            <a:fld id="{A1D9053B-8DB2-EA4A-A9CF-0F8FB54823AA}" type="slidenum">
              <a:rPr lang="en-US" smtClean="0"/>
              <a:t>27</a:t>
            </a:fld>
            <a:endParaRPr lang="en-US"/>
          </a:p>
        </p:txBody>
      </p:sp>
    </p:spTree>
    <p:extLst>
      <p:ext uri="{BB962C8B-B14F-4D97-AF65-F5344CB8AC3E}">
        <p14:creationId xmlns:p14="http://schemas.microsoft.com/office/powerpoint/2010/main" val="2207652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F53F-4AB3-448F-A89B-F6E15251FAAA}"/>
              </a:ext>
            </a:extLst>
          </p:cNvPr>
          <p:cNvSpPr>
            <a:spLocks noGrp="1"/>
          </p:cNvSpPr>
          <p:nvPr>
            <p:ph type="title"/>
          </p:nvPr>
        </p:nvSpPr>
        <p:spPr>
          <a:xfrm>
            <a:off x="228600" y="70157"/>
            <a:ext cx="11704320" cy="858757"/>
          </a:xfrm>
        </p:spPr>
        <p:txBody>
          <a:bodyPr/>
          <a:lstStyle/>
          <a:p>
            <a:r>
              <a:rPr lang="en-US" sz="4000" dirty="0">
                <a:solidFill>
                  <a:schemeClr val="lt1"/>
                </a:solidFill>
                <a:latin typeface="Arial"/>
                <a:ea typeface="Arial"/>
                <a:cs typeface="Arial"/>
                <a:sym typeface="Arial"/>
              </a:rPr>
              <a:t>FY 2018 Additional Funding</a:t>
            </a:r>
            <a:br>
              <a:rPr lang="en-US" dirty="0">
                <a:solidFill>
                  <a:schemeClr val="lt1"/>
                </a:solidFill>
                <a:latin typeface="Arial"/>
                <a:ea typeface="Arial"/>
                <a:cs typeface="Arial"/>
                <a:sym typeface="Arial"/>
              </a:rPr>
            </a:br>
            <a:r>
              <a:rPr lang="en-US" sz="2000" dirty="0">
                <a:solidFill>
                  <a:schemeClr val="lt1"/>
                </a:solidFill>
                <a:latin typeface="Arial"/>
                <a:ea typeface="Arial"/>
                <a:cs typeface="Arial"/>
                <a:sym typeface="Arial"/>
              </a:rPr>
              <a:t>(</a:t>
            </a:r>
            <a:r>
              <a:rPr lang="en-US" sz="2000" dirty="0"/>
              <a:t>d</a:t>
            </a:r>
            <a:r>
              <a:rPr lang="en-US" sz="2000" dirty="0">
                <a:solidFill>
                  <a:schemeClr val="lt1"/>
                </a:solidFill>
                <a:latin typeface="Arial"/>
                <a:ea typeface="Arial"/>
                <a:cs typeface="Arial"/>
                <a:sym typeface="Arial"/>
              </a:rPr>
              <a:t>ollars in thousands)</a:t>
            </a:r>
            <a:endParaRPr lang="en-US" sz="2000" dirty="0"/>
          </a:p>
        </p:txBody>
      </p:sp>
      <p:pic>
        <p:nvPicPr>
          <p:cNvPr id="4" name="Picture 3">
            <a:extLst>
              <a:ext uri="{FF2B5EF4-FFF2-40B4-BE49-F238E27FC236}">
                <a16:creationId xmlns:a16="http://schemas.microsoft.com/office/drawing/2014/main" id="{B181C5D2-6F7E-4480-A5BA-5A0281626A0C}"/>
              </a:ext>
            </a:extLst>
          </p:cNvPr>
          <p:cNvPicPr>
            <a:picLocks noChangeAspect="1"/>
          </p:cNvPicPr>
          <p:nvPr/>
        </p:nvPicPr>
        <p:blipFill>
          <a:blip r:embed="rId2"/>
          <a:stretch>
            <a:fillRect/>
          </a:stretch>
        </p:blipFill>
        <p:spPr>
          <a:xfrm>
            <a:off x="1192929" y="1057371"/>
            <a:ext cx="9775661" cy="4368930"/>
          </a:xfrm>
          <a:prstGeom prst="rect">
            <a:avLst/>
          </a:prstGeom>
        </p:spPr>
      </p:pic>
      <p:sp>
        <p:nvSpPr>
          <p:cNvPr id="5" name="TextBox 4">
            <a:extLst>
              <a:ext uri="{FF2B5EF4-FFF2-40B4-BE49-F238E27FC236}">
                <a16:creationId xmlns:a16="http://schemas.microsoft.com/office/drawing/2014/main" id="{17AEFD23-52F6-49C5-A68B-51164FEA40F2}"/>
              </a:ext>
            </a:extLst>
          </p:cNvPr>
          <p:cNvSpPr txBox="1"/>
          <p:nvPr/>
        </p:nvSpPr>
        <p:spPr>
          <a:xfrm>
            <a:off x="228600" y="5426301"/>
            <a:ext cx="11774713" cy="1600438"/>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If additional funds are received in an FY 2018 appropriations bill, allocation will be based on a thorough review Reclamation-wide to ensure a balanced approach that considers projects and programs on the basis of mission priorities, program objectives, and the directions that may be contained in the Joint Explanatory Statement from Congress</a:t>
            </a:r>
          </a:p>
          <a:p>
            <a:endParaRPr lang="en-US"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19C160A-3F81-1B4B-A092-623CAA2225AD}"/>
              </a:ext>
            </a:extLst>
          </p:cNvPr>
          <p:cNvSpPr>
            <a:spLocks noGrp="1"/>
          </p:cNvSpPr>
          <p:nvPr>
            <p:ph type="sldNum" sz="quarter" idx="12"/>
          </p:nvPr>
        </p:nvSpPr>
        <p:spPr/>
        <p:txBody>
          <a:bodyPr/>
          <a:lstStyle/>
          <a:p>
            <a:fld id="{A1D9053B-8DB2-EA4A-A9CF-0F8FB54823AA}" type="slidenum">
              <a:rPr lang="en-US" smtClean="0"/>
              <a:t>28</a:t>
            </a:fld>
            <a:endParaRPr lang="en-US"/>
          </a:p>
        </p:txBody>
      </p:sp>
    </p:spTree>
    <p:extLst>
      <p:ext uri="{BB962C8B-B14F-4D97-AF65-F5344CB8AC3E}">
        <p14:creationId xmlns:p14="http://schemas.microsoft.com/office/powerpoint/2010/main" val="1989716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B7570E5-4196-DF41-9B52-00453AC1C3C4}"/>
              </a:ext>
            </a:extLst>
          </p:cNvPr>
          <p:cNvSpPr>
            <a:spLocks noGrp="1"/>
          </p:cNvSpPr>
          <p:nvPr>
            <p:ph type="subTitle" idx="1"/>
          </p:nvPr>
        </p:nvSpPr>
        <p:spPr/>
        <p:txBody>
          <a:bodyPr/>
          <a:lstStyle/>
          <a:p>
            <a:endParaRPr lang="en-US" dirty="0"/>
          </a:p>
          <a:p>
            <a:endParaRPr lang="en-US" dirty="0"/>
          </a:p>
          <a:p>
            <a:endParaRPr lang="en-US" dirty="0"/>
          </a:p>
          <a:p>
            <a:r>
              <a:rPr lang="en-US" dirty="0"/>
              <a:t>https://</a:t>
            </a:r>
            <a:r>
              <a:rPr lang="en-US" dirty="0" err="1"/>
              <a:t>www.usbr.gov</a:t>
            </a:r>
            <a:r>
              <a:rPr lang="en-US" dirty="0"/>
              <a:t>/budget</a:t>
            </a:r>
          </a:p>
        </p:txBody>
      </p:sp>
      <p:sp>
        <p:nvSpPr>
          <p:cNvPr id="2" name="Slide Number Placeholder 1">
            <a:extLst>
              <a:ext uri="{FF2B5EF4-FFF2-40B4-BE49-F238E27FC236}">
                <a16:creationId xmlns:a16="http://schemas.microsoft.com/office/drawing/2014/main" id="{A3B25ECE-9BCA-7742-8640-15999CAD7C7B}"/>
              </a:ext>
            </a:extLst>
          </p:cNvPr>
          <p:cNvSpPr>
            <a:spLocks noGrp="1"/>
          </p:cNvSpPr>
          <p:nvPr>
            <p:ph type="sldNum" sz="quarter" idx="12"/>
          </p:nvPr>
        </p:nvSpPr>
        <p:spPr/>
        <p:txBody>
          <a:bodyPr/>
          <a:lstStyle/>
          <a:p>
            <a:fld id="{A1D9053B-8DB2-EA4A-A9CF-0F8FB54823AA}" type="slidenum">
              <a:rPr lang="en-US" smtClean="0"/>
              <a:t>29</a:t>
            </a:fld>
            <a:endParaRPr lang="en-US"/>
          </a:p>
        </p:txBody>
      </p:sp>
    </p:spTree>
    <p:extLst>
      <p:ext uri="{BB962C8B-B14F-4D97-AF65-F5344CB8AC3E}">
        <p14:creationId xmlns:p14="http://schemas.microsoft.com/office/powerpoint/2010/main" val="182948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Shasta Dam in California" title="Shasta Dam in California">
            <a:extLst>
              <a:ext uri="{FF2B5EF4-FFF2-40B4-BE49-F238E27FC236}">
                <a16:creationId xmlns:a16="http://schemas.microsoft.com/office/drawing/2014/main" id="{024A70DA-E09B-BA47-B564-094684E97031}"/>
              </a:ext>
            </a:extLst>
          </p:cNvPr>
          <p:cNvPicPr>
            <a:picLocks noGrp="1" noChangeAspect="1"/>
          </p:cNvPicPr>
          <p:nvPr>
            <p:ph type="pic" idx="13"/>
          </p:nvPr>
        </p:nvPicPr>
        <p:blipFill>
          <a:blip r:embed="rId2"/>
          <a:srcRect l="20000" r="20000"/>
          <a:stretch>
            <a:fillRect/>
          </a:stretch>
        </p:blipFill>
        <p:spPr>
          <a:xfrm>
            <a:off x="6019800" y="0"/>
            <a:ext cx="6172200" cy="6857999"/>
          </a:xfrm>
        </p:spPr>
      </p:pic>
      <p:sp>
        <p:nvSpPr>
          <p:cNvPr id="7" name="Title 6">
            <a:extLst>
              <a:ext uri="{FF2B5EF4-FFF2-40B4-BE49-F238E27FC236}">
                <a16:creationId xmlns:a16="http://schemas.microsoft.com/office/drawing/2014/main" id="{CD05EDCC-3643-4CBB-AAB3-7771B898DE09}"/>
              </a:ext>
            </a:extLst>
          </p:cNvPr>
          <p:cNvSpPr>
            <a:spLocks noGrp="1"/>
          </p:cNvSpPr>
          <p:nvPr>
            <p:ph type="title"/>
          </p:nvPr>
        </p:nvSpPr>
        <p:spPr/>
        <p:txBody>
          <a:bodyPr/>
          <a:lstStyle/>
          <a:p>
            <a:r>
              <a:rPr lang="en-US" sz="4000" dirty="0">
                <a:solidFill>
                  <a:schemeClr val="lt1"/>
                </a:solidFill>
                <a:latin typeface="Arial"/>
                <a:ea typeface="Arial"/>
                <a:cs typeface="Arial"/>
                <a:sym typeface="Arial"/>
              </a:rPr>
              <a:t>Reclamation in the West</a:t>
            </a:r>
            <a:endParaRPr lang="en-US" sz="4000" dirty="0"/>
          </a:p>
        </p:txBody>
      </p:sp>
      <p:sp>
        <p:nvSpPr>
          <p:cNvPr id="8" name="Content Placeholder 7">
            <a:extLst>
              <a:ext uri="{FF2B5EF4-FFF2-40B4-BE49-F238E27FC236}">
                <a16:creationId xmlns:a16="http://schemas.microsoft.com/office/drawing/2014/main" id="{4F11F0FC-F5A7-4955-8BDA-FADB46364542}"/>
              </a:ext>
            </a:extLst>
          </p:cNvPr>
          <p:cNvSpPr>
            <a:spLocks noGrp="1"/>
          </p:cNvSpPr>
          <p:nvPr>
            <p:ph sz="half" idx="1"/>
          </p:nvPr>
        </p:nvSpPr>
        <p:spPr/>
        <p:txBody>
          <a:bodyPr/>
          <a:lstStyle/>
          <a:p>
            <a:pPr marL="0" indent="0">
              <a:buNone/>
            </a:pPr>
            <a:r>
              <a:rPr lang="en-US" sz="2400" dirty="0">
                <a:solidFill>
                  <a:schemeClr val="lt1"/>
                </a:solidFill>
                <a:latin typeface="Arial"/>
                <a:ea typeface="Arial"/>
                <a:cs typeface="Arial"/>
                <a:sym typeface="Arial"/>
              </a:rPr>
              <a:t>Reclamation’s budget continues to address water supply challenges in the West to ensure water reliability, efficient generation of energy, celebration of America’s recreation opportunities, commitments to tribal nations, and environmental responsibilities. The 201</a:t>
            </a:r>
            <a:r>
              <a:rPr lang="en-US" sz="2400" dirty="0"/>
              <a:t>9</a:t>
            </a:r>
            <a:r>
              <a:rPr lang="en-US" sz="2400" dirty="0">
                <a:solidFill>
                  <a:schemeClr val="lt1"/>
                </a:solidFill>
                <a:latin typeface="Arial"/>
                <a:ea typeface="Arial"/>
                <a:cs typeface="Arial"/>
                <a:sym typeface="Arial"/>
              </a:rPr>
              <a:t> budget prioritizes funding where it most effectively implements Reclamation’s management responsibilities for providing water and generating power in the West. </a:t>
            </a:r>
          </a:p>
          <a:p>
            <a:endParaRPr lang="en-US" sz="2400" dirty="0"/>
          </a:p>
        </p:txBody>
      </p:sp>
      <p:sp>
        <p:nvSpPr>
          <p:cNvPr id="2" name="Slide Number Placeholder 1">
            <a:extLst>
              <a:ext uri="{FF2B5EF4-FFF2-40B4-BE49-F238E27FC236}">
                <a16:creationId xmlns:a16="http://schemas.microsoft.com/office/drawing/2014/main" id="{9763A9C5-BF93-1344-B6D6-EBF4D601482B}"/>
              </a:ext>
            </a:extLst>
          </p:cNvPr>
          <p:cNvSpPr>
            <a:spLocks noGrp="1"/>
          </p:cNvSpPr>
          <p:nvPr>
            <p:ph type="sldNum" sz="quarter" idx="12"/>
          </p:nvPr>
        </p:nvSpPr>
        <p:spPr/>
        <p:txBody>
          <a:bodyPr/>
          <a:lstStyle/>
          <a:p>
            <a:fld id="{A1D9053B-8DB2-EA4A-A9CF-0F8FB54823AA}" type="slidenum">
              <a:rPr lang="en-US" smtClean="0"/>
              <a:t>3</a:t>
            </a:fld>
            <a:endParaRPr lang="en-US"/>
          </a:p>
        </p:txBody>
      </p:sp>
      <p:sp>
        <p:nvSpPr>
          <p:cNvPr id="12" name="TextBox 11">
            <a:extLst>
              <a:ext uri="{FF2B5EF4-FFF2-40B4-BE49-F238E27FC236}">
                <a16:creationId xmlns:a16="http://schemas.microsoft.com/office/drawing/2014/main" id="{69D9928F-B37E-462A-90BB-42EC28D69C61}"/>
              </a:ext>
            </a:extLst>
          </p:cNvPr>
          <p:cNvSpPr txBox="1"/>
          <p:nvPr/>
        </p:nvSpPr>
        <p:spPr>
          <a:xfrm>
            <a:off x="9507041" y="0"/>
            <a:ext cx="5598517" cy="461665"/>
          </a:xfrm>
          <a:prstGeom prst="rect">
            <a:avLst/>
          </a:prstGeom>
          <a:noFill/>
        </p:spPr>
        <p:txBody>
          <a:bodyPr wrap="square" rtlCol="0">
            <a:spAutoFit/>
          </a:bodyPr>
          <a:lstStyle/>
          <a:p>
            <a:pPr lvl="0"/>
            <a:r>
              <a:rPr lang="en-US" sz="1200" b="1" dirty="0">
                <a:solidFill>
                  <a:srgbClr val="FFFFFF"/>
                </a:solidFill>
                <a:latin typeface="Arial" panose="020B0604020202020204" pitchFamily="34" charset="0"/>
                <a:cs typeface="Arial" panose="020B0604020202020204" pitchFamily="34" charset="0"/>
              </a:rPr>
              <a:t>Shasta Dam, California, MP Region</a:t>
            </a:r>
          </a:p>
          <a:p>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83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60BB-FADA-4B62-A60F-E705333F3A5C}"/>
              </a:ext>
            </a:extLst>
          </p:cNvPr>
          <p:cNvSpPr>
            <a:spLocks noGrp="1"/>
          </p:cNvSpPr>
          <p:nvPr>
            <p:ph type="title"/>
          </p:nvPr>
        </p:nvSpPr>
        <p:spPr>
          <a:xfrm>
            <a:off x="228600" y="147411"/>
            <a:ext cx="11704320" cy="600075"/>
          </a:xfrm>
        </p:spPr>
        <p:txBody>
          <a:bodyPr/>
          <a:lstStyle/>
          <a:p>
            <a:r>
              <a:rPr lang="en-US" sz="4000" dirty="0"/>
              <a:t>Planning for our Future</a:t>
            </a:r>
          </a:p>
        </p:txBody>
      </p:sp>
      <p:sp>
        <p:nvSpPr>
          <p:cNvPr id="5" name="Content Placeholder 4">
            <a:extLst>
              <a:ext uri="{FF2B5EF4-FFF2-40B4-BE49-F238E27FC236}">
                <a16:creationId xmlns:a16="http://schemas.microsoft.com/office/drawing/2014/main" id="{525F08B0-B4CB-594F-8566-DE1E62A0362B}"/>
              </a:ext>
            </a:extLst>
          </p:cNvPr>
          <p:cNvSpPr>
            <a:spLocks noGrp="1"/>
          </p:cNvSpPr>
          <p:nvPr>
            <p:ph idx="1"/>
          </p:nvPr>
        </p:nvSpPr>
        <p:spPr>
          <a:xfrm>
            <a:off x="228600" y="1298802"/>
            <a:ext cx="11847286" cy="4351338"/>
          </a:xfrm>
        </p:spPr>
        <p:txBody>
          <a:bodyPr/>
          <a:lstStyle/>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Water Reliability</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Water reliability is a key cornerstone of the Reclamation mission</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Maintaining efficient water supplies that ensure a safe and sound infrastructure, ensure treaty agreements and tribal obligations are met, meet environmental standards all play a critical role</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Efficient Energy Generation</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As the Nation’s second largest producer of hydroelectric power, Reclamation’s projects and programs constitute an important driver of economic growth</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Maintaining and modernizing hydropower infrastructure to improve generation efficiency and reliability and improve cost effectiveness is a high priority. Significant funding is provided directly by power customers and Western and Bonneville Power Administrations </a:t>
            </a:r>
          </a:p>
          <a:p>
            <a:endParaRPr lang="en-US" dirty="0"/>
          </a:p>
          <a:p>
            <a:endParaRPr lang="en-US" dirty="0"/>
          </a:p>
        </p:txBody>
      </p:sp>
      <p:sp>
        <p:nvSpPr>
          <p:cNvPr id="3" name="Slide Number Placeholder 2">
            <a:extLst>
              <a:ext uri="{FF2B5EF4-FFF2-40B4-BE49-F238E27FC236}">
                <a16:creationId xmlns:a16="http://schemas.microsoft.com/office/drawing/2014/main" id="{0AA73E0F-7E06-D740-AAFB-739E1146C837}"/>
              </a:ext>
            </a:extLst>
          </p:cNvPr>
          <p:cNvSpPr>
            <a:spLocks noGrp="1"/>
          </p:cNvSpPr>
          <p:nvPr>
            <p:ph type="sldNum" sz="quarter" idx="12"/>
          </p:nvPr>
        </p:nvSpPr>
        <p:spPr/>
        <p:txBody>
          <a:bodyPr/>
          <a:lstStyle/>
          <a:p>
            <a:fld id="{A1D9053B-8DB2-EA4A-A9CF-0F8FB54823AA}" type="slidenum">
              <a:rPr lang="en-US" smtClean="0"/>
              <a:t>4</a:t>
            </a:fld>
            <a:endParaRPr lang="en-US"/>
          </a:p>
        </p:txBody>
      </p:sp>
    </p:spTree>
    <p:extLst>
      <p:ext uri="{BB962C8B-B14F-4D97-AF65-F5344CB8AC3E}">
        <p14:creationId xmlns:p14="http://schemas.microsoft.com/office/powerpoint/2010/main" val="400526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553C-B60E-4BA6-918F-8B2FD4116EDF}"/>
              </a:ext>
            </a:extLst>
          </p:cNvPr>
          <p:cNvSpPr>
            <a:spLocks noGrp="1"/>
          </p:cNvSpPr>
          <p:nvPr>
            <p:ph type="title"/>
          </p:nvPr>
        </p:nvSpPr>
        <p:spPr>
          <a:xfrm>
            <a:off x="228600" y="0"/>
            <a:ext cx="11704320" cy="791029"/>
          </a:xfrm>
        </p:spPr>
        <p:txBody>
          <a:bodyPr/>
          <a:lstStyle/>
          <a:p>
            <a:r>
              <a:rPr lang="en-US" sz="4000" dirty="0"/>
              <a:t>Planning for our Future (cont.)</a:t>
            </a:r>
          </a:p>
        </p:txBody>
      </p:sp>
      <p:sp>
        <p:nvSpPr>
          <p:cNvPr id="3" name="TextBox 2">
            <a:extLst>
              <a:ext uri="{FF2B5EF4-FFF2-40B4-BE49-F238E27FC236}">
                <a16:creationId xmlns:a16="http://schemas.microsoft.com/office/drawing/2014/main" id="{0926A2B0-AE53-4726-A883-778CBE27AFA5}"/>
              </a:ext>
            </a:extLst>
          </p:cNvPr>
          <p:cNvSpPr txBox="1"/>
          <p:nvPr/>
        </p:nvSpPr>
        <p:spPr>
          <a:xfrm>
            <a:off x="228600" y="1001259"/>
            <a:ext cx="11861800" cy="5740033"/>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Recreation Access</a:t>
            </a:r>
          </a:p>
          <a:p>
            <a:pPr marL="800100" lvl="1"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Many Reclamation projects provide multi-purpose water resource development benefits, including recreation</a:t>
            </a:r>
          </a:p>
          <a:p>
            <a:pPr marL="800100" lvl="1"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Recreation areas developed represent today some of the most popular areas for water-based outdoor recreation activities</a:t>
            </a:r>
            <a:endParaRPr lang="en-US" sz="28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Conservation</a:t>
            </a:r>
          </a:p>
          <a:p>
            <a:pPr marL="742950" lvl="1" indent="-28575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Theodore Roosevelt, sometimes referred to as the “</a:t>
            </a:r>
            <a:r>
              <a:rPr lang="en-US" sz="2400" b="1">
                <a:solidFill>
                  <a:schemeClr val="bg1"/>
                </a:solidFill>
                <a:latin typeface="Arial" panose="020B0604020202020204" pitchFamily="34" charset="0"/>
                <a:cs typeface="Arial" panose="020B0604020202020204" pitchFamily="34" charset="0"/>
              </a:rPr>
              <a:t>conservationist president”, </a:t>
            </a:r>
            <a:r>
              <a:rPr lang="en-US" sz="2400" b="1" dirty="0">
                <a:solidFill>
                  <a:schemeClr val="bg1"/>
                </a:solidFill>
                <a:latin typeface="Arial" panose="020B0604020202020204" pitchFamily="34" charset="0"/>
                <a:cs typeface="Arial" panose="020B0604020202020204" pitchFamily="34" charset="0"/>
              </a:rPr>
              <a:t>established a legacy through land and wildlife conservation</a:t>
            </a:r>
          </a:p>
          <a:p>
            <a:pPr marL="742950" lvl="1" indent="-28575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Endorsing those principles, Reclamation strives to ensure future water delivery and power generation through the responsible use and conservation of its resources </a:t>
            </a:r>
          </a:p>
          <a:p>
            <a:pPr marL="742950" lvl="1" indent="-28575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Water storage studies are ongoing to determine where resources can be focused now to deliver a broad return later; the </a:t>
            </a:r>
            <a:r>
              <a:rPr lang="en-US" sz="2400" b="1" dirty="0" err="1">
                <a:solidFill>
                  <a:schemeClr val="bg1"/>
                </a:solidFill>
                <a:latin typeface="Arial" panose="020B0604020202020204" pitchFamily="34" charset="0"/>
                <a:cs typeface="Arial" panose="020B0604020202020204" pitchFamily="34" charset="0"/>
              </a:rPr>
              <a:t>WaterSMART</a:t>
            </a:r>
            <a:r>
              <a:rPr lang="en-US" sz="2400" b="1" dirty="0">
                <a:solidFill>
                  <a:schemeClr val="bg1"/>
                </a:solidFill>
                <a:latin typeface="Arial" panose="020B0604020202020204" pitchFamily="34" charset="0"/>
                <a:cs typeface="Arial" panose="020B0604020202020204" pitchFamily="34" charset="0"/>
              </a:rPr>
              <a:t> and R&amp;D programs continually strive to discover more efficient use of our resources</a:t>
            </a:r>
          </a:p>
          <a:p>
            <a:endParaRPr lang="en-US" b="1"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BB9A8F6-C991-E94F-BEF8-3B435ED1ED5B}"/>
              </a:ext>
            </a:extLst>
          </p:cNvPr>
          <p:cNvSpPr>
            <a:spLocks noGrp="1"/>
          </p:cNvSpPr>
          <p:nvPr>
            <p:ph type="sldNum" sz="quarter" idx="12"/>
          </p:nvPr>
        </p:nvSpPr>
        <p:spPr/>
        <p:txBody>
          <a:bodyPr/>
          <a:lstStyle/>
          <a:p>
            <a:fld id="{A1D9053B-8DB2-EA4A-A9CF-0F8FB54823AA}" type="slidenum">
              <a:rPr lang="en-US" smtClean="0"/>
              <a:t>5</a:t>
            </a:fld>
            <a:endParaRPr lang="en-US"/>
          </a:p>
        </p:txBody>
      </p:sp>
    </p:spTree>
    <p:extLst>
      <p:ext uri="{BB962C8B-B14F-4D97-AF65-F5344CB8AC3E}">
        <p14:creationId xmlns:p14="http://schemas.microsoft.com/office/powerpoint/2010/main" val="3728543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A2DF1E-6636-4FAA-B300-56127B57C538}"/>
              </a:ext>
            </a:extLst>
          </p:cNvPr>
          <p:cNvSpPr>
            <a:spLocks noGrp="1"/>
          </p:cNvSpPr>
          <p:nvPr>
            <p:ph type="title"/>
          </p:nvPr>
        </p:nvSpPr>
        <p:spPr>
          <a:xfrm>
            <a:off x="228600" y="121777"/>
            <a:ext cx="11704320" cy="1325563"/>
          </a:xfrm>
        </p:spPr>
        <p:txBody>
          <a:bodyPr/>
          <a:lstStyle/>
          <a:p>
            <a:r>
              <a:rPr lang="en-US" sz="4000" dirty="0">
                <a:solidFill>
                  <a:schemeClr val="lt1"/>
                </a:solidFill>
                <a:latin typeface="Arial"/>
                <a:ea typeface="Arial"/>
                <a:cs typeface="Arial"/>
                <a:sym typeface="Arial"/>
              </a:rPr>
              <a:t>FY 201</a:t>
            </a:r>
            <a:r>
              <a:rPr lang="en-US" sz="4000" dirty="0"/>
              <a:t>9</a:t>
            </a:r>
            <a:r>
              <a:rPr lang="en-US" sz="4000" dirty="0">
                <a:solidFill>
                  <a:schemeClr val="lt1"/>
                </a:solidFill>
                <a:latin typeface="Arial"/>
                <a:ea typeface="Arial"/>
                <a:cs typeface="Arial"/>
                <a:sym typeface="Arial"/>
              </a:rPr>
              <a:t> President’s Budget</a:t>
            </a:r>
            <a:br>
              <a:rPr lang="en-US" dirty="0">
                <a:solidFill>
                  <a:schemeClr val="lt1"/>
                </a:solidFill>
                <a:latin typeface="Arial"/>
                <a:ea typeface="Arial"/>
                <a:cs typeface="Arial"/>
                <a:sym typeface="Arial"/>
              </a:rPr>
            </a:br>
            <a:r>
              <a:rPr lang="en-US" sz="2400" dirty="0">
                <a:solidFill>
                  <a:schemeClr val="lt1"/>
                </a:solidFill>
                <a:latin typeface="Arial"/>
                <a:ea typeface="Arial"/>
                <a:cs typeface="Arial"/>
                <a:sym typeface="Arial"/>
              </a:rPr>
              <a:t> (dollars in thousands)</a:t>
            </a:r>
            <a:endParaRPr lang="en-US" dirty="0"/>
          </a:p>
        </p:txBody>
      </p:sp>
      <p:pic>
        <p:nvPicPr>
          <p:cNvPr id="6" name="Content Placeholder 5">
            <a:extLst>
              <a:ext uri="{FF2B5EF4-FFF2-40B4-BE49-F238E27FC236}">
                <a16:creationId xmlns:a16="http://schemas.microsoft.com/office/drawing/2014/main" id="{4C4525E3-8DC4-43D3-A9C4-BB109449C598}"/>
              </a:ext>
            </a:extLst>
          </p:cNvPr>
          <p:cNvPicPr>
            <a:picLocks noGrp="1" noChangeAspect="1"/>
          </p:cNvPicPr>
          <p:nvPr>
            <p:ph idx="1"/>
          </p:nvPr>
        </p:nvPicPr>
        <p:blipFill>
          <a:blip r:embed="rId2"/>
          <a:stretch>
            <a:fillRect/>
          </a:stretch>
        </p:blipFill>
        <p:spPr>
          <a:xfrm>
            <a:off x="1824460" y="1611060"/>
            <a:ext cx="8512918" cy="4351338"/>
          </a:xfrm>
        </p:spPr>
      </p:pic>
      <p:sp>
        <p:nvSpPr>
          <p:cNvPr id="7" name="TextBox 6">
            <a:extLst>
              <a:ext uri="{FF2B5EF4-FFF2-40B4-BE49-F238E27FC236}">
                <a16:creationId xmlns:a16="http://schemas.microsoft.com/office/drawing/2014/main" id="{15084C90-10B9-4B1C-A210-6A9E9098F360}"/>
              </a:ext>
            </a:extLst>
          </p:cNvPr>
          <p:cNvSpPr txBox="1"/>
          <p:nvPr/>
        </p:nvSpPr>
        <p:spPr>
          <a:xfrm>
            <a:off x="228599" y="6199143"/>
            <a:ext cx="11651343" cy="830997"/>
          </a:xfrm>
          <a:prstGeom prst="rect">
            <a:avLst/>
          </a:prstGeom>
          <a:noFill/>
        </p:spPr>
        <p:txBody>
          <a:bodyPr wrap="square" rtlCol="0">
            <a:spAutoFit/>
          </a:bodyPr>
          <a:lstStyle/>
          <a:p>
            <a:r>
              <a:rPr lang="en-US" sz="2400" b="1" baseline="30000" dirty="0">
                <a:solidFill>
                  <a:schemeClr val="lt1"/>
                </a:solidFill>
                <a:latin typeface="Arial"/>
                <a:ea typeface="Arial"/>
                <a:cs typeface="Arial"/>
                <a:sym typeface="Arial"/>
              </a:rPr>
              <a:t>1/</a:t>
            </a:r>
            <a:r>
              <a:rPr lang="en-US" sz="2400" b="1" dirty="0">
                <a:solidFill>
                  <a:schemeClr val="lt1"/>
                </a:solidFill>
                <a:latin typeface="Arial"/>
                <a:ea typeface="Arial"/>
                <a:cs typeface="Arial"/>
                <a:sym typeface="Arial"/>
              </a:rPr>
              <a:t>FY 2017 includes $200</a:t>
            </a:r>
            <a:r>
              <a:rPr lang="en-US" sz="2400" b="1" dirty="0">
                <a:solidFill>
                  <a:schemeClr val="lt1"/>
                </a:solidFill>
              </a:rPr>
              <a:t>,</a:t>
            </a:r>
            <a:r>
              <a:rPr lang="en-US" sz="2400" b="1" dirty="0">
                <a:solidFill>
                  <a:schemeClr val="lt1"/>
                </a:solidFill>
                <a:latin typeface="Arial"/>
                <a:ea typeface="Arial"/>
                <a:cs typeface="Arial"/>
                <a:sym typeface="Arial"/>
              </a:rPr>
              <a:t>341 </a:t>
            </a:r>
            <a:r>
              <a:rPr lang="en-US" sz="2400" b="1" dirty="0">
                <a:solidFill>
                  <a:schemeClr val="lt1"/>
                </a:solidFill>
              </a:rPr>
              <a:t>thousand</a:t>
            </a:r>
            <a:r>
              <a:rPr lang="en-US" sz="2400" b="1" dirty="0">
                <a:solidFill>
                  <a:schemeClr val="lt1"/>
                </a:solidFill>
                <a:latin typeface="Arial"/>
                <a:ea typeface="Arial"/>
                <a:cs typeface="Arial"/>
                <a:sym typeface="Arial"/>
              </a:rPr>
              <a:t> in additional funds provided by Congress</a:t>
            </a:r>
            <a:endParaRPr lang="en-US" sz="2400" b="1" dirty="0"/>
          </a:p>
          <a:p>
            <a:endParaRPr lang="en-US" sz="2400" b="1" dirty="0"/>
          </a:p>
        </p:txBody>
      </p:sp>
      <p:sp>
        <p:nvSpPr>
          <p:cNvPr id="2" name="Slide Number Placeholder 1">
            <a:extLst>
              <a:ext uri="{FF2B5EF4-FFF2-40B4-BE49-F238E27FC236}">
                <a16:creationId xmlns:a16="http://schemas.microsoft.com/office/drawing/2014/main" id="{E5F7C33D-D13A-564B-AB07-3AD74CDA3F9B}"/>
              </a:ext>
            </a:extLst>
          </p:cNvPr>
          <p:cNvSpPr>
            <a:spLocks noGrp="1"/>
          </p:cNvSpPr>
          <p:nvPr>
            <p:ph type="sldNum" sz="quarter" idx="12"/>
          </p:nvPr>
        </p:nvSpPr>
        <p:spPr/>
        <p:txBody>
          <a:bodyPr/>
          <a:lstStyle/>
          <a:p>
            <a:fld id="{A1D9053B-8DB2-EA4A-A9CF-0F8FB54823AA}" type="slidenum">
              <a:rPr lang="en-US" smtClean="0"/>
              <a:t>6</a:t>
            </a:fld>
            <a:endParaRPr lang="en-US"/>
          </a:p>
        </p:txBody>
      </p:sp>
    </p:spTree>
    <p:extLst>
      <p:ext uri="{BB962C8B-B14F-4D97-AF65-F5344CB8AC3E}">
        <p14:creationId xmlns:p14="http://schemas.microsoft.com/office/powerpoint/2010/main" val="47016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2CA81F-0B8C-4B12-A55C-A20820BF19CB}"/>
              </a:ext>
            </a:extLst>
          </p:cNvPr>
          <p:cNvSpPr>
            <a:spLocks noGrp="1"/>
          </p:cNvSpPr>
          <p:nvPr>
            <p:ph type="title"/>
          </p:nvPr>
        </p:nvSpPr>
        <p:spPr>
          <a:xfrm>
            <a:off x="228600" y="365125"/>
            <a:ext cx="11704320" cy="1382559"/>
          </a:xfrm>
        </p:spPr>
        <p:txBody>
          <a:bodyPr/>
          <a:lstStyle/>
          <a:p>
            <a:pPr lvl="0">
              <a:spcBef>
                <a:spcPts val="0"/>
              </a:spcBef>
            </a:pPr>
            <a:r>
              <a:rPr lang="en-US" sz="4000" dirty="0">
                <a:solidFill>
                  <a:srgbClr val="FFFFFF"/>
                </a:solidFill>
                <a:latin typeface="Arial"/>
                <a:ea typeface="Arial"/>
                <a:cs typeface="Arial"/>
                <a:sym typeface="Arial"/>
              </a:rPr>
              <a:t>FY 201</a:t>
            </a:r>
            <a:r>
              <a:rPr lang="en-US" sz="4000" dirty="0">
                <a:solidFill>
                  <a:srgbClr val="FFFFFF"/>
                </a:solidFill>
              </a:rPr>
              <a:t>9</a:t>
            </a:r>
            <a:r>
              <a:rPr lang="en-US" sz="4000" dirty="0">
                <a:solidFill>
                  <a:srgbClr val="FFFFFF"/>
                </a:solidFill>
                <a:latin typeface="Arial"/>
                <a:ea typeface="Arial"/>
                <a:cs typeface="Arial"/>
                <a:sym typeface="Arial"/>
              </a:rPr>
              <a:t> President’s Budget </a:t>
            </a:r>
            <a:br>
              <a:rPr lang="en-US" sz="4000" dirty="0"/>
            </a:br>
            <a:r>
              <a:rPr lang="en-US" sz="1800" dirty="0">
                <a:solidFill>
                  <a:srgbClr val="FFFFFF"/>
                </a:solidFill>
                <a:latin typeface="Arial"/>
                <a:ea typeface="Arial"/>
                <a:cs typeface="Arial"/>
                <a:sym typeface="Arial"/>
              </a:rPr>
              <a:t>Total = $1,</a:t>
            </a:r>
            <a:r>
              <a:rPr lang="en-US" sz="1800" dirty="0">
                <a:solidFill>
                  <a:srgbClr val="FFFFFF"/>
                </a:solidFill>
              </a:rPr>
              <a:t>049.0</a:t>
            </a:r>
            <a:r>
              <a:rPr lang="en-US" sz="1800" dirty="0">
                <a:solidFill>
                  <a:srgbClr val="FFFFFF"/>
                </a:solidFill>
                <a:latin typeface="Arial"/>
                <a:ea typeface="Arial"/>
                <a:cs typeface="Arial"/>
                <a:sym typeface="Arial"/>
              </a:rPr>
              <a:t>  (in millions)</a:t>
            </a:r>
            <a:br>
              <a:rPr lang="en-US" sz="4000" dirty="0"/>
            </a:br>
            <a:endParaRPr lang="en-US" sz="4000" dirty="0"/>
          </a:p>
        </p:txBody>
      </p:sp>
      <p:pic>
        <p:nvPicPr>
          <p:cNvPr id="6" name="Content Placeholder 5" descr="A pie chart showing the allocation of the budget" title="A pie chart showing the allocation of the budget">
            <a:extLst>
              <a:ext uri="{FF2B5EF4-FFF2-40B4-BE49-F238E27FC236}">
                <a16:creationId xmlns:a16="http://schemas.microsoft.com/office/drawing/2014/main" id="{0B4A5671-6CA3-402B-AF5B-74AE1E5C1196}"/>
              </a:ext>
            </a:extLst>
          </p:cNvPr>
          <p:cNvPicPr>
            <a:picLocks noGrp="1" noChangeAspect="1"/>
          </p:cNvPicPr>
          <p:nvPr>
            <p:ph idx="1"/>
          </p:nvPr>
        </p:nvPicPr>
        <p:blipFill>
          <a:blip r:embed="rId2"/>
          <a:stretch>
            <a:fillRect/>
          </a:stretch>
        </p:blipFill>
        <p:spPr>
          <a:xfrm>
            <a:off x="977818" y="1319982"/>
            <a:ext cx="10205884" cy="5744496"/>
          </a:xfrm>
        </p:spPr>
      </p:pic>
      <p:sp>
        <p:nvSpPr>
          <p:cNvPr id="2" name="Slide Number Placeholder 1">
            <a:extLst>
              <a:ext uri="{FF2B5EF4-FFF2-40B4-BE49-F238E27FC236}">
                <a16:creationId xmlns:a16="http://schemas.microsoft.com/office/drawing/2014/main" id="{78A92DCD-31C5-0B46-BD1F-22DEECD7D2FE}"/>
              </a:ext>
            </a:extLst>
          </p:cNvPr>
          <p:cNvSpPr>
            <a:spLocks noGrp="1"/>
          </p:cNvSpPr>
          <p:nvPr>
            <p:ph type="sldNum" sz="quarter" idx="12"/>
          </p:nvPr>
        </p:nvSpPr>
        <p:spPr/>
        <p:txBody>
          <a:bodyPr/>
          <a:lstStyle/>
          <a:p>
            <a:fld id="{A1D9053B-8DB2-EA4A-A9CF-0F8FB54823AA}" type="slidenum">
              <a:rPr lang="en-US" smtClean="0"/>
              <a:t>7</a:t>
            </a:fld>
            <a:endParaRPr lang="en-US"/>
          </a:p>
        </p:txBody>
      </p:sp>
    </p:spTree>
    <p:extLst>
      <p:ext uri="{BB962C8B-B14F-4D97-AF65-F5344CB8AC3E}">
        <p14:creationId xmlns:p14="http://schemas.microsoft.com/office/powerpoint/2010/main" val="4138269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8EFFA5-8DCB-42F2-A041-4A3ABB745A61}"/>
              </a:ext>
            </a:extLst>
          </p:cNvPr>
          <p:cNvSpPr>
            <a:spLocks noGrp="1"/>
          </p:cNvSpPr>
          <p:nvPr>
            <p:ph type="title"/>
          </p:nvPr>
        </p:nvSpPr>
        <p:spPr/>
        <p:txBody>
          <a:bodyPr/>
          <a:lstStyle/>
          <a:p>
            <a:pPr lvl="0">
              <a:spcBef>
                <a:spcPts val="0"/>
              </a:spcBef>
            </a:pPr>
            <a:r>
              <a:rPr lang="en-US" sz="4000" dirty="0">
                <a:solidFill>
                  <a:srgbClr val="FFFFFF"/>
                </a:solidFill>
                <a:latin typeface="Arial"/>
                <a:ea typeface="Arial"/>
                <a:cs typeface="Arial"/>
                <a:sym typeface="Arial"/>
              </a:rPr>
              <a:t>FY 201</a:t>
            </a:r>
            <a:r>
              <a:rPr lang="en-US" sz="4000" dirty="0">
                <a:solidFill>
                  <a:srgbClr val="FFFFFF"/>
                </a:solidFill>
              </a:rPr>
              <a:t>9</a:t>
            </a:r>
            <a:r>
              <a:rPr lang="en-US" sz="4000" dirty="0">
                <a:solidFill>
                  <a:srgbClr val="FFFFFF"/>
                </a:solidFill>
                <a:latin typeface="Arial"/>
                <a:ea typeface="Arial"/>
                <a:cs typeface="Arial"/>
                <a:sym typeface="Arial"/>
              </a:rPr>
              <a:t> President’s Budget</a:t>
            </a:r>
            <a:br>
              <a:rPr lang="en-US" sz="1600" dirty="0"/>
            </a:br>
            <a:r>
              <a:rPr lang="en-US" sz="2000" dirty="0">
                <a:solidFill>
                  <a:srgbClr val="FFFFFF"/>
                </a:solidFill>
                <a:latin typeface="Arial"/>
                <a:ea typeface="Arial"/>
                <a:cs typeface="Arial"/>
                <a:sym typeface="Arial"/>
              </a:rPr>
              <a:t>Water &amp; Related Resources</a:t>
            </a:r>
            <a:br>
              <a:rPr lang="en-US" sz="1600" dirty="0"/>
            </a:br>
            <a:r>
              <a:rPr lang="en-US" sz="1800" dirty="0">
                <a:solidFill>
                  <a:srgbClr val="FFFFFF"/>
                </a:solidFill>
                <a:latin typeface="Arial"/>
                <a:ea typeface="Arial"/>
                <a:cs typeface="Arial"/>
                <a:sym typeface="Arial"/>
              </a:rPr>
              <a:t>Total = $</a:t>
            </a:r>
            <a:r>
              <a:rPr lang="en-US" sz="1800" dirty="0">
                <a:solidFill>
                  <a:srgbClr val="FFFFFF"/>
                </a:solidFill>
              </a:rPr>
              <a:t>891</a:t>
            </a:r>
            <a:r>
              <a:rPr lang="en-US" sz="1800" dirty="0">
                <a:solidFill>
                  <a:srgbClr val="FFFFFF"/>
                </a:solidFill>
                <a:latin typeface="Arial"/>
                <a:ea typeface="Arial"/>
                <a:cs typeface="Arial"/>
                <a:sym typeface="Arial"/>
              </a:rPr>
              <a:t>.0 (in millions)</a:t>
            </a:r>
            <a:br>
              <a:rPr lang="en-US" sz="1600" dirty="0"/>
            </a:br>
            <a:endParaRPr lang="en-US" sz="1600" dirty="0"/>
          </a:p>
        </p:txBody>
      </p:sp>
      <p:pic>
        <p:nvPicPr>
          <p:cNvPr id="14" name="Content Placeholder 13" descr="A pie chart showing the allocation of the budget" title="A pie chart showing the allocation of the budget">
            <a:extLst>
              <a:ext uri="{FF2B5EF4-FFF2-40B4-BE49-F238E27FC236}">
                <a16:creationId xmlns:a16="http://schemas.microsoft.com/office/drawing/2014/main" id="{C8F61ED1-9451-4F5D-AE60-DBB588FC86E2}"/>
              </a:ext>
            </a:extLst>
          </p:cNvPr>
          <p:cNvPicPr>
            <a:picLocks noGrp="1" noChangeAspect="1"/>
          </p:cNvPicPr>
          <p:nvPr>
            <p:ph idx="1"/>
          </p:nvPr>
        </p:nvPicPr>
        <p:blipFill>
          <a:blip r:embed="rId2"/>
          <a:stretch>
            <a:fillRect/>
          </a:stretch>
        </p:blipFill>
        <p:spPr>
          <a:xfrm>
            <a:off x="1228541" y="1027906"/>
            <a:ext cx="9704438" cy="5626509"/>
          </a:xfrm>
        </p:spPr>
      </p:pic>
      <p:sp>
        <p:nvSpPr>
          <p:cNvPr id="2" name="Slide Number Placeholder 1">
            <a:extLst>
              <a:ext uri="{FF2B5EF4-FFF2-40B4-BE49-F238E27FC236}">
                <a16:creationId xmlns:a16="http://schemas.microsoft.com/office/drawing/2014/main" id="{C9999BDB-7AAE-494A-AE89-86BD24C750BD}"/>
              </a:ext>
            </a:extLst>
          </p:cNvPr>
          <p:cNvSpPr>
            <a:spLocks noGrp="1"/>
          </p:cNvSpPr>
          <p:nvPr>
            <p:ph type="sldNum" sz="quarter" idx="12"/>
          </p:nvPr>
        </p:nvSpPr>
        <p:spPr/>
        <p:txBody>
          <a:bodyPr/>
          <a:lstStyle/>
          <a:p>
            <a:fld id="{A1D9053B-8DB2-EA4A-A9CF-0F8FB54823AA}" type="slidenum">
              <a:rPr lang="en-US" smtClean="0"/>
              <a:t>8</a:t>
            </a:fld>
            <a:endParaRPr lang="en-US"/>
          </a:p>
        </p:txBody>
      </p:sp>
    </p:spTree>
    <p:extLst>
      <p:ext uri="{BB962C8B-B14F-4D97-AF65-F5344CB8AC3E}">
        <p14:creationId xmlns:p14="http://schemas.microsoft.com/office/powerpoint/2010/main" val="1445363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BB6E98-8760-C74F-9AB9-65F5F1AD10A1}"/>
              </a:ext>
            </a:extLst>
          </p:cNvPr>
          <p:cNvSpPr>
            <a:spLocks noGrp="1"/>
          </p:cNvSpPr>
          <p:nvPr>
            <p:ph type="title"/>
          </p:nvPr>
        </p:nvSpPr>
        <p:spPr/>
        <p:txBody>
          <a:bodyPr/>
          <a:lstStyle/>
          <a:p>
            <a:r>
              <a:rPr lang="en-US" dirty="0"/>
              <a:t>FY 2019 Budget</a:t>
            </a:r>
            <a:br>
              <a:rPr lang="en-US" dirty="0"/>
            </a:br>
            <a:r>
              <a:rPr lang="en-US" dirty="0"/>
              <a:t>Department Priorities and Initiatives</a:t>
            </a:r>
          </a:p>
        </p:txBody>
      </p:sp>
      <p:sp>
        <p:nvSpPr>
          <p:cNvPr id="4" name="Content Placeholder 3">
            <a:extLst>
              <a:ext uri="{FF2B5EF4-FFF2-40B4-BE49-F238E27FC236}">
                <a16:creationId xmlns:a16="http://schemas.microsoft.com/office/drawing/2014/main" id="{6FA61C12-4308-7F48-834B-25FEA65ADF3D}"/>
              </a:ext>
            </a:extLst>
          </p:cNvPr>
          <p:cNvSpPr>
            <a:spLocks noGrp="1"/>
          </p:cNvSpPr>
          <p:nvPr>
            <p:ph idx="1"/>
          </p:nvPr>
        </p:nvSpPr>
        <p:spPr/>
        <p:txBody>
          <a:bodyPr/>
          <a:lstStyle/>
          <a:p>
            <a:pPr marL="361950" indent="-342900">
              <a:lnSpc>
                <a:spcPct val="100000"/>
              </a:lnSpc>
              <a:spcBef>
                <a:spcPts val="0"/>
              </a:spcBef>
              <a:buClr>
                <a:srgbClr val="FFFFFF"/>
              </a:buClr>
              <a:buSzPts val="1600"/>
            </a:pPr>
            <a:r>
              <a:rPr lang="en-US" sz="2200" dirty="0">
                <a:solidFill>
                  <a:schemeClr val="lt1"/>
                </a:solidFill>
                <a:latin typeface="Arial" panose="020B0604020202020204" pitchFamily="34" charset="0"/>
                <a:cs typeface="Arial" panose="020B0604020202020204" pitchFamily="34" charset="0"/>
              </a:rPr>
              <a:t>Generating Revenue &amp; Utilizing Our Natural Resources</a:t>
            </a:r>
            <a:endParaRPr lang="en-US" sz="2200" dirty="0">
              <a:solidFill>
                <a:srgbClr val="FFFFFF"/>
              </a:solidFill>
              <a:latin typeface="Arial" panose="020B0604020202020204" pitchFamily="34" charset="0"/>
              <a:cs typeface="Arial" panose="020B0604020202020204" pitchFamily="34" charset="0"/>
            </a:endParaRPr>
          </a:p>
          <a:p>
            <a:pPr marL="361950" indent="-342900">
              <a:lnSpc>
                <a:spcPct val="100000"/>
              </a:lnSpc>
              <a:spcBef>
                <a:spcPts val="0"/>
              </a:spcBef>
              <a:buClr>
                <a:srgbClr val="FFFFFF"/>
              </a:buClr>
              <a:buSzPts val="1600"/>
            </a:pPr>
            <a:r>
              <a:rPr lang="en-US" sz="2200" dirty="0">
                <a:solidFill>
                  <a:schemeClr val="lt1"/>
                </a:solidFill>
                <a:latin typeface="Arial" panose="020B0604020202020204" pitchFamily="34" charset="0"/>
                <a:cs typeface="Arial" panose="020B0604020202020204" pitchFamily="34" charset="0"/>
              </a:rPr>
              <a:t>Modernizing Our Organization &amp; Infrastructure: Next 100 Years</a:t>
            </a:r>
          </a:p>
          <a:p>
            <a:pPr marL="361950" indent="-342900">
              <a:lnSpc>
                <a:spcPct val="100000"/>
              </a:lnSpc>
              <a:spcBef>
                <a:spcPts val="0"/>
              </a:spcBef>
              <a:buClr>
                <a:srgbClr val="FFFFFF"/>
              </a:buClr>
              <a:buSzPts val="1600"/>
            </a:pPr>
            <a:r>
              <a:rPr lang="en-US" sz="2200" dirty="0">
                <a:solidFill>
                  <a:srgbClr val="FFFFFF"/>
                </a:solidFill>
                <a:latin typeface="Arial" panose="020B0604020202020204" pitchFamily="34" charset="0"/>
                <a:cs typeface="Arial" panose="020B0604020202020204" pitchFamily="34" charset="0"/>
              </a:rPr>
              <a:t>Fulfilling Our Trust:  Support to Tribes</a:t>
            </a:r>
          </a:p>
          <a:p>
            <a:pPr marL="361950" indent="-342900">
              <a:lnSpc>
                <a:spcPct val="100000"/>
              </a:lnSpc>
              <a:spcBef>
                <a:spcPts val="0"/>
              </a:spcBef>
              <a:buClr>
                <a:srgbClr val="FFFFFF"/>
              </a:buClr>
              <a:buSzPts val="1600"/>
            </a:pPr>
            <a:r>
              <a:rPr lang="en-US" sz="2200" dirty="0">
                <a:solidFill>
                  <a:srgbClr val="FFFFFF"/>
                </a:solidFill>
                <a:latin typeface="Arial" panose="020B0604020202020204" pitchFamily="34" charset="0"/>
                <a:cs typeface="Arial" panose="020B0604020202020204" pitchFamily="34" charset="0"/>
              </a:rPr>
              <a:t>Expanding Outdoor Recreation &amp; Access</a:t>
            </a:r>
          </a:p>
          <a:p>
            <a:pPr marL="361950" indent="-342900">
              <a:lnSpc>
                <a:spcPct val="100000"/>
              </a:lnSpc>
              <a:spcBef>
                <a:spcPts val="0"/>
              </a:spcBef>
              <a:buClr>
                <a:srgbClr val="FFFFFF"/>
              </a:buClr>
              <a:buSzPts val="1600"/>
            </a:pPr>
            <a:r>
              <a:rPr lang="en-US" sz="2200" dirty="0">
                <a:solidFill>
                  <a:srgbClr val="FFFFFF"/>
                </a:solidFill>
                <a:latin typeface="Arial" panose="020B0604020202020204" pitchFamily="34" charset="0"/>
                <a:cs typeface="Arial" panose="020B0604020202020204" pitchFamily="34" charset="0"/>
              </a:rPr>
              <a:t>Protecting Our People &amp; the Border</a:t>
            </a:r>
            <a:endParaRPr lang="en-US" sz="2200" dirty="0">
              <a:latin typeface="Arial" panose="020B0604020202020204" pitchFamily="34" charset="0"/>
              <a:cs typeface="Arial" panose="020B0604020202020204" pitchFamily="34" charset="0"/>
            </a:endParaRPr>
          </a:p>
          <a:p>
            <a:pPr marL="361950" indent="-342900">
              <a:lnSpc>
                <a:spcPct val="100000"/>
              </a:lnSpc>
              <a:spcBef>
                <a:spcPts val="0"/>
              </a:spcBef>
              <a:buClr>
                <a:srgbClr val="FFFFFF"/>
              </a:buClr>
              <a:buSzPts val="1600"/>
            </a:pPr>
            <a:r>
              <a:rPr lang="en-US" sz="2200" dirty="0">
                <a:solidFill>
                  <a:srgbClr val="FFFFFF"/>
                </a:solidFill>
                <a:latin typeface="Arial" panose="020B0604020202020204" pitchFamily="34" charset="0"/>
                <a:cs typeface="Arial" panose="020B0604020202020204" pitchFamily="34" charset="0"/>
              </a:rPr>
              <a:t>Conserving Our Land &amp; Water</a:t>
            </a:r>
          </a:p>
          <a:p>
            <a:pPr marL="819150" lvl="1" indent="-342900">
              <a:lnSpc>
                <a:spcPct val="100000"/>
              </a:lnSpc>
              <a:spcBef>
                <a:spcPts val="0"/>
              </a:spcBef>
              <a:buClr>
                <a:srgbClr val="FFFFFF"/>
              </a:buClr>
              <a:buSzPts val="1600"/>
            </a:pPr>
            <a:r>
              <a:rPr lang="en-US" sz="2000" dirty="0">
                <a:latin typeface="Arial" panose="020B0604020202020204" pitchFamily="34" charset="0"/>
                <a:cs typeface="Arial" panose="020B0604020202020204" pitchFamily="34" charset="0"/>
              </a:rPr>
              <a:t>treaty agreements, ensure tribal obligations are met</a:t>
            </a:r>
          </a:p>
          <a:p>
            <a:pPr marL="361950" indent="-342900">
              <a:lnSpc>
                <a:spcPct val="100000"/>
              </a:lnSpc>
              <a:spcBef>
                <a:spcPts val="0"/>
              </a:spcBef>
              <a:buClr>
                <a:srgbClr val="FFFFFF"/>
              </a:buClr>
              <a:buSzPts val="1600"/>
            </a:pPr>
            <a:r>
              <a:rPr lang="en-US" sz="2200" dirty="0">
                <a:solidFill>
                  <a:srgbClr val="FFFFFF"/>
                </a:solidFill>
                <a:latin typeface="Arial" panose="020B0604020202020204" pitchFamily="34" charset="0"/>
                <a:cs typeface="Arial" panose="020B0604020202020204" pitchFamily="34" charset="0"/>
              </a:rPr>
              <a:t>Management Efficiencies </a:t>
            </a:r>
            <a:endParaRPr lang="en-US" sz="2200" dirty="0">
              <a:solidFill>
                <a:schemeClr val="lt1"/>
              </a:solidFill>
              <a:latin typeface="Arial" panose="020B0604020202020204" pitchFamily="34" charset="0"/>
              <a:cs typeface="Arial" panose="020B0604020202020204" pitchFamily="34" charset="0"/>
            </a:endParaRPr>
          </a:p>
          <a:p>
            <a:pPr marL="361950" indent="-342900">
              <a:lnSpc>
                <a:spcPct val="100000"/>
              </a:lnSpc>
              <a:spcBef>
                <a:spcPts val="0"/>
              </a:spcBef>
              <a:buClr>
                <a:srgbClr val="FFFFFF"/>
              </a:buClr>
              <a:buSzPts val="1600"/>
            </a:pPr>
            <a:r>
              <a:rPr lang="en-US" sz="2200" dirty="0">
                <a:solidFill>
                  <a:schemeClr val="lt1"/>
                </a:solidFill>
                <a:latin typeface="Arial" panose="020B0604020202020204" pitchFamily="34" charset="0"/>
                <a:cs typeface="Arial" panose="020B0604020202020204" pitchFamily="34" charset="0"/>
              </a:rPr>
              <a:t>Environmental Restoration &amp; Compliance</a:t>
            </a:r>
          </a:p>
          <a:p>
            <a:pPr marL="361950" indent="-342900">
              <a:lnSpc>
                <a:spcPct val="100000"/>
              </a:lnSpc>
              <a:spcBef>
                <a:spcPts val="0"/>
              </a:spcBef>
              <a:buClr>
                <a:srgbClr val="FFFFFF"/>
              </a:buClr>
              <a:buSzPts val="1600"/>
            </a:pPr>
            <a:r>
              <a:rPr lang="en-US" sz="2200" dirty="0">
                <a:solidFill>
                  <a:schemeClr val="lt1"/>
                </a:solidFill>
                <a:latin typeface="Arial" panose="020B0604020202020204" pitchFamily="34" charset="0"/>
                <a:cs typeface="Arial" panose="020B0604020202020204" pitchFamily="34" charset="0"/>
              </a:rPr>
              <a:t>Invasive Species</a:t>
            </a:r>
          </a:p>
          <a:p>
            <a:pPr marL="361950" indent="-342900">
              <a:lnSpc>
                <a:spcPct val="100000"/>
              </a:lnSpc>
              <a:spcBef>
                <a:spcPts val="0"/>
              </a:spcBef>
              <a:buClr>
                <a:srgbClr val="FFFFFF"/>
              </a:buClr>
              <a:buSzPts val="1600"/>
            </a:pPr>
            <a:r>
              <a:rPr lang="en-US" sz="2200" dirty="0">
                <a:solidFill>
                  <a:schemeClr val="lt1"/>
                </a:solidFill>
                <a:latin typeface="Arial" panose="020B0604020202020204" pitchFamily="34" charset="0"/>
                <a:cs typeface="Arial" panose="020B0604020202020204" pitchFamily="34" charset="0"/>
              </a:rPr>
              <a:t>Colorado River</a:t>
            </a:r>
          </a:p>
          <a:p>
            <a:pPr marL="361950" indent="-342900">
              <a:lnSpc>
                <a:spcPct val="100000"/>
              </a:lnSpc>
              <a:spcBef>
                <a:spcPts val="0"/>
              </a:spcBef>
              <a:buClr>
                <a:srgbClr val="FFFFFF"/>
              </a:buClr>
              <a:buSzPts val="1600"/>
            </a:pPr>
            <a:r>
              <a:rPr lang="en-US" sz="2200" dirty="0">
                <a:solidFill>
                  <a:schemeClr val="lt1"/>
                </a:solidFill>
                <a:latin typeface="Arial" panose="020B0604020202020204" pitchFamily="34" charset="0"/>
                <a:cs typeface="Arial" panose="020B0604020202020204" pitchFamily="34" charset="0"/>
              </a:rPr>
              <a:t>California Water</a:t>
            </a:r>
          </a:p>
          <a:p>
            <a:pPr marL="361950" indent="-342900">
              <a:lnSpc>
                <a:spcPct val="100000"/>
              </a:lnSpc>
              <a:spcBef>
                <a:spcPts val="0"/>
              </a:spcBef>
              <a:buClr>
                <a:srgbClr val="FFFFFF"/>
              </a:buClr>
              <a:buSzPts val="1600"/>
            </a:pPr>
            <a:r>
              <a:rPr lang="en-US" sz="2200" dirty="0">
                <a:solidFill>
                  <a:schemeClr val="lt1"/>
                </a:solidFill>
                <a:latin typeface="Arial" panose="020B0604020202020204" pitchFamily="34" charset="0"/>
                <a:cs typeface="Arial" panose="020B0604020202020204" pitchFamily="34" charset="0"/>
              </a:rPr>
              <a:t>Research &amp; Development </a:t>
            </a:r>
          </a:p>
          <a:p>
            <a:pPr>
              <a:lnSpc>
                <a:spcPct val="100000"/>
              </a:lnSpc>
              <a:spcBef>
                <a:spcPts val="0"/>
              </a:spcBef>
            </a:pPr>
            <a:endParaRPr lang="en-US" sz="2200" dirty="0">
              <a:latin typeface="Arial" panose="020B0604020202020204" pitchFamily="34" charset="0"/>
              <a:cs typeface="Arial" panose="020B0604020202020204" pitchFamily="34" charset="0"/>
            </a:endParaRPr>
          </a:p>
          <a:p>
            <a:pPr>
              <a:lnSpc>
                <a:spcPct val="100000"/>
              </a:lnSpc>
              <a:spcBef>
                <a:spcPts val="0"/>
              </a:spcBef>
            </a:pPr>
            <a:endParaRPr lang="en-US" sz="2200" dirty="0"/>
          </a:p>
        </p:txBody>
      </p:sp>
      <p:sp>
        <p:nvSpPr>
          <p:cNvPr id="5" name="Slide Number Placeholder 4">
            <a:extLst>
              <a:ext uri="{FF2B5EF4-FFF2-40B4-BE49-F238E27FC236}">
                <a16:creationId xmlns:a16="http://schemas.microsoft.com/office/drawing/2014/main" id="{C3BE7DCB-7AA9-604B-BEE3-D08A280A0A0F}"/>
              </a:ext>
            </a:extLst>
          </p:cNvPr>
          <p:cNvSpPr>
            <a:spLocks noGrp="1"/>
          </p:cNvSpPr>
          <p:nvPr>
            <p:ph type="sldNum" sz="quarter" idx="12"/>
          </p:nvPr>
        </p:nvSpPr>
        <p:spPr/>
        <p:txBody>
          <a:bodyPr/>
          <a:lstStyle/>
          <a:p>
            <a:fld id="{A1D9053B-8DB2-EA4A-A9CF-0F8FB54823AA}" type="slidenum">
              <a:rPr lang="en-US" smtClean="0"/>
              <a:t>9</a:t>
            </a:fld>
            <a:endParaRPr lang="en-US"/>
          </a:p>
        </p:txBody>
      </p:sp>
    </p:spTree>
    <p:extLst>
      <p:ext uri="{BB962C8B-B14F-4D97-AF65-F5344CB8AC3E}">
        <p14:creationId xmlns:p14="http://schemas.microsoft.com/office/powerpoint/2010/main" val="1839231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lamation Blue 16x9" id="{E307042C-18A7-A543-A195-3EE195652770}" vid="{4442AE4D-0C2D-1845-994C-02256C97C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Reclamation Blue 16x9</Template>
  <TotalTime>361</TotalTime>
  <Words>2611</Words>
  <Application>Microsoft Macintosh PowerPoint</Application>
  <PresentationFormat>Widescreen</PresentationFormat>
  <Paragraphs>201</Paragraphs>
  <Slides>29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FY 2019 President’s Budget Stakeholders Briefing </vt:lpstr>
      <vt:lpstr>They FY 2019 budget continues to support Reclamation’s mission</vt:lpstr>
      <vt:lpstr>Reclamation in the West</vt:lpstr>
      <vt:lpstr>Planning for our Future</vt:lpstr>
      <vt:lpstr>Planning for our Future (cont.)</vt:lpstr>
      <vt:lpstr>FY 2019 President’s Budget  (dollars in thousands)</vt:lpstr>
      <vt:lpstr>FY 2019 President’s Budget  Total = $1,049.0  (in millions) </vt:lpstr>
      <vt:lpstr>FY 2019 President’s Budget Water &amp; Related Resources Total = $891.0 (in millions) </vt:lpstr>
      <vt:lpstr>FY 2019 Budget Department Priorities and Initiatives</vt:lpstr>
      <vt:lpstr>Modernizing Infrastructure for the Next 100 Years </vt:lpstr>
      <vt:lpstr>Modernizing Infrastructure for the Next 100 Years Dam Safety Program (Cont’d) </vt:lpstr>
      <vt:lpstr>Modernizing Infrastructure for the Next 100 Years Extraordinary Maintenance (cont.)</vt:lpstr>
      <vt:lpstr>Generating Revenue and Utilizing Our Natural Resources - Economy</vt:lpstr>
      <vt:lpstr>Generating Revenue and Utilizing Our Natural Resources - Energy</vt:lpstr>
      <vt:lpstr>Fulfilling our Trust: Support to Tribes</vt:lpstr>
      <vt:lpstr>Expanding Outdoor Recreation and Access</vt:lpstr>
      <vt:lpstr> Protecting Our People and the Border Site Security </vt:lpstr>
      <vt:lpstr>Conserving Land and Water</vt:lpstr>
      <vt:lpstr>WaterSMART Program (dollars in thousands)</vt:lpstr>
      <vt:lpstr>Management Efficiencies</vt:lpstr>
      <vt:lpstr>Water Reliability and Efficiency</vt:lpstr>
      <vt:lpstr>Water Reliability and Efficiency (Cont.)</vt:lpstr>
      <vt:lpstr>Invasive Species</vt:lpstr>
      <vt:lpstr>Colorado River</vt:lpstr>
      <vt:lpstr>California Water </vt:lpstr>
      <vt:lpstr>California Water (cont.) </vt:lpstr>
      <vt:lpstr>Research and Development</vt:lpstr>
      <vt:lpstr>FY 2018 Additional Funding (dollars in thousands)</vt:lpstr>
      <vt:lpstr>PowerPoint Presentation</vt:lpstr>
    </vt:vector>
  </TitlesOfParts>
  <Manager/>
  <Company>Bureau of Reclamation</Company>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No more than two lines</dc:title>
  <dc:subject/>
  <dc:creator>Brown, Fred J</dc:creator>
  <cp:keywords/>
  <dc:description/>
  <cp:lastModifiedBy>Peter Soeth (Reclamation)</cp:lastModifiedBy>
  <cp:revision>43</cp:revision>
  <dcterms:created xsi:type="dcterms:W3CDTF">2018-02-06T20:36:26Z</dcterms:created>
  <dcterms:modified xsi:type="dcterms:W3CDTF">2018-02-12T23:26:20Z</dcterms:modified>
  <cp:category/>
</cp:coreProperties>
</file>